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3"/>
    <p:sldId id="257" r:id="rId4"/>
    <p:sldId id="258" r:id="rId5"/>
    <p:sldId id="268" r:id="rId6"/>
    <p:sldId id="259" r:id="rId7"/>
    <p:sldId id="260" r:id="rId8"/>
    <p:sldId id="261" r:id="rId9"/>
    <p:sldId id="262" r:id="rId10"/>
    <p:sldId id="265" r:id="rId11"/>
    <p:sldId id="266" r:id="rId12"/>
    <p:sldId id="267" r:id="rId13"/>
    <p:sldId id="270" r:id="rId14"/>
    <p:sldId id="271" r:id="rId15"/>
    <p:sldId id="272" r:id="rId16"/>
    <p:sldId id="274" r:id="rId17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117" d="100"/>
          <a:sy n="117" d="100"/>
        </p:scale>
        <p:origin x="510" y="10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handoutMaster" Target="handoutMasters/handoutMaster1.xml"/><Relationship Id="rId18" Type="http://schemas.openxmlformats.org/officeDocument/2006/relationships/notesMaster" Target="notesMasters/notesMaster1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en-US" smtClean="0"/>
            </a:fld>
            <a:endParaRPr lang="en-US"/>
          </a:p>
        </p:txBody>
      </p:sp>
      <p:sp>
        <p:nvSpPr>
          <p:cNvPr id="4" name="Slide Image Placeho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 Placeholder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en-US" dirty="0">
                <a:sym typeface="+mn-ea"/>
              </a:rPr>
              <a:t>Click to edit Master text styles</a:t>
            </a:r>
            <a:endParaRPr lang="en-US" dirty="0"/>
          </a:p>
          <a:p>
            <a:pPr lvl="1"/>
            <a:r>
              <a:rPr lang="en-US" dirty="0">
                <a:sym typeface="+mn-ea"/>
              </a:rPr>
              <a:t>Second level</a:t>
            </a:r>
            <a:endParaRPr lang="en-US" dirty="0"/>
          </a:p>
          <a:p>
            <a:pPr lvl="2"/>
            <a:r>
              <a:rPr lang="en-US" dirty="0">
                <a:sym typeface="+mn-ea"/>
              </a:rPr>
              <a:t>Third level</a:t>
            </a:r>
            <a:endParaRPr lang="en-US" dirty="0"/>
          </a:p>
          <a:p>
            <a:pPr lvl="3"/>
            <a:r>
              <a:rPr lang="en-US" dirty="0">
                <a:sym typeface="+mn-ea"/>
              </a:rPr>
              <a:t>Fourth level</a:t>
            </a:r>
            <a:endParaRPr lang="en-US" dirty="0"/>
          </a:p>
          <a:p>
            <a:pPr lvl="4"/>
            <a:r>
              <a:rPr lang="en-US" dirty="0">
                <a:sym typeface="+mn-ea"/>
              </a:rPr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4400" b="1"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 smtClean="0"/>
          </a:p>
          <a:p>
            <a:pPr lvl="1"/>
            <a:r>
              <a:rPr lang="en-US" dirty="0"/>
              <a:t>Second level 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3750945"/>
            <a:ext cx="9843135" cy="811530"/>
          </a:xfrm>
        </p:spPr>
        <p:txBody>
          <a:bodyPr anchor="b">
            <a:noAutofit/>
          </a:bodyPr>
          <a:lstStyle>
            <a:lvl1pPr>
              <a:defRPr sz="6000">
                <a:effectLst/>
              </a:defRPr>
            </a:lvl1pPr>
          </a:lstStyle>
          <a:p>
            <a:r>
              <a:rPr lang="en-US" dirty="0" smtClean="0">
                <a:sym typeface="+mn-ea"/>
              </a:rPr>
              <a:t>Click to edit Master title style</a:t>
            </a:r>
            <a:endParaRPr lang="en-US" dirty="0" smtClean="0">
              <a:sym typeface="+mn-ea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7321550" cy="64755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4400" b="0" i="0">
                <a:effectLst/>
              </a:defRPr>
            </a:lvl1pPr>
          </a:lstStyle>
          <a:p>
            <a:r>
              <a:rPr lang="en-US" dirty="0" smtClean="0">
                <a:sym typeface="+mn-ea"/>
              </a:rPr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kumimoji="0" lang="en-US" sz="2800" b="0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>
                <a:sym typeface="+mn-ea"/>
              </a:rPr>
              <a:t>Second level</a:t>
            </a:r>
            <a:endParaRPr lang="en-US" dirty="0"/>
          </a:p>
          <a:p>
            <a:pPr lvl="2"/>
            <a:r>
              <a:rPr lang="en-US" dirty="0">
                <a:sym typeface="+mn-ea"/>
              </a:rPr>
              <a:t>Third level</a:t>
            </a:r>
            <a:endParaRPr lang="en-US" dirty="0"/>
          </a:p>
          <a:p>
            <a:pPr lvl="3"/>
            <a:r>
              <a:rPr lang="en-US" dirty="0">
                <a:sym typeface="+mn-ea"/>
              </a:rPr>
              <a:t>Fourth level</a:t>
            </a:r>
            <a:endParaRPr lang="en-US" dirty="0"/>
          </a:p>
          <a:p>
            <a:pPr lvl="4"/>
            <a:r>
              <a:rPr lang="en-US" dirty="0">
                <a:sym typeface="+mn-ea"/>
              </a:rPr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 dirty="0" smtClean="0">
                <a:sym typeface="+mn-ea"/>
              </a:rPr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en-US" dirty="0">
                <a:sym typeface="+mn-ea"/>
              </a:rPr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4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32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Click to edit Master text styles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  <a:endParaRPr lang="en-US" dirty="0" smtClean="0"/>
          </a:p>
          <a:p>
            <a:pPr lvl="2"/>
            <a:r>
              <a:rPr lang="en-US" dirty="0" smtClean="0"/>
              <a:t>Third level</a:t>
            </a:r>
            <a:endParaRPr lang="en-US" dirty="0"/>
          </a:p>
          <a:p>
            <a:pPr lvl="3"/>
            <a:r>
              <a:rPr lang="en-US" dirty="0" smtClean="0"/>
              <a:t>Fourth level</a:t>
            </a:r>
            <a:endParaRPr lang="en-US" dirty="0"/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49AE70B2-8BF9-45C0-BB95-33D1B9D3A854}" type="slidenum">
              <a:rPr lang="en-US" smtClean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Calibri Light" panose="020F0302020204030204" pitchFamily="34" charset="0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defRPr sz="2800" b="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slide" Target="slide9.xm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slide" Target="slide12.xml"/><Relationship Id="rId2" Type="http://schemas.openxmlformats.org/officeDocument/2006/relationships/slide" Target="slide9.xml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slide" Target="slide13.xml"/><Relationship Id="rId3" Type="http://schemas.openxmlformats.org/officeDocument/2006/relationships/slide" Target="slide9.xml"/><Relationship Id="rId2" Type="http://schemas.openxmlformats.org/officeDocument/2006/relationships/image" Target="../media/image7.jpeg"/><Relationship Id="rId1" Type="http://schemas.openxmlformats.org/officeDocument/2006/relationships/hyperlink" Target="https://china-review.com.ua/18093-vibirayemo-suchasnij-kompjuter-2020.html" TargetMode="Externa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slide" Target="slide14.xml"/><Relationship Id="rId2" Type="http://schemas.openxmlformats.org/officeDocument/2006/relationships/slide" Target="slide12.xml"/><Relationship Id="rId1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slide" Target="slide13.xml"/><Relationship Id="rId3" Type="http://schemas.openxmlformats.org/officeDocument/2006/relationships/image" Target="../media/image9.jpeg"/><Relationship Id="rId2" Type="http://schemas.openxmlformats.org/officeDocument/2006/relationships/slide" Target="slide15.xml"/><Relationship Id="rId1" Type="http://schemas.openxmlformats.org/officeDocument/2006/relationships/hyperlink" Target="https://realno.te.ua/zhyttya/retrokomp-yuter-vikoristannya-komp-yuteriv-z-minulogo/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.xml"/><Relationship Id="rId6" Type="http://schemas.openxmlformats.org/officeDocument/2006/relationships/image" Target="../media/image1.png"/><Relationship Id="rId5" Type="http://schemas.openxmlformats.org/officeDocument/2006/relationships/slide" Target="slide9.xml"/><Relationship Id="rId4" Type="http://schemas.openxmlformats.org/officeDocument/2006/relationships/slide" Target="slide4.xml"/><Relationship Id="rId3" Type="http://schemas.openxmlformats.org/officeDocument/2006/relationships/slide" Target="slide7.xml"/><Relationship Id="rId2" Type="http://schemas.openxmlformats.org/officeDocument/2006/relationships/slide" Target="slide6.xml"/><Relationship Id="rId1" Type="http://schemas.openxmlformats.org/officeDocument/2006/relationships/slide" Target="slide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" Target="slide3.xml"/><Relationship Id="rId1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slide" Target="slide3.xml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slide" Target="slide3.xml"/><Relationship Id="rId1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slide" Target="slide3.xml"/><Relationship Id="rId1" Type="http://schemas.openxmlformats.org/officeDocument/2006/relationships/hyperlink" Target="https://www.youtube.com/watch?v=MUcw3NmbwoE" TargetMode="External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slide" Target="slide11.xml"/><Relationship Id="rId4" Type="http://schemas.openxmlformats.org/officeDocument/2006/relationships/slide" Target="slide10.xml"/><Relationship Id="rId3" Type="http://schemas.openxmlformats.org/officeDocument/2006/relationships/slide" Target="slide3.xml"/><Relationship Id="rId2" Type="http://schemas.openxmlformats.org/officeDocument/2006/relationships/image" Target="../media/image5.jpe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Bahnschrift Condensed" panose="020B0502040204020203" charset="0"/>
                <a:cs typeface="Bahnschrift Condensed" panose="020B0502040204020203" charset="0"/>
              </a:rPr>
              <a:t>Комп'ютери</a:t>
            </a:r>
            <a:endParaRPr lang="uk-UA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Bahnschrift Condensed" panose="020B0502040204020203" charset="0"/>
              <a:cs typeface="Bahnschrift Condensed" panose="020B0502040204020203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altLang="en-US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Сьогодні ви дізнаєтесь про комп'ютери багато чого</a:t>
            </a:r>
            <a:endParaRPr lang="uk-UA" altLang="en-US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  <a:p>
            <a:r>
              <a:rPr lang="uk-UA" altLang="uk-UA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Зроблено </a:t>
            </a:r>
            <a:r>
              <a:rPr lang="ru-RU" altLang="uk-UA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....</a:t>
            </a:r>
            <a:endParaRPr lang="ru-RU" altLang="uk-UA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cover dir="d"/>
      </p:transition>
    </mc:Choice>
    <mc:Fallback>
      <p:transition spd="slow">
        <p:cover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2" grpId="2"/>
      <p:bldP spid="2" grpId="3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uk-UA" altLang="ru-RU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ru-RU" altLang="en-US">
                <a:solidFill>
                  <a:schemeClr val="accent2"/>
                </a:solidFill>
              </a:rPr>
              <a:t>До пристроїв введення відносяться: клавіатура  маніпулятори   миша ,трекбол,  джойстик,тачпед  та інші сканер  мікрофон  графічний планшет  цифрові фото- та відеокамери  чутливий (інтерактивний) екран  інтерактивна дошка та інші пристрої.</a:t>
            </a:r>
            <a:endParaRPr lang="ru-RU" altLang="en-US">
              <a:solidFill>
                <a:schemeClr val="accent2"/>
              </a:solidFill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83820" y="79375"/>
            <a:ext cx="579120" cy="599440"/>
            <a:chOff x="198" y="317"/>
            <a:chExt cx="912" cy="944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198" y="317"/>
              <a:ext cx="912" cy="945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endParaRPr lang="ru-RU" altLang="en-US"/>
            </a:p>
          </p:txBody>
        </p:sp>
        <p:sp>
          <p:nvSpPr>
            <p:cNvPr id="5" name="Стрелка влево 4">
              <a:hlinkClick r:id="rId1" action="ppaction://hlinksldjump"/>
            </p:cNvPr>
            <p:cNvSpPr/>
            <p:nvPr/>
          </p:nvSpPr>
          <p:spPr>
            <a:xfrm>
              <a:off x="414" y="599"/>
              <a:ext cx="447" cy="365"/>
            </a:xfrm>
            <a:prstGeom prst="lef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ru-RU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uk-UA" altLang="ru-RU">
                <a:solidFill>
                  <a:schemeClr val="accent2"/>
                </a:solidFill>
              </a:rPr>
              <a:t>Пристрої виведення</a:t>
            </a:r>
            <a:endParaRPr lang="uk-UA" altLang="ru-RU">
              <a:solidFill>
                <a:schemeClr val="accent2"/>
              </a:solidFill>
            </a:endParaRP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ru-RU" altLang="en-US">
                <a:solidFill>
                  <a:schemeClr val="accent2"/>
                </a:solidFill>
              </a:rPr>
              <a:t>До пристроїв виведення належать:</a:t>
            </a:r>
            <a:endParaRPr lang="ru-RU" altLang="en-US">
              <a:solidFill>
                <a:schemeClr val="accent2"/>
              </a:solidFill>
            </a:endParaRPr>
          </a:p>
          <a:p>
            <a:r>
              <a:rPr lang="ru-RU" altLang="en-US">
                <a:solidFill>
                  <a:schemeClr val="accent2"/>
                </a:solidFill>
              </a:rPr>
              <a:t>монітор,</a:t>
            </a:r>
            <a:endParaRPr lang="ru-RU" altLang="en-US">
              <a:solidFill>
                <a:schemeClr val="accent2"/>
              </a:solidFill>
            </a:endParaRPr>
          </a:p>
          <a:p>
            <a:r>
              <a:rPr lang="ru-RU" altLang="en-US">
                <a:solidFill>
                  <a:schemeClr val="accent2"/>
                </a:solidFill>
              </a:rPr>
              <a:t>плоттер,</a:t>
            </a:r>
            <a:endParaRPr lang="ru-RU" altLang="en-US">
              <a:solidFill>
                <a:schemeClr val="accent2"/>
              </a:solidFill>
            </a:endParaRPr>
          </a:p>
          <a:p>
            <a:r>
              <a:rPr lang="ru-RU" altLang="en-US">
                <a:solidFill>
                  <a:schemeClr val="accent2"/>
                </a:solidFill>
              </a:rPr>
              <a:t>принтер,</a:t>
            </a:r>
            <a:endParaRPr lang="ru-RU" altLang="en-US">
              <a:solidFill>
                <a:schemeClr val="accent2"/>
              </a:solidFill>
            </a:endParaRPr>
          </a:p>
          <a:p>
            <a:r>
              <a:rPr lang="ru-RU" altLang="en-US">
                <a:solidFill>
                  <a:schemeClr val="accent2"/>
                </a:solidFill>
              </a:rPr>
              <a:t>навушники,</a:t>
            </a:r>
            <a:endParaRPr lang="ru-RU" altLang="en-US">
              <a:solidFill>
                <a:schemeClr val="accent2"/>
              </a:solidFill>
            </a:endParaRPr>
          </a:p>
          <a:p>
            <a:r>
              <a:rPr lang="ru-RU" altLang="en-US">
                <a:solidFill>
                  <a:schemeClr val="accent2"/>
                </a:solidFill>
              </a:rPr>
              <a:t>мультимедійний проектор,</a:t>
            </a:r>
            <a:endParaRPr lang="ru-RU" altLang="en-US">
              <a:solidFill>
                <a:schemeClr val="accent2"/>
              </a:solidFill>
            </a:endParaRPr>
          </a:p>
          <a:p>
            <a:r>
              <a:rPr lang="ru-RU" altLang="en-US">
                <a:solidFill>
                  <a:schemeClr val="accent2"/>
                </a:solidFill>
              </a:rPr>
              <a:t>звукові колонки тощо.</a:t>
            </a:r>
            <a:endParaRPr lang="ru-RU" altLang="en-US">
              <a:solidFill>
                <a:schemeClr val="accent2"/>
              </a:solidFill>
            </a:endParaRPr>
          </a:p>
        </p:txBody>
      </p:sp>
      <p:pic>
        <p:nvPicPr>
          <p:cNvPr id="4" name="Изображение 3" descr="ащт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84525" y="1669415"/>
            <a:ext cx="3949065" cy="2715260"/>
          </a:xfrm>
          <a:prstGeom prst="rect">
            <a:avLst/>
          </a:prstGeom>
        </p:spPr>
      </p:pic>
      <p:grpSp>
        <p:nvGrpSpPr>
          <p:cNvPr id="7" name="Группа 6"/>
          <p:cNvGrpSpPr/>
          <p:nvPr/>
        </p:nvGrpSpPr>
        <p:grpSpPr>
          <a:xfrm>
            <a:off x="83820" y="79375"/>
            <a:ext cx="579120" cy="599440"/>
            <a:chOff x="198" y="317"/>
            <a:chExt cx="912" cy="944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198" y="317"/>
              <a:ext cx="912" cy="945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endParaRPr lang="ru-RU" altLang="en-US"/>
            </a:p>
          </p:txBody>
        </p:sp>
        <p:sp>
          <p:nvSpPr>
            <p:cNvPr id="8" name="Стрелка влево 7">
              <a:hlinkClick r:id="rId2" action="ppaction://hlinksldjump"/>
            </p:cNvPr>
            <p:cNvSpPr/>
            <p:nvPr/>
          </p:nvSpPr>
          <p:spPr>
            <a:xfrm>
              <a:off x="414" y="599"/>
              <a:ext cx="447" cy="365"/>
            </a:xfrm>
            <a:prstGeom prst="lef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ru-RU" altLang="en-US"/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5062220" y="4543425"/>
            <a:ext cx="3021330" cy="882650"/>
            <a:chOff x="11543" y="7569"/>
            <a:chExt cx="4758" cy="1390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11543" y="7569"/>
              <a:ext cx="4758" cy="1390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endParaRPr lang="ru-RU" altLang="en-US"/>
            </a:p>
          </p:txBody>
        </p:sp>
        <p:sp>
          <p:nvSpPr>
            <p:cNvPr id="16" name="Текстовое поле 15"/>
            <p:cNvSpPr txBox="1"/>
            <p:nvPr/>
          </p:nvSpPr>
          <p:spPr>
            <a:xfrm>
              <a:off x="11722" y="7962"/>
              <a:ext cx="2897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ru-RU" altLang="uk-UA">
                  <a:solidFill>
                    <a:schemeClr val="accent2"/>
                  </a:solidFill>
                </a:rPr>
                <a:t>Дал</a:t>
              </a:r>
              <a:r>
                <a:rPr lang="uk-UA" altLang="uk-UA">
                  <a:solidFill>
                    <a:schemeClr val="accent2"/>
                  </a:solidFill>
                </a:rPr>
                <a:t>і</a:t>
              </a:r>
              <a:endParaRPr lang="uk-UA" altLang="uk-UA">
                <a:solidFill>
                  <a:schemeClr val="accent2"/>
                </a:solidFill>
              </a:endParaRPr>
            </a:p>
          </p:txBody>
        </p:sp>
        <p:sp>
          <p:nvSpPr>
            <p:cNvPr id="17" name="Стрелка вправо 16">
              <a:hlinkClick r:id="rId3" action="ppaction://hlinksldjump"/>
            </p:cNvPr>
            <p:cNvSpPr/>
            <p:nvPr/>
          </p:nvSpPr>
          <p:spPr>
            <a:xfrm>
              <a:off x="14910" y="7962"/>
              <a:ext cx="939" cy="603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ru-RU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uk-UA" altLang="ru-RU">
                <a:solidFill>
                  <a:schemeClr val="accent2"/>
                </a:solidFill>
                <a:sym typeface="+mn-ea"/>
              </a:rPr>
              <a:t>С</a:t>
            </a:r>
            <a:r>
              <a:rPr lang="ru-RU" altLang="en-US">
                <a:solidFill>
                  <a:schemeClr val="accent2"/>
                </a:solidFill>
                <a:sym typeface="+mn-ea"/>
              </a:rPr>
              <a:t>учасний комп'ютер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ru-RU" altLang="en-US"/>
          </a:p>
        </p:txBody>
      </p:sp>
      <p:grpSp>
        <p:nvGrpSpPr>
          <p:cNvPr id="14" name="Группа 13"/>
          <p:cNvGrpSpPr/>
          <p:nvPr/>
        </p:nvGrpSpPr>
        <p:grpSpPr>
          <a:xfrm>
            <a:off x="647700" y="3124835"/>
            <a:ext cx="3021330" cy="882650"/>
            <a:chOff x="11543" y="7569"/>
            <a:chExt cx="4758" cy="1390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11543" y="7569"/>
              <a:ext cx="4758" cy="1390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endParaRPr lang="ru-RU" altLang="en-US"/>
            </a:p>
          </p:txBody>
        </p:sp>
        <p:sp>
          <p:nvSpPr>
            <p:cNvPr id="16" name="Текстовое поле 15"/>
            <p:cNvSpPr txBox="1"/>
            <p:nvPr/>
          </p:nvSpPr>
          <p:spPr>
            <a:xfrm>
              <a:off x="11722" y="7962"/>
              <a:ext cx="2897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uk-UA" altLang="uk-UA">
                  <a:solidFill>
                    <a:schemeClr val="accent2"/>
                  </a:solidFill>
                </a:rPr>
                <a:t>Як вибрати</a:t>
              </a:r>
              <a:r>
                <a:rPr lang="en-US" altLang="uk-UA">
                  <a:solidFill>
                    <a:schemeClr val="accent2"/>
                  </a:solidFill>
                </a:rPr>
                <a:t>?</a:t>
              </a:r>
              <a:endParaRPr lang="en-US" altLang="uk-UA">
                <a:solidFill>
                  <a:schemeClr val="accent2"/>
                </a:solidFill>
              </a:endParaRPr>
            </a:p>
          </p:txBody>
        </p:sp>
        <p:sp>
          <p:nvSpPr>
            <p:cNvPr id="17" name="Стрелка вправо 16">
              <a:hlinkClick r:id="rId1" action="ppaction://hlinkfile"/>
            </p:cNvPr>
            <p:cNvSpPr/>
            <p:nvPr/>
          </p:nvSpPr>
          <p:spPr>
            <a:xfrm>
              <a:off x="14910" y="7962"/>
              <a:ext cx="939" cy="603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ru-RU" altLang="en-US"/>
            </a:p>
          </p:txBody>
        </p:sp>
      </p:grpSp>
      <p:pic>
        <p:nvPicPr>
          <p:cNvPr id="4" name="Изображение 3" descr="zyro-image (4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0255" y="258445"/>
            <a:ext cx="6004560" cy="3749040"/>
          </a:xfrm>
          <a:prstGeom prst="rect">
            <a:avLst/>
          </a:prstGeom>
        </p:spPr>
      </p:pic>
      <p:grpSp>
        <p:nvGrpSpPr>
          <p:cNvPr id="7" name="Группа 6"/>
          <p:cNvGrpSpPr/>
          <p:nvPr/>
        </p:nvGrpSpPr>
        <p:grpSpPr>
          <a:xfrm>
            <a:off x="83820" y="79375"/>
            <a:ext cx="579120" cy="599440"/>
            <a:chOff x="198" y="317"/>
            <a:chExt cx="912" cy="944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198" y="317"/>
              <a:ext cx="912" cy="945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endParaRPr lang="ru-RU" altLang="en-US"/>
            </a:p>
          </p:txBody>
        </p:sp>
        <p:sp>
          <p:nvSpPr>
            <p:cNvPr id="8" name="Стрелка влево 7">
              <a:hlinkClick r:id="rId3" action="ppaction://hlinksldjump"/>
            </p:cNvPr>
            <p:cNvSpPr/>
            <p:nvPr/>
          </p:nvSpPr>
          <p:spPr>
            <a:xfrm>
              <a:off x="414" y="599"/>
              <a:ext cx="447" cy="365"/>
            </a:xfrm>
            <a:prstGeom prst="lef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ru-RU" altLang="en-US"/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647700" y="2177415"/>
            <a:ext cx="3021330" cy="882650"/>
            <a:chOff x="11543" y="7569"/>
            <a:chExt cx="4758" cy="1390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11543" y="7569"/>
              <a:ext cx="4758" cy="1390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endParaRPr lang="ru-RU" altLang="en-US"/>
            </a:p>
          </p:txBody>
        </p:sp>
        <p:sp>
          <p:nvSpPr>
            <p:cNvPr id="10" name="Текстовое поле 9"/>
            <p:cNvSpPr txBox="1"/>
            <p:nvPr/>
          </p:nvSpPr>
          <p:spPr>
            <a:xfrm>
              <a:off x="11722" y="7962"/>
              <a:ext cx="2897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uk-UA">
                  <a:solidFill>
                    <a:schemeClr val="accent2"/>
                  </a:solidFill>
                </a:rPr>
                <a:t>Далі</a:t>
              </a:r>
              <a:endParaRPr lang="uk-UA">
                <a:solidFill>
                  <a:schemeClr val="accent2"/>
                </a:solidFill>
              </a:endParaRPr>
            </a:p>
          </p:txBody>
        </p:sp>
        <p:sp>
          <p:nvSpPr>
            <p:cNvPr id="11" name="Стрелка вправо 10">
              <a:hlinkClick r:id="rId4" action="ppaction://hlinksldjump"/>
            </p:cNvPr>
            <p:cNvSpPr/>
            <p:nvPr/>
          </p:nvSpPr>
          <p:spPr>
            <a:xfrm>
              <a:off x="14910" y="7962"/>
              <a:ext cx="939" cy="603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ru-RU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Изображение 3" descr="zyro-image (5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2940" y="3960495"/>
            <a:ext cx="4197985" cy="276415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>
                <a:solidFill>
                  <a:schemeClr val="accent2"/>
                </a:solidFill>
              </a:rPr>
              <a:t>Яким буде комп'ютер в майбутньому?</a:t>
            </a:r>
            <a:endParaRPr lang="ru-RU" altLang="en-US">
              <a:solidFill>
                <a:schemeClr val="accent2"/>
              </a:solidFill>
            </a:endParaRP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ru-RU" altLang="en-US">
                <a:solidFill>
                  <a:schemeClr val="accent2"/>
                </a:solidFill>
              </a:rPr>
              <a:t>Комп'ютери майбутнього будуть усюди і одночасно ніде. Цю трохи заплутану тезу професор Штефан Йєніхен з Технічного університету в Берліні пояснює так: «Комп'ютери ставатимуть дедалі меншими, таким чином вони поступово зникатимуть з поля зору людей». Інакше кажучи, йдеться про цілі інтегровані системи й мережі.</a:t>
            </a:r>
            <a:endParaRPr lang="ru-RU" altLang="en-US">
              <a:solidFill>
                <a:schemeClr val="accent2"/>
              </a:solidFill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83820" y="79375"/>
            <a:ext cx="579120" cy="599440"/>
            <a:chOff x="198" y="317"/>
            <a:chExt cx="912" cy="944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198" y="317"/>
              <a:ext cx="912" cy="945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endParaRPr lang="ru-RU" altLang="en-US"/>
            </a:p>
          </p:txBody>
        </p:sp>
        <p:sp>
          <p:nvSpPr>
            <p:cNvPr id="8" name="Стрелка влево 7">
              <a:hlinkClick r:id="rId2" action="ppaction://hlinksldjump"/>
            </p:cNvPr>
            <p:cNvSpPr/>
            <p:nvPr/>
          </p:nvSpPr>
          <p:spPr>
            <a:xfrm>
              <a:off x="414" y="599"/>
              <a:ext cx="447" cy="365"/>
            </a:xfrm>
            <a:prstGeom prst="lef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ru-RU" altLang="en-US"/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8268970" y="5078095"/>
            <a:ext cx="3021330" cy="882650"/>
            <a:chOff x="11543" y="7569"/>
            <a:chExt cx="4758" cy="1390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11543" y="7569"/>
              <a:ext cx="4758" cy="1390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endParaRPr lang="ru-RU" altLang="en-US"/>
            </a:p>
          </p:txBody>
        </p:sp>
        <p:sp>
          <p:nvSpPr>
            <p:cNvPr id="10" name="Текстовое поле 9"/>
            <p:cNvSpPr txBox="1"/>
            <p:nvPr/>
          </p:nvSpPr>
          <p:spPr>
            <a:xfrm>
              <a:off x="11722" y="7962"/>
              <a:ext cx="2897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uk-UA">
                  <a:solidFill>
                    <a:schemeClr val="accent2"/>
                  </a:solidFill>
                </a:rPr>
                <a:t>Якими будуть</a:t>
              </a:r>
              <a:r>
                <a:rPr lang="en-US">
                  <a:solidFill>
                    <a:schemeClr val="accent2"/>
                  </a:solidFill>
                </a:rPr>
                <a:t>?</a:t>
              </a:r>
              <a:endParaRPr lang="en-US">
                <a:solidFill>
                  <a:schemeClr val="accent2"/>
                </a:solidFill>
              </a:endParaRPr>
            </a:p>
          </p:txBody>
        </p:sp>
        <p:sp>
          <p:nvSpPr>
            <p:cNvPr id="11" name="Стрелка вправо 10">
              <a:hlinkClick r:id="" action="ppaction://noaction"/>
            </p:cNvPr>
            <p:cNvSpPr/>
            <p:nvPr/>
          </p:nvSpPr>
          <p:spPr>
            <a:xfrm>
              <a:off x="14910" y="7962"/>
              <a:ext cx="939" cy="603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ru-RU" altLang="en-US"/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8268970" y="4087495"/>
            <a:ext cx="3021330" cy="882650"/>
            <a:chOff x="11543" y="7569"/>
            <a:chExt cx="4758" cy="1390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11543" y="7569"/>
              <a:ext cx="4758" cy="1390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endParaRPr lang="ru-RU" altLang="en-US"/>
            </a:p>
          </p:txBody>
        </p:sp>
        <p:sp>
          <p:nvSpPr>
            <p:cNvPr id="14" name="Текстовое поле 13"/>
            <p:cNvSpPr txBox="1"/>
            <p:nvPr/>
          </p:nvSpPr>
          <p:spPr>
            <a:xfrm>
              <a:off x="11722" y="7962"/>
              <a:ext cx="2897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uk-UA">
                  <a:solidFill>
                    <a:schemeClr val="accent2"/>
                  </a:solidFill>
                </a:rPr>
                <a:t>Далі</a:t>
              </a:r>
              <a:endParaRPr lang="uk-UA">
                <a:solidFill>
                  <a:schemeClr val="accent2"/>
                </a:solidFill>
              </a:endParaRPr>
            </a:p>
          </p:txBody>
        </p:sp>
        <p:sp>
          <p:nvSpPr>
            <p:cNvPr id="15" name="Стрелка вправо 14">
              <a:hlinkClick r:id="rId3" action="ppaction://hlinksldjump"/>
            </p:cNvPr>
            <p:cNvSpPr/>
            <p:nvPr/>
          </p:nvSpPr>
          <p:spPr>
            <a:xfrm>
              <a:off x="14910" y="7962"/>
              <a:ext cx="939" cy="603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ru-RU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>
                <a:solidFill>
                  <a:schemeClr val="accent2"/>
                </a:solidFill>
              </a:rPr>
              <a:t>Ретрокомп’ютер</a:t>
            </a:r>
            <a:endParaRPr lang="ru-RU" altLang="en-US">
              <a:solidFill>
                <a:schemeClr val="accent2"/>
              </a:solidFill>
            </a:endParaRP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ru-RU" altLang="en-US"/>
          </a:p>
        </p:txBody>
      </p:sp>
      <p:grpSp>
        <p:nvGrpSpPr>
          <p:cNvPr id="5" name="Группа 4"/>
          <p:cNvGrpSpPr/>
          <p:nvPr/>
        </p:nvGrpSpPr>
        <p:grpSpPr>
          <a:xfrm>
            <a:off x="8148320" y="5252085"/>
            <a:ext cx="3021330" cy="882650"/>
            <a:chOff x="11543" y="7569"/>
            <a:chExt cx="4758" cy="1390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11543" y="7569"/>
              <a:ext cx="4758" cy="1390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endParaRPr lang="ru-RU" altLang="en-US"/>
            </a:p>
          </p:txBody>
        </p:sp>
        <p:sp>
          <p:nvSpPr>
            <p:cNvPr id="10" name="Текстовое поле 9"/>
            <p:cNvSpPr txBox="1"/>
            <p:nvPr/>
          </p:nvSpPr>
          <p:spPr>
            <a:xfrm>
              <a:off x="11722" y="7962"/>
              <a:ext cx="2897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uk-UA">
                  <a:solidFill>
                    <a:schemeClr val="accent2"/>
                  </a:solidFill>
                </a:rPr>
                <a:t>Історія</a:t>
              </a:r>
              <a:endParaRPr lang="uk-UA">
                <a:solidFill>
                  <a:schemeClr val="accent2"/>
                </a:solidFill>
              </a:endParaRPr>
            </a:p>
          </p:txBody>
        </p:sp>
        <p:sp>
          <p:nvSpPr>
            <p:cNvPr id="11" name="Стрелка вправо 10">
              <a:hlinkClick r:id="rId1" action="ppaction://hlinkfile"/>
            </p:cNvPr>
            <p:cNvSpPr/>
            <p:nvPr/>
          </p:nvSpPr>
          <p:spPr>
            <a:xfrm>
              <a:off x="14910" y="7962"/>
              <a:ext cx="939" cy="603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ru-RU" altLang="en-US"/>
            </a:p>
          </p:txBody>
        </p:sp>
      </p:grpSp>
      <p:grpSp>
        <p:nvGrpSpPr>
          <p:cNvPr id="4" name="Группа 3"/>
          <p:cNvGrpSpPr/>
          <p:nvPr/>
        </p:nvGrpSpPr>
        <p:grpSpPr>
          <a:xfrm>
            <a:off x="8148320" y="4336415"/>
            <a:ext cx="3021330" cy="882650"/>
            <a:chOff x="11543" y="7569"/>
            <a:chExt cx="4758" cy="1390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11543" y="7569"/>
              <a:ext cx="4758" cy="1390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endParaRPr lang="ru-RU" altLang="en-US"/>
            </a:p>
          </p:txBody>
        </p:sp>
        <p:sp>
          <p:nvSpPr>
            <p:cNvPr id="7" name="Текстовое поле 6"/>
            <p:cNvSpPr txBox="1"/>
            <p:nvPr/>
          </p:nvSpPr>
          <p:spPr>
            <a:xfrm>
              <a:off x="11722" y="7962"/>
              <a:ext cx="2897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uk-UA">
                  <a:solidFill>
                    <a:schemeClr val="accent2"/>
                  </a:solidFill>
                </a:rPr>
                <a:t>Далі</a:t>
              </a:r>
              <a:endParaRPr lang="uk-UA">
                <a:solidFill>
                  <a:schemeClr val="accent2"/>
                </a:solidFill>
              </a:endParaRPr>
            </a:p>
          </p:txBody>
        </p:sp>
        <p:sp>
          <p:nvSpPr>
            <p:cNvPr id="8" name="Стрелка вправо 7">
              <a:hlinkClick r:id="rId2" action="ppaction://hlinksldjump"/>
            </p:cNvPr>
            <p:cNvSpPr/>
            <p:nvPr/>
          </p:nvSpPr>
          <p:spPr>
            <a:xfrm>
              <a:off x="14910" y="7962"/>
              <a:ext cx="939" cy="603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ru-RU" altLang="en-US"/>
            </a:p>
          </p:txBody>
        </p:sp>
      </p:grpSp>
      <p:pic>
        <p:nvPicPr>
          <p:cNvPr id="12" name="Изображение 11" descr="перш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00" y="1825625"/>
            <a:ext cx="4953000" cy="3299460"/>
          </a:xfrm>
          <a:prstGeom prst="rect">
            <a:avLst/>
          </a:prstGeom>
        </p:spPr>
      </p:pic>
      <p:grpSp>
        <p:nvGrpSpPr>
          <p:cNvPr id="13" name="Группа 12"/>
          <p:cNvGrpSpPr/>
          <p:nvPr/>
        </p:nvGrpSpPr>
        <p:grpSpPr>
          <a:xfrm>
            <a:off x="83820" y="79375"/>
            <a:ext cx="579120" cy="599440"/>
            <a:chOff x="198" y="317"/>
            <a:chExt cx="912" cy="944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198" y="317"/>
              <a:ext cx="912" cy="945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endParaRPr lang="ru-RU" altLang="en-US"/>
            </a:p>
          </p:txBody>
        </p:sp>
        <p:sp>
          <p:nvSpPr>
            <p:cNvPr id="15" name="Стрелка влево 14">
              <a:hlinkClick r:id="rId4" action="ppaction://hlinksldjump"/>
            </p:cNvPr>
            <p:cNvSpPr/>
            <p:nvPr/>
          </p:nvSpPr>
          <p:spPr>
            <a:xfrm>
              <a:off x="414" y="599"/>
              <a:ext cx="447" cy="365"/>
            </a:xfrm>
            <a:prstGeom prst="lef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ru-RU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uk-UA" altLang="ru-RU">
                <a:solidFill>
                  <a:schemeClr val="accent2"/>
                </a:solidFill>
              </a:rPr>
              <a:t>Дякую за перегляд!</a:t>
            </a:r>
            <a:endParaRPr lang="uk-UA" altLang="ru-RU">
              <a:solidFill>
                <a:schemeClr val="accent2"/>
              </a:solidFill>
            </a:endParaRP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ru-RU" altLang="en-US"/>
          </a:p>
        </p:txBody>
      </p:sp>
      <p:grpSp>
        <p:nvGrpSpPr>
          <p:cNvPr id="5" name="Группа 4"/>
          <p:cNvGrpSpPr/>
          <p:nvPr/>
        </p:nvGrpSpPr>
        <p:grpSpPr>
          <a:xfrm>
            <a:off x="8148320" y="5252085"/>
            <a:ext cx="3021330" cy="882650"/>
            <a:chOff x="11543" y="7569"/>
            <a:chExt cx="4758" cy="1390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11543" y="7569"/>
              <a:ext cx="4758" cy="1390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endParaRPr lang="ru-RU" altLang="en-US"/>
            </a:p>
          </p:txBody>
        </p:sp>
        <p:sp>
          <p:nvSpPr>
            <p:cNvPr id="10" name="Текстовое поле 9"/>
            <p:cNvSpPr txBox="1"/>
            <p:nvPr/>
          </p:nvSpPr>
          <p:spPr>
            <a:xfrm>
              <a:off x="11722" y="7962"/>
              <a:ext cx="2897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uk-UA">
                  <a:solidFill>
                    <a:schemeClr val="accent2"/>
                  </a:solidFill>
                </a:rPr>
                <a:t>Спочатку</a:t>
              </a:r>
              <a:endParaRPr lang="uk-UA">
                <a:solidFill>
                  <a:schemeClr val="accent2"/>
                </a:solidFill>
              </a:endParaRPr>
            </a:p>
          </p:txBody>
        </p:sp>
        <p:sp>
          <p:nvSpPr>
            <p:cNvPr id="11" name="Стрелка вправо 10">
              <a:hlinkClick r:id="" action="ppaction://hlinkshowjump?jump=firstslide"/>
            </p:cNvPr>
            <p:cNvSpPr/>
            <p:nvPr/>
          </p:nvSpPr>
          <p:spPr>
            <a:xfrm>
              <a:off x="14910" y="7962"/>
              <a:ext cx="939" cy="603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ru-RU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 dir="in"/>
      </p:transition>
    </mc:Choice>
    <mc:Fallback>
      <p:transition spd="slow">
        <p:split orient="vert" dir="in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Bahnschrift Condensed" panose="020B0502040204020203" charset="0"/>
                <a:cs typeface="Bahnschrift Condensed" panose="020B0502040204020203" charset="0"/>
              </a:rPr>
              <a:t>Комп'ютери</a:t>
            </a:r>
            <a:endParaRPr lang="uk-UA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Bahnschrift Condensed" panose="020B0502040204020203" charset="0"/>
              <a:cs typeface="Bahnschrift Condensed" panose="020B0502040204020203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altLang="en-US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Сьогодні ви дізнаєтесь про комп'ютери багато чого</a:t>
            </a:r>
            <a:endParaRPr lang="uk-UA" altLang="en-US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  <a:p>
            <a:r>
              <a:rPr lang="uk-UA" altLang="uk-UA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sym typeface="+mn-ea"/>
              </a:rPr>
              <a:t>Зроблено </a:t>
            </a:r>
            <a:r>
              <a:rPr lang="ru-RU" altLang="uk-UA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sym typeface="+mn-ea"/>
              </a:rPr>
              <a:t>.....</a:t>
            </a:r>
            <a:endParaRPr lang="uk-UA" altLang="uk-UA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  <a:p>
            <a:endParaRPr lang="uk-UA" altLang="en-US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8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8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2" grpId="3"/>
      <p:bldP spid="2" grpId="4"/>
      <p:bldP spid="2" grpId="5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uk-UA" altLang="ru-RU">
                <a:solidFill>
                  <a:srgbClr val="FF0000"/>
                </a:solidFill>
                <a:effectLst/>
              </a:rPr>
              <a:t>Системний блок</a:t>
            </a:r>
            <a:endParaRPr lang="uk-UA" altLang="ru-RU">
              <a:solidFill>
                <a:srgbClr val="FF0000"/>
              </a:solidFill>
              <a:effectLst/>
            </a:endParaRP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half" idx="1"/>
          </p:nvPr>
        </p:nvSpPr>
        <p:spPr>
          <a:noFill/>
        </p:spPr>
        <p:txBody>
          <a:bodyPr/>
          <a:p>
            <a:r>
              <a:rPr lang="uk-UA" altLang="ru-RU">
                <a:solidFill>
                  <a:srgbClr val="FF0000"/>
                </a:solidFill>
                <a:hlinkClick r:id="rId1" action="ppaction://hlinksldjump"/>
              </a:rPr>
              <a:t>Що це</a:t>
            </a:r>
            <a:r>
              <a:rPr lang="en-US" altLang="ru-RU">
                <a:solidFill>
                  <a:srgbClr val="FF0000"/>
                </a:solidFill>
                <a:hlinkClick r:id="rId1" action="ppaction://hlinksldjump"/>
              </a:rPr>
              <a:t>?</a:t>
            </a:r>
            <a:endParaRPr lang="en-US" altLang="ru-RU">
              <a:solidFill>
                <a:srgbClr val="FF0000"/>
              </a:solidFill>
            </a:endParaRPr>
          </a:p>
          <a:p>
            <a:r>
              <a:rPr lang="uk-UA" altLang="ru-RU">
                <a:solidFill>
                  <a:srgbClr val="FF0000"/>
                </a:solidFill>
                <a:hlinkClick r:id="rId2" action="ppaction://hlinksldjump"/>
              </a:rPr>
              <a:t>Які компоненти</a:t>
            </a:r>
            <a:r>
              <a:rPr lang="en-US" altLang="ru-RU">
                <a:solidFill>
                  <a:srgbClr val="FF0000"/>
                </a:solidFill>
                <a:hlinkClick r:id="rId2" action="ppaction://hlinksldjump"/>
              </a:rPr>
              <a:t>?</a:t>
            </a:r>
            <a:endParaRPr lang="en-US" altLang="ru-RU">
              <a:solidFill>
                <a:srgbClr val="FF0000"/>
              </a:solidFill>
            </a:endParaRPr>
          </a:p>
          <a:p>
            <a:r>
              <a:rPr lang="uk-UA" altLang="ru-RU">
                <a:solidFill>
                  <a:srgbClr val="FF0000"/>
                </a:solidFill>
                <a:hlinkClick r:id="rId3" action="ppaction://hlinksldjump"/>
              </a:rPr>
              <a:t>Як скласти власноруч</a:t>
            </a:r>
            <a:r>
              <a:rPr lang="en-US" altLang="ru-RU">
                <a:solidFill>
                  <a:srgbClr val="FF0000"/>
                </a:solidFill>
                <a:hlinkClick r:id="rId3" action="ppaction://hlinksldjump"/>
              </a:rPr>
              <a:t>?</a:t>
            </a:r>
            <a:endParaRPr lang="uk-UA" altLang="ru-RU">
              <a:solidFill>
                <a:srgbClr val="FF0000"/>
              </a:solidFill>
            </a:endParaRPr>
          </a:p>
          <a:p>
            <a:endParaRPr lang="uk-UA" altLang="ru-RU">
              <a:solidFill>
                <a:srgbClr val="FF0000"/>
              </a:solidFill>
            </a:endParaRPr>
          </a:p>
          <a:p>
            <a:endParaRPr lang="uk-UA" altLang="ru-RU">
              <a:solidFill>
                <a:srgbClr val="FF0000"/>
              </a:solidFill>
            </a:endParaRPr>
          </a:p>
          <a:p>
            <a:r>
              <a:rPr lang="uk-UA" altLang="ru-RU">
                <a:solidFill>
                  <a:srgbClr val="FF0000"/>
                </a:solidFill>
                <a:hlinkClick r:id="rId4" action="ppaction://hlinksldjump"/>
              </a:rPr>
              <a:t>ЦІКАВИЙ ФАКТ!</a:t>
            </a:r>
            <a:endParaRPr lang="uk-UA" altLang="ru-RU">
              <a:solidFill>
                <a:srgbClr val="FF0000"/>
              </a:solidFill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8369300" y="5318125"/>
            <a:ext cx="2463800" cy="863600"/>
            <a:chOff x="13180" y="8375"/>
            <a:chExt cx="3880" cy="1360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13180" y="8375"/>
              <a:ext cx="3881" cy="1360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endParaRPr lang="ru-RU" altLang="en-US"/>
            </a:p>
          </p:txBody>
        </p:sp>
        <p:sp>
          <p:nvSpPr>
            <p:cNvPr id="5" name="Стрелка вправо 4">
              <a:hlinkClick r:id="rId5" action="ppaction://hlinksldjump"/>
            </p:cNvPr>
            <p:cNvSpPr/>
            <p:nvPr/>
          </p:nvSpPr>
          <p:spPr>
            <a:xfrm>
              <a:off x="15071" y="8673"/>
              <a:ext cx="1840" cy="763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ru-RU" altLang="en-US"/>
            </a:p>
          </p:txBody>
        </p:sp>
        <p:sp>
          <p:nvSpPr>
            <p:cNvPr id="6" name="Текстовое поле 5"/>
            <p:cNvSpPr txBox="1"/>
            <p:nvPr/>
          </p:nvSpPr>
          <p:spPr>
            <a:xfrm>
              <a:off x="13180" y="8375"/>
              <a:ext cx="3216" cy="11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ru-RU" altLang="en-US" sz="4000">
                  <a:solidFill>
                    <a:schemeClr val="accent2"/>
                  </a:solidFill>
                </a:rPr>
                <a:t>Дал</a:t>
              </a:r>
              <a:r>
                <a:rPr lang="uk-UA" altLang="en-US" sz="4000">
                  <a:solidFill>
                    <a:schemeClr val="accent2"/>
                  </a:solidFill>
                </a:rPr>
                <a:t>і</a:t>
              </a:r>
              <a:endParaRPr lang="uk-UA" altLang="en-US" sz="4000">
                <a:solidFill>
                  <a:schemeClr val="accent2"/>
                </a:solidFill>
              </a:endParaRPr>
            </a:p>
          </p:txBody>
        </p:sp>
      </p:grpSp>
      <p:pic>
        <p:nvPicPr>
          <p:cNvPr id="11" name="Замещающее содержимое 10" descr="пп"/>
          <p:cNvPicPr>
            <a:picLocks noChangeAspect="1"/>
          </p:cNvPicPr>
          <p:nvPr>
            <p:ph sz="half" idx="2"/>
          </p:nvPr>
        </p:nvPicPr>
        <p:blipFill>
          <a:blip r:embed="rId6"/>
          <a:stretch>
            <a:fillRect/>
          </a:stretch>
        </p:blipFill>
        <p:spPr>
          <a:xfrm>
            <a:off x="5385435" y="2046605"/>
            <a:ext cx="8432800" cy="4743450"/>
          </a:xfrm>
          <a:prstGeom prst="rect">
            <a:avLst/>
          </a:prstGeom>
        </p:spPr>
      </p:pic>
      <p:sp>
        <p:nvSpPr>
          <p:cNvPr id="8" name="Прямоугольник 7">
            <a:hlinkClick r:id="rId5" action="ppaction://hlinksldjump"/>
          </p:cNvPr>
          <p:cNvSpPr/>
          <p:nvPr/>
        </p:nvSpPr>
        <p:spPr>
          <a:xfrm>
            <a:off x="10361295" y="5364480"/>
            <a:ext cx="404495" cy="70231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uk-UA" altLang="ru-RU">
                <a:solidFill>
                  <a:srgbClr val="FF0000"/>
                </a:solidFill>
                <a:sym typeface="+mn-ea"/>
              </a:rPr>
              <a:t>ЦІКАВИЙ ФАКТ!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half" idx="1"/>
          </p:nvPr>
        </p:nvSpPr>
        <p:spPr/>
        <p:txBody>
          <a:bodyPr/>
          <a:p>
            <a:r>
              <a:rPr lang="ru-RU" altLang="en-US"/>
              <a:t>Для підвищення уваги до проблем захисту довкілля був придуманий корпус з гофрокартону</a:t>
            </a:r>
            <a:endParaRPr lang="ru-RU" altLang="en-US"/>
          </a:p>
        </p:txBody>
      </p:sp>
      <p:pic>
        <p:nvPicPr>
          <p:cNvPr id="5" name="Замещающее содержимое 4" descr="480px-Corrugated_board_B_C_E_and_F_flute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566420" y="4691380"/>
            <a:ext cx="5181600" cy="1684020"/>
          </a:xfrm>
          <a:prstGeom prst="rect">
            <a:avLst/>
          </a:prstGeom>
        </p:spPr>
      </p:pic>
      <p:grpSp>
        <p:nvGrpSpPr>
          <p:cNvPr id="7" name="Группа 6"/>
          <p:cNvGrpSpPr/>
          <p:nvPr/>
        </p:nvGrpSpPr>
        <p:grpSpPr>
          <a:xfrm>
            <a:off x="83820" y="79375"/>
            <a:ext cx="579120" cy="599440"/>
            <a:chOff x="198" y="317"/>
            <a:chExt cx="912" cy="944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198" y="317"/>
              <a:ext cx="912" cy="945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endParaRPr lang="ru-RU" altLang="en-US"/>
            </a:p>
          </p:txBody>
        </p:sp>
        <p:sp>
          <p:nvSpPr>
            <p:cNvPr id="8" name="Стрелка влево 7">
              <a:hlinkClick r:id="rId2" action="ppaction://hlinksldjump"/>
            </p:cNvPr>
            <p:cNvSpPr/>
            <p:nvPr/>
          </p:nvSpPr>
          <p:spPr>
            <a:xfrm>
              <a:off x="414" y="599"/>
              <a:ext cx="447" cy="365"/>
            </a:xfrm>
            <a:prstGeom prst="lef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ru-RU" altLang="en-US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ru-RU">
                <a:solidFill>
                  <a:schemeClr val="accent2"/>
                </a:solidFill>
              </a:rPr>
              <a:t>Що це...</a:t>
            </a:r>
            <a:endParaRPr lang="ru-RU" altLang="ru-RU">
              <a:solidFill>
                <a:schemeClr val="accent2"/>
              </a:solidFill>
            </a:endParaRP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ru-RU" altLang="en-US">
                <a:solidFill>
                  <a:schemeClr val="accent2"/>
                </a:solidFill>
              </a:rPr>
              <a:t>Системний блок комп'ютера - корпус, в якому знаходяться основні функціональні компоненти персонального комп'ютера. Корпуси зазвичай створені з деталей на основі сталі, алюмінію і пластика, також іноді використовуються такі матеріали як дерево або органічне скло.</a:t>
            </a:r>
            <a:endParaRPr lang="ru-RU" altLang="en-US">
              <a:solidFill>
                <a:schemeClr val="accent2"/>
              </a:solidFill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83820" y="79375"/>
            <a:ext cx="579120" cy="599440"/>
            <a:chOff x="198" y="317"/>
            <a:chExt cx="912" cy="944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198" y="317"/>
              <a:ext cx="912" cy="945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endParaRPr lang="ru-RU" altLang="en-US"/>
            </a:p>
          </p:txBody>
        </p:sp>
        <p:sp>
          <p:nvSpPr>
            <p:cNvPr id="5" name="Стрелка влево 4">
              <a:hlinkClick r:id="rId1" action="ppaction://hlinksldjump"/>
            </p:cNvPr>
            <p:cNvSpPr/>
            <p:nvPr/>
          </p:nvSpPr>
          <p:spPr>
            <a:xfrm>
              <a:off x="414" y="599"/>
              <a:ext cx="447" cy="365"/>
            </a:xfrm>
            <a:prstGeom prst="lef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ru-RU" altLang="en-US"/>
            </a:p>
          </p:txBody>
        </p:sp>
      </p:grpSp>
      <p:sp>
        <p:nvSpPr>
          <p:cNvPr id="8" name="Текстовое поле 7"/>
          <p:cNvSpPr txBox="1"/>
          <p:nvPr/>
        </p:nvSpPr>
        <p:spPr>
          <a:xfrm rot="1200000">
            <a:off x="9565005" y="4511040"/>
            <a:ext cx="84836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en-US" sz="9600">
                <a:solidFill>
                  <a:schemeClr val="bg2">
                    <a:lumMod val="25000"/>
                  </a:schemeClr>
                </a:solidFill>
                <a:latin typeface="Bahnschrift Condensed" panose="020B0502040204020203" charset="0"/>
                <a:cs typeface="Bahnschrift Condensed" panose="020B0502040204020203" charset="0"/>
              </a:rPr>
              <a:t>?</a:t>
            </a:r>
            <a:endParaRPr lang="en-US" altLang="en-US" sz="9600">
              <a:solidFill>
                <a:schemeClr val="bg2">
                  <a:lumMod val="25000"/>
                </a:schemeClr>
              </a:solidFill>
              <a:latin typeface="Bahnschrift Condensed" panose="020B0502040204020203" charset="0"/>
              <a:cs typeface="Bahnschrift Condensed" panose="020B0502040204020203" charset="0"/>
            </a:endParaRPr>
          </a:p>
        </p:txBody>
      </p:sp>
      <p:sp>
        <p:nvSpPr>
          <p:cNvPr id="9" name="Текстовое поле 8"/>
          <p:cNvSpPr txBox="1"/>
          <p:nvPr/>
        </p:nvSpPr>
        <p:spPr>
          <a:xfrm rot="19980000">
            <a:off x="4532630" y="160020"/>
            <a:ext cx="84836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en-US" sz="9600">
                <a:solidFill>
                  <a:schemeClr val="bg2">
                    <a:lumMod val="25000"/>
                  </a:schemeClr>
                </a:solidFill>
                <a:latin typeface="Bahnschrift Condensed" panose="020B0502040204020203" charset="0"/>
                <a:cs typeface="Bahnschrift Condensed" panose="020B0502040204020203" charset="0"/>
              </a:rPr>
              <a:t>?</a:t>
            </a:r>
            <a:endParaRPr lang="en-US" altLang="en-US" sz="9600">
              <a:solidFill>
                <a:schemeClr val="bg2">
                  <a:lumMod val="25000"/>
                </a:schemeClr>
              </a:solidFill>
              <a:latin typeface="Bahnschrift Condensed" panose="020B0502040204020203" charset="0"/>
              <a:cs typeface="Bahnschrift Condensed" panose="020B0502040204020203" charset="0"/>
            </a:endParaRPr>
          </a:p>
        </p:txBody>
      </p:sp>
      <p:sp>
        <p:nvSpPr>
          <p:cNvPr id="10" name="Текстовое поле 9"/>
          <p:cNvSpPr txBox="1"/>
          <p:nvPr/>
        </p:nvSpPr>
        <p:spPr>
          <a:xfrm rot="20400000">
            <a:off x="2585720" y="4434840"/>
            <a:ext cx="84836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en-US" sz="9600">
                <a:solidFill>
                  <a:schemeClr val="bg2">
                    <a:lumMod val="25000"/>
                  </a:schemeClr>
                </a:solidFill>
                <a:latin typeface="Bahnschrift Condensed" panose="020B0502040204020203" charset="0"/>
                <a:cs typeface="Bahnschrift Condensed" panose="020B0502040204020203" charset="0"/>
              </a:rPr>
              <a:t>?</a:t>
            </a:r>
            <a:endParaRPr lang="en-US" altLang="en-US" sz="9600">
              <a:solidFill>
                <a:schemeClr val="bg2">
                  <a:lumMod val="25000"/>
                </a:schemeClr>
              </a:solidFill>
              <a:latin typeface="Bahnschrift Condensed" panose="020B0502040204020203" charset="0"/>
              <a:cs typeface="Bahnschrift Condensed" panose="020B0502040204020203" charset="0"/>
            </a:endParaRPr>
          </a:p>
        </p:txBody>
      </p:sp>
      <p:sp>
        <p:nvSpPr>
          <p:cNvPr id="11" name="Текстовое поле 10"/>
          <p:cNvSpPr txBox="1"/>
          <p:nvPr/>
        </p:nvSpPr>
        <p:spPr>
          <a:xfrm rot="660000">
            <a:off x="9944735" y="177800"/>
            <a:ext cx="84836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en-US" sz="9600">
                <a:solidFill>
                  <a:schemeClr val="bg2">
                    <a:lumMod val="25000"/>
                  </a:schemeClr>
                </a:solidFill>
                <a:latin typeface="Bahnschrift Condensed" panose="020B0502040204020203" charset="0"/>
                <a:cs typeface="Bahnschrift Condensed" panose="020B0502040204020203" charset="0"/>
              </a:rPr>
              <a:t>?</a:t>
            </a:r>
            <a:endParaRPr lang="en-US" altLang="en-US" sz="9600">
              <a:solidFill>
                <a:schemeClr val="bg2">
                  <a:lumMod val="25000"/>
                </a:schemeClr>
              </a:solidFill>
              <a:latin typeface="Bahnschrift Condensed" panose="020B0502040204020203" charset="0"/>
              <a:cs typeface="Bahnschrift Condensed" panose="020B0502040204020203" charset="0"/>
            </a:endParaRPr>
          </a:p>
        </p:txBody>
      </p:sp>
      <p:sp>
        <p:nvSpPr>
          <p:cNvPr id="12" name="Текстовое поле 11"/>
          <p:cNvSpPr txBox="1"/>
          <p:nvPr/>
        </p:nvSpPr>
        <p:spPr>
          <a:xfrm rot="660000">
            <a:off x="5832475" y="3451225"/>
            <a:ext cx="84836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en-US" sz="9600">
                <a:solidFill>
                  <a:schemeClr val="bg2">
                    <a:lumMod val="25000"/>
                  </a:schemeClr>
                </a:solidFill>
                <a:latin typeface="Bahnschrift Condensed" panose="020B0502040204020203" charset="0"/>
                <a:cs typeface="Bahnschrift Condensed" panose="020B0502040204020203" charset="0"/>
              </a:rPr>
              <a:t>?</a:t>
            </a:r>
            <a:endParaRPr lang="en-US" altLang="en-US" sz="9600">
              <a:solidFill>
                <a:schemeClr val="bg2">
                  <a:lumMod val="25000"/>
                </a:schemeClr>
              </a:solidFill>
              <a:latin typeface="Bahnschrift Condensed" panose="020B0502040204020203" charset="0"/>
              <a:cs typeface="Bahnschrift Condensed" panose="020B0502040204020203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Изображение 7" descr="ь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18565" y="3037205"/>
            <a:ext cx="14192250" cy="798322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uk-UA" altLang="ru-RU">
                <a:solidFill>
                  <a:schemeClr val="accent2"/>
                </a:solidFill>
              </a:rPr>
              <a:t>Які компоненти...</a:t>
            </a:r>
            <a:endParaRPr lang="uk-UA" altLang="ru-RU">
              <a:solidFill>
                <a:schemeClr val="accent2"/>
              </a:solidFill>
            </a:endParaRP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ru-RU" altLang="en-US">
                <a:solidFill>
                  <a:schemeClr val="accent2"/>
                </a:solidFill>
              </a:rPr>
              <a:t>Системний блок складається з декількох ключових частин, без яких комп'ютер не може функціонувати - це материнська плата, процесор, оперативна пам'ять, постійний запам'ятовуючий пристрій і блок живлення.</a:t>
            </a:r>
            <a:endParaRPr lang="ru-RU" altLang="en-US">
              <a:solidFill>
                <a:schemeClr val="accent2"/>
              </a:solidFill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83820" y="79375"/>
            <a:ext cx="579120" cy="599440"/>
            <a:chOff x="198" y="317"/>
            <a:chExt cx="912" cy="944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198" y="317"/>
              <a:ext cx="912" cy="945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endParaRPr lang="ru-RU" altLang="en-US"/>
            </a:p>
          </p:txBody>
        </p:sp>
        <p:sp>
          <p:nvSpPr>
            <p:cNvPr id="5" name="Стрелка влево 4">
              <a:hlinkClick r:id="rId2" action="ppaction://hlinksldjump"/>
            </p:cNvPr>
            <p:cNvSpPr/>
            <p:nvPr/>
          </p:nvSpPr>
          <p:spPr>
            <a:xfrm>
              <a:off x="414" y="599"/>
              <a:ext cx="447" cy="365"/>
            </a:xfrm>
            <a:prstGeom prst="lef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ru-RU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uk-UA" altLang="ru-RU">
                <a:solidFill>
                  <a:srgbClr val="C00000"/>
                </a:solidFill>
              </a:rPr>
              <a:t>Увага складання комп'ютера власноруч може бути небезпечним для вашого здоров'я!</a:t>
            </a:r>
            <a:endParaRPr lang="uk-UA" altLang="ru-RU">
              <a:solidFill>
                <a:srgbClr val="C00000"/>
              </a:solidFill>
            </a:endParaRP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uk-UA" altLang="ru-RU"/>
              <a:t>Краще відвідайте майстрів в цій справі!</a:t>
            </a:r>
            <a:endParaRPr lang="uk-UA" altLang="ru-RU"/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9989185" y="5976620"/>
            <a:ext cx="178752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uk-UA" altLang="ru-RU" b="1">
                <a:solidFill>
                  <a:srgbClr val="C00000"/>
                </a:solidFill>
                <a:latin typeface="Bahnschrift Condensed" panose="020B0502040204020203" charset="0"/>
                <a:cs typeface="Bahnschrift Condensed" panose="020B0502040204020203" charset="0"/>
                <a:hlinkClick r:id="rId1" action="ppaction://hlinksldjump"/>
              </a:rPr>
              <a:t>Всеодно подивитись</a:t>
            </a:r>
            <a:endParaRPr lang="uk-UA" altLang="ru-RU" b="1">
              <a:solidFill>
                <a:srgbClr val="C00000"/>
              </a:solidFill>
              <a:latin typeface="Bahnschrift Condensed" panose="020B0502040204020203" charset="0"/>
              <a:cs typeface="Bahnschrift Condensed" panose="020B0502040204020203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83820" y="79375"/>
            <a:ext cx="579120" cy="599440"/>
            <a:chOff x="198" y="317"/>
            <a:chExt cx="912" cy="944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98" y="317"/>
              <a:ext cx="912" cy="945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endParaRPr lang="ru-RU" altLang="en-US"/>
            </a:p>
          </p:txBody>
        </p:sp>
        <p:sp>
          <p:nvSpPr>
            <p:cNvPr id="6" name="Стрелка влево 5">
              <a:hlinkClick r:id="rId2" action="ppaction://hlinksldjump"/>
            </p:cNvPr>
            <p:cNvSpPr/>
            <p:nvPr/>
          </p:nvSpPr>
          <p:spPr>
            <a:xfrm>
              <a:off x="414" y="599"/>
              <a:ext cx="447" cy="365"/>
            </a:xfrm>
            <a:prstGeom prst="lef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ru-RU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2" grpId="2"/>
      <p:bldP spid="2" grpId="3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uk-UA" altLang="ru-RU">
                <a:solidFill>
                  <a:srgbClr val="FF0000"/>
                </a:solidFill>
                <a:sym typeface="+mn-ea"/>
              </a:rPr>
              <a:t>Як скласти власноруч...</a:t>
            </a:r>
            <a:endParaRPr lang="uk-UA" altLang="ru-RU"/>
          </a:p>
        </p:txBody>
      </p:sp>
      <p:grpSp>
        <p:nvGrpSpPr>
          <p:cNvPr id="7" name="Группа 6"/>
          <p:cNvGrpSpPr/>
          <p:nvPr/>
        </p:nvGrpSpPr>
        <p:grpSpPr>
          <a:xfrm>
            <a:off x="7329805" y="4806315"/>
            <a:ext cx="3021330" cy="882650"/>
            <a:chOff x="11543" y="7569"/>
            <a:chExt cx="4758" cy="1390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11543" y="7569"/>
              <a:ext cx="4758" cy="1390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endParaRPr lang="ru-RU" altLang="en-US"/>
            </a:p>
          </p:txBody>
        </p:sp>
        <p:sp>
          <p:nvSpPr>
            <p:cNvPr id="5" name="Текстовое поле 4"/>
            <p:cNvSpPr txBox="1"/>
            <p:nvPr/>
          </p:nvSpPr>
          <p:spPr>
            <a:xfrm>
              <a:off x="11710" y="7756"/>
              <a:ext cx="2897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uk-UA" altLang="ru-RU">
                  <a:solidFill>
                    <a:schemeClr val="accent2"/>
                  </a:solidFill>
                </a:rPr>
                <a:t>Подивитись відео</a:t>
              </a:r>
              <a:endParaRPr lang="uk-UA" altLang="ru-RU">
                <a:solidFill>
                  <a:schemeClr val="accent2"/>
                </a:solidFill>
              </a:endParaRPr>
            </a:p>
          </p:txBody>
        </p:sp>
        <p:sp>
          <p:nvSpPr>
            <p:cNvPr id="6" name="Стрелка вправо 5">
              <a:hlinkClick r:id="rId1" action="ppaction://hlinkfile"/>
            </p:cNvPr>
            <p:cNvSpPr/>
            <p:nvPr/>
          </p:nvSpPr>
          <p:spPr>
            <a:xfrm>
              <a:off x="14910" y="7962"/>
              <a:ext cx="939" cy="603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ru-RU" altLang="en-US"/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83820" y="79375"/>
            <a:ext cx="579120" cy="599440"/>
            <a:chOff x="198" y="317"/>
            <a:chExt cx="912" cy="944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198" y="317"/>
              <a:ext cx="912" cy="945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endParaRPr lang="ru-RU" altLang="en-US"/>
            </a:p>
          </p:txBody>
        </p:sp>
        <p:sp>
          <p:nvSpPr>
            <p:cNvPr id="10" name="Стрелка влево 9">
              <a:hlinkClick r:id="rId2" action="ppaction://hlinksldjump"/>
            </p:cNvPr>
            <p:cNvSpPr/>
            <p:nvPr/>
          </p:nvSpPr>
          <p:spPr>
            <a:xfrm>
              <a:off x="414" y="599"/>
              <a:ext cx="447" cy="365"/>
            </a:xfrm>
            <a:prstGeom prst="lef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ru-RU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3" name="Изображение 12" descr="аа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49085" y="-391795"/>
            <a:ext cx="5852160" cy="32918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uk-UA" altLang="ru-RU">
                <a:solidFill>
                  <a:schemeClr val="accent2"/>
                </a:solidFill>
              </a:rPr>
              <a:t>Пристрої ведення</a:t>
            </a:r>
            <a:endParaRPr lang="uk-UA" altLang="ru-RU">
              <a:solidFill>
                <a:schemeClr val="accent2"/>
              </a:solidFill>
            </a:endParaRP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ru-RU" altLang="en-US">
                <a:solidFill>
                  <a:schemeClr val="accent2"/>
                </a:solidFill>
              </a:rPr>
              <a:t>Пристрій введення — пристрій для внесення даних до комп'ютера під час його роботи.</a:t>
            </a:r>
            <a:endParaRPr lang="ru-RU" altLang="en-US">
              <a:solidFill>
                <a:schemeClr val="accent2"/>
              </a:solidFill>
            </a:endParaRPr>
          </a:p>
        </p:txBody>
      </p:sp>
      <p:pic>
        <p:nvPicPr>
          <p:cNvPr id="12" name="Изображение 11" descr="zyro-image (1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825" y="2900045"/>
            <a:ext cx="7328535" cy="3781425"/>
          </a:xfrm>
          <a:prstGeom prst="rect">
            <a:avLst/>
          </a:prstGeom>
        </p:spPr>
      </p:pic>
      <p:grpSp>
        <p:nvGrpSpPr>
          <p:cNvPr id="7" name="Группа 6"/>
          <p:cNvGrpSpPr/>
          <p:nvPr/>
        </p:nvGrpSpPr>
        <p:grpSpPr>
          <a:xfrm>
            <a:off x="83820" y="79375"/>
            <a:ext cx="579120" cy="599440"/>
            <a:chOff x="198" y="317"/>
            <a:chExt cx="912" cy="944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198" y="317"/>
              <a:ext cx="912" cy="945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endParaRPr lang="ru-RU" altLang="en-US"/>
            </a:p>
          </p:txBody>
        </p:sp>
        <p:sp>
          <p:nvSpPr>
            <p:cNvPr id="5" name="Стрелка влево 4">
              <a:hlinkClick r:id="rId3" action="ppaction://hlinksldjump"/>
            </p:cNvPr>
            <p:cNvSpPr/>
            <p:nvPr/>
          </p:nvSpPr>
          <p:spPr>
            <a:xfrm>
              <a:off x="414" y="599"/>
              <a:ext cx="447" cy="365"/>
            </a:xfrm>
            <a:prstGeom prst="lef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ru-RU" altLang="en-US"/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7329805" y="4806315"/>
            <a:ext cx="3021330" cy="882650"/>
            <a:chOff x="11543" y="7569"/>
            <a:chExt cx="4758" cy="1390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11543" y="7569"/>
              <a:ext cx="4758" cy="1390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endParaRPr lang="ru-RU" altLang="en-US"/>
            </a:p>
          </p:txBody>
        </p:sp>
        <p:sp>
          <p:nvSpPr>
            <p:cNvPr id="9" name="Текстовое поле 8"/>
            <p:cNvSpPr txBox="1"/>
            <p:nvPr/>
          </p:nvSpPr>
          <p:spPr>
            <a:xfrm>
              <a:off x="11744" y="7985"/>
              <a:ext cx="2897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uk-UA" altLang="ru-RU">
                  <a:solidFill>
                    <a:schemeClr val="accent2"/>
                  </a:solidFill>
                </a:rPr>
                <a:t>Які бувають</a:t>
              </a:r>
              <a:endParaRPr lang="uk-UA" altLang="ru-RU">
                <a:solidFill>
                  <a:schemeClr val="accent2"/>
                </a:solidFill>
              </a:endParaRPr>
            </a:p>
          </p:txBody>
        </p:sp>
        <p:sp>
          <p:nvSpPr>
            <p:cNvPr id="10" name="Стрелка вправо 9">
              <a:hlinkClick r:id="rId4" action="ppaction://hlinksldjump"/>
            </p:cNvPr>
            <p:cNvSpPr/>
            <p:nvPr/>
          </p:nvSpPr>
          <p:spPr>
            <a:xfrm>
              <a:off x="14910" y="7962"/>
              <a:ext cx="939" cy="603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ru-RU" altLang="en-US"/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7904480" y="5798820"/>
            <a:ext cx="3021330" cy="882650"/>
            <a:chOff x="11543" y="7569"/>
            <a:chExt cx="4758" cy="1390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11543" y="7569"/>
              <a:ext cx="4758" cy="1390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endParaRPr lang="ru-RU" altLang="en-US"/>
            </a:p>
          </p:txBody>
        </p:sp>
        <p:sp>
          <p:nvSpPr>
            <p:cNvPr id="16" name="Текстовое поле 15"/>
            <p:cNvSpPr txBox="1"/>
            <p:nvPr/>
          </p:nvSpPr>
          <p:spPr>
            <a:xfrm>
              <a:off x="11722" y="7962"/>
              <a:ext cx="2897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ru-RU" altLang="uk-UA">
                  <a:solidFill>
                    <a:schemeClr val="accent2"/>
                  </a:solidFill>
                </a:rPr>
                <a:t>Дал</a:t>
              </a:r>
              <a:r>
                <a:rPr lang="uk-UA" altLang="uk-UA">
                  <a:solidFill>
                    <a:schemeClr val="accent2"/>
                  </a:solidFill>
                </a:rPr>
                <a:t>і</a:t>
              </a:r>
              <a:endParaRPr lang="uk-UA" altLang="uk-UA">
                <a:solidFill>
                  <a:schemeClr val="accent2"/>
                </a:solidFill>
              </a:endParaRPr>
            </a:p>
          </p:txBody>
        </p:sp>
        <p:sp>
          <p:nvSpPr>
            <p:cNvPr id="17" name="Стрелка вправо 16">
              <a:hlinkClick r:id="rId5" action="ppaction://hlinksldjump"/>
            </p:cNvPr>
            <p:cNvSpPr/>
            <p:nvPr/>
          </p:nvSpPr>
          <p:spPr>
            <a:xfrm>
              <a:off x="14910" y="7962"/>
              <a:ext cx="939" cy="603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ru-RU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1915</Words>
  <Application>WPS Presentation</Application>
  <PresentationFormat>宽屏</PresentationFormat>
  <Paragraphs>100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4" baseType="lpstr">
      <vt:lpstr>Arial</vt:lpstr>
      <vt:lpstr>SimSun</vt:lpstr>
      <vt:lpstr>Wingdings</vt:lpstr>
      <vt:lpstr>Calibri Light</vt:lpstr>
      <vt:lpstr>Bahnschrift Condensed</vt:lpstr>
      <vt:lpstr>Microsoft YaHei</vt:lpstr>
      <vt:lpstr>Arial Unicode MS</vt:lpstr>
      <vt:lpstr>Calibri</vt:lpstr>
      <vt:lpstr>Office Theme</vt:lpstr>
      <vt:lpstr>Комп'ютери</vt:lpstr>
      <vt:lpstr>Комп'ютери</vt:lpstr>
      <vt:lpstr>Системний блок</vt:lpstr>
      <vt:lpstr>ЦІКАВИЙ ФАКТ!</vt:lpstr>
      <vt:lpstr>Що це...</vt:lpstr>
      <vt:lpstr>Які компоненти...</vt:lpstr>
      <vt:lpstr>Увага складання комп'ютера власноруч може бути небезпечним для вашого здоров'я!</vt:lpstr>
      <vt:lpstr>Як скласти власноруч...</vt:lpstr>
      <vt:lpstr>Пристрої ведення</vt:lpstr>
      <vt:lpstr>PowerPoint 演示文稿</vt:lpstr>
      <vt:lpstr>Пристрої виведення</vt:lpstr>
      <vt:lpstr>Сучасний комп'ютер</vt:lpstr>
      <vt:lpstr>Яким буде комп'ютер в майбутньому?</vt:lpstr>
      <vt:lpstr>Ретрокомп’ютер</vt:lpstr>
      <vt:lpstr>Дякую за перегляд!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Ggbuilder Ggbuilder</cp:lastModifiedBy>
  <cp:revision>5</cp:revision>
  <dcterms:created xsi:type="dcterms:W3CDTF">2022-12-06T11:10:00Z</dcterms:created>
  <dcterms:modified xsi:type="dcterms:W3CDTF">2022-12-21T14:47:58Z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1049-11.2.0.11440</vt:lpwstr>
  </property>
  <property fmtid="{D5CDD505-2E9C-101B-9397-08002B2CF9AE}" pid="3" name="ICV">
    <vt:lpwstr>CF4C68F26298419A9A37964A704D1958</vt:lpwstr>
  </property>
</Properties>
</file>