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703" r:id="rId2"/>
  </p:sldMasterIdLst>
  <p:sldIdLst>
    <p:sldId id="269" r:id="rId3"/>
    <p:sldId id="289" r:id="rId4"/>
    <p:sldId id="274" r:id="rId5"/>
    <p:sldId id="267" r:id="rId6"/>
    <p:sldId id="276" r:id="rId7"/>
    <p:sldId id="291" r:id="rId8"/>
    <p:sldId id="290" r:id="rId9"/>
    <p:sldId id="285" r:id="rId10"/>
    <p:sldId id="262" r:id="rId11"/>
    <p:sldId id="287" r:id="rId12"/>
    <p:sldId id="292" r:id="rId13"/>
    <p:sldId id="293" r:id="rId14"/>
    <p:sldId id="295" r:id="rId15"/>
    <p:sldId id="299" r:id="rId16"/>
    <p:sldId id="284" r:id="rId17"/>
    <p:sldId id="296" r:id="rId18"/>
    <p:sldId id="264" r:id="rId19"/>
    <p:sldId id="294" r:id="rId20"/>
    <p:sldId id="297" r:id="rId21"/>
    <p:sldId id="300" r:id="rId22"/>
    <p:sldId id="283" r:id="rId23"/>
    <p:sldId id="281" r:id="rId24"/>
    <p:sldId id="298" r:id="rId25"/>
    <p:sldId id="279" r:id="rId26"/>
    <p:sldId id="282" r:id="rId27"/>
    <p:sldId id="280" r:id="rId2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91" autoAdjust="0"/>
    <p:restoredTop sz="94622" autoAdjust="0"/>
  </p:normalViewPr>
  <p:slideViewPr>
    <p:cSldViewPr snapToGrid="0">
      <p:cViewPr>
        <p:scale>
          <a:sx n="112" d="100"/>
          <a:sy n="112" d="100"/>
        </p:scale>
        <p:origin x="-1704" y="-6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1.xml"/><Relationship Id="rId1" Type="http://schemas.openxmlformats.org/officeDocument/2006/relationships/slide" Target="slides/slide1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03T20:31:47.39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206 921,'25'0,"0"0,-1 0,1 0,0 0,49 0,-50 0,26 0,-25 0,24 0,-24 0,-1 0,-24 0,25 0,0 0,0 0,24 0,-49 0,25 0,24 0,-49 0,25 0,-25 0,49 0,-49 0,50 0,-26 0,-24 0,25 0,0 0,-1 0,-24 0,25 0,0 0,0 0,-25 0,24-24,1 24,-25 0,25 0,-25 0,24 0,-24 0,50 0,-50 0,25 0,-25 0,24 0,1 0,-25 0,25 0,-25 0,49 0,-49 0,25 0,-25-25,25 25,-1 0,-24 0,25 0,-25 0,25 0,-25 0,24 0,1 0,-25 0,25 0,0 0,-1 0,-24 0,25 0,0 0,-1 0,-24 0,25 0,-25-24,0 24,25 0,-1 0,-24 0,25 0,0 0,0 0,-1 0,-24 0,50 0,-50-25,24 25,1 0,0 0,24 0,-49 0,25 0,-25 0,25 0,-1 0,1 0,-25 0,25 0,-25 0,25 0,-1 0,-24 0,25 0,0 0,-1 0,26 0,-50 0,49 0,-49 0,25-24,-25 24,25 0,-25 0,49-24,-49 24,25 0,-25 0,24 0,1 0,0 0,-25-25,0 25,25 0,-1 0,-24 0,25 0,-25 0,25 0,-1 0,-24 0,25 0,-25 0,25 0,-25 0,25 0,-1 0,-24 0,25-24,-25 24,25 0,-1 0,-24 0,25 0,-25 0,0-24,25 24,-25 0,25 0,-1 0,-24 0,0 0,25 0,-25-25,25 25,-25-24,0 24,24-25,-24 1,0 24,25-24,-25 24,0-25,0 25,0-24,0 0,0 24,0-25,0 25,0-24,0-1,0 25,0-24,0 24,0-24,0-1,0 1,0 24,-25-24,25-1,-24 25,24 0,0-24,-25 24,0-25,25 25,-24 0,24 0,0-24,-50 0,50 24,-25 0,1-25,-1 1,0 24,25 0,-24 0,-1-24,25 24,-25 0,25 0,-25 0,1-25,24 25,-25 0,25 0,-25 0,1 0,-1-24,25 24,-25 0,0 0,25 0,-24 0,24-25,-25 25,25 0,-25 0,1 0,24 0,-25 0,25 0,-50 0,26 0,-1 0,0 0,25 0,-24 0,-1 0,25 0,-25 0,25 0,-24 0,24 0,-25 0,0 0,25 0,-25 0,25 0,-24 0,-1 0,25 0,-25 0,1 0,-1 0,0 0,-24-24,49 24,-50 0,50 0,-24 0,-1 0,0 0,0 0,1 0,-1 0,0 0,1 0,-1 0,25 0,-49 0,49 0,-25 0,0 0,0 0,1 0,24 0,-25 0,0 0,1 0,24 0,-25 0,0 0,0 0,25 0,-24 0,24 0,-25 0,0 0,1 0,24 0,-25 0,0 0,-24 0,24 0,0 0,1 0,24 0,-25 0,0 0,25 0,-25 0,1 0,-1 0,25 0,-25 0,25 0,-24 0,-1 0,25 0,-25 0,25 0,-24 0,24 24,-25-24,0 0,25 0,-25 0,25 0,-24 0,-1 0,0 0,25 0,-24 0,-1 0,25 0,-25 25,25-25,-25 0,25 0,-24 0,-1 0,25 0,-25 0,25 0,-49 0,49 24,-25-24,0 0,1 0,24 0,-25 0,25 0,-25 0,1 25,24-25,-25 0,25 24,-49-24,49 24,-25-24,0 0,25 0,0 25,-25-25,1 0,-1 24,25-24,-25 24,25-24,-24 0,24 25,0-25,-25 0,25 24,-25-24,25 25,0-1,0-24,0 24,0 1,-25-1,25-24,0 24,0 1,0-1,0-24,0 25,0-25,0 24,0 0,0-24,0 25,0-25,0 24,0-24,0 24,0 1,0-25,0 24,0-24,0 25,0-25,0 0,0 24,0 0,0-24,0 25,0-25,25 0,-25 24,0 0,25-24,-25 0,0 25,0-25,25 24,-25-24,0 0,24 25,-24-25,50 0,-50 24,0-24,49 0,-49 0,0 0,25 24,-25-24,49 0,-49 0,25 0,-25 0,0 25,25-25,-25 0,0 24,24-24,1 0,-25 0,25 0,-25 0,0 24,24-24,1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03T20:32:05.67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1253 100,'0'0,"-24"0,24-25,-50 25,50 0,-24-25,24 25,0 0,-49 0,49-25,-25 25,1 0,-1-24,25 24,-24 0,-1 0,0 0,25 0,-24 0,24 0,-25 0,25 0,-49 0,49 0,-24 0,-1 0,25 24,0-24,0 0,-24 0,24 25,0-25,0 25,0 0,0-25,-25 25,25-25,0 24,0 1,0-25,0 25,0-25,0 25,0-25,0 25,0-1,0-24,0 25,0-25,0 25,0-25,0 25,0 0,0-25,0 24,0-24,0 50,0-25,0 0,0-25,0 24,0-24,0 25,0 0,0 0,0-25,0 25,0-25,0 24,0 1,0-25,0 25,0-25,0 25,0 0,0-25,0 0,0 25,0-25,0 24,0-24,-25 25,25 0,0-25,0 25,0-25,0 25,0-1,0-24,0 25,0-25,0 25,0-25,0 25,0 0,0-25,0 24,0-24,0 25,0-25,0 25,0 0,0-25,0 25,0-1,0 1,-24-25,24 25,0-25,0 25,0 0,0-25,0 24,0-24,0 25,0-25,0 25,0 0,0-25,0 25,0-25,0 24,0 1,0-25,0 25,0-25,0 25,0-25,-25 25,25-1,0 1,0-25,0 25,0 0,0-25,0 25,0-25,0 24,-24 1,24-25,0 25,-25-25,25 25,0-25,0 0,0 25,0 0,-24 24,24-49,0 25,0-25,0 25,0 0,-25-25,1 24,24-24,0 25,0-25,0 25,0 0,0-25,0 25,-25-25,25 49,0-49,-25 25,25-25,0 25,0 0,0-25,0 24,0-24,0 25,-24-25,24 0,0 25,-25-25,25 25,0-25,0 25,-24-25,24 24,-25-24,1 25,24-25,0 0,0 25,-25-25,25 25,0-25,-25 0,25 25,0-1,-24-24,-1 0,25 25,0-25,-24 0,24 25,0 0,0-25,-25 0,1 25,24-25,-25 24,25-24,0 25,-24 0,24-25,-25 0,25 25,-25-25,25 0,-24 25,24-1,0-24,-25 0,25 25,-24-25,24 25,0-25,0 25,-25-25,25 25,0-25,0 25,0-25,-24 24,24 1,0-25,0 25,0-25,0 25,0-25,0 25,0-1,0-24,0 0,0 25,0 0,24 0,1-25,-25 25,0-25,24 24,-24-24,0 25,25-25,-25 0,24 0,1 25,-25-25,0 0,25 0,-25 25,24-25,1 25,-25-25,24 0,-24 0,0 0,25 0,-25 0,0 24,24-24,1 0,-1 0,-24 0,25 0,0 0,-25 0,24 25,-24-25,25 0,-1 0,-24 0,25 0,-1 0,-24 0,50 0,-50 0,24 0,-24 0,25 0,-25 0,24 0,-24-25,0 25,25 0,-25 0,24-24,1 24,-25-25,0 25,0 0,0-25,24 25,-24 0,0-25,0 0,25 25,-25 0,0-24,0 24,25-25,-1 0,-24 0,0 0,0 1,25 24,-25-25,0 25,0-25,24 0,-24 25,0-25,25 25,-25-24,0 24,0-25,0 25,0-25,0 25,0-25,24 25,-24 0,0-25,0 0,0 25,0 0,0-24,25 24,-25 0,0-25,0 25,24 0,-24-25,0 0,0 25,0-25,0 25,0-24,25-1,-25 0,0 25,0-25,0 0,25 25,-25-24,0 24,0-25,0 25,24 0,-24-25,0 0,25 25,-25 0,0-25,0 25,0 0,0-24,0-1,24 25,-24-25,0 25,0-25,0 0,25 1,-1-1,-24 0,0 25,0-25,0 25,0-25,25 25,-25-49,0 49,0 0,24-25,-24 25,0-25,25 0,-25 25,0-24,0 24,0-25,25 25,-25-25,0 25,0-25,24 25,-24-25,0 25,0-24,25-1,-1 25,-24-25,0 25,0-25,0 0,0 25,25-25,-25 25,0-24,0 24,0-25,0 0,24 25,-24-25,25 0,-25 1,0 24,0-25,0 25,0-25,24 0,-24 25,0-25,0 25,0-24,0-1,25 0,-25 25,0-25,0 25,0-49,0 49,0-25,0 25,0-25,0 0,0 25,25-25,-25 1,0-1,24 25,-24-25,0 25,0-25,0 0,0 25,0-24,0 24,0-25,0 25,0-25,0 0,0 25,0-25,0 25,0-24,0-1,0 0,0 25,0-50,0 50,0-24,0 24,0-25,0 0,0 0,0 25,0-25,0 25,0-25,0 1,0 24,0-25,0 25,0-25,0 0,0 25,0-25,0 25,0-24,-24 24,24 0,0-25,0 0,0 25,0-25,-25 25,25 0,0-25,0 1,0 24,0-25,-25 25,25-25,0 25,0-25,0 0,0 25,-24-24,24 24,-25-25,25 0,-24 25,24-25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03T20:31:55.550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398 34,'-24'0,"-1"0,0 0,25-25,-25 25,0 0,25 0,-24 0,24 0,-50 0,50 0,-25 0,25 0,-25 0,0 0,25 0,-24 0,24 0,-25 0,25 0,-25 0,0 0,25 0,0 0,0 0,0 25,-25-25,25 24,0 1,0-25,0 25,0-25,0 24,0 1,0-25,0 24,0-24,0 50,0-50,0 24,25-24,-25 0,0 25,25-25,0 0,-25 25,0-1,0-24,0 0,0 25,0-25,25 0,-25 25,24-1,-24-24,0 25,25-25,-25 0,0 0,0 24,0-24,25 0,-25 25,0 0,0-25,0 0,0 24,25-24,-25 0,25 0,-25 25,0 0,25-25,-25 0,0 24,0-24,0 25,24-25,1 0,-25 24,0-24,0 25,25-25,-25 25,0-25,0 0,25 24,-25 1,0-25,25 25,-25-25,24 0,-24 24,0-24,0 0,0 25,25 0,-25-25,0 24,25-24,-25 25,25-25,-25 24,0-24,0 0,0 25,25-25,-25 0,0 25,0-25,25 24,-25 1,24-25,-24 0,25 25,-25-25,0 0,0 24,25 1,-25-25,0 0,25 25,-25-25,25 24,-25-24,0 0,25 25,-25-1,0-24,24 25,-24-25,0 25,25-25,-25 24,25-24,-25 0,0 25,25-25,-25 0,0 25,25-25,-1 0,-24 24,0 1,0-25,25 0,-25 25,0-25,25 0,-25 24,0-24,0 25,25-25,-25 0,25 0,-25 24,0-24,0 0,25 0,-25 25,0-25,0 0,0 49,24-49,1 0,-25 25,0-25,0 0,25 0,-25 25,0-1,0-24,25 0,-25 0,0 25,25-25,-25 0,24 25,-24-25,25 24,-25-24,25 0,0 25,-25-25,0 0,25 0,-25 24,0-24,0 0,25 0,-25 0,24 0,1 0,-25 0,25 0,-25 0,25 0,0 0,-25 0,25 0,-25 0,24 0,-24 0,0 0,25 0,-25-24,0 24,25-25,-25 1,0 24,0-25,0 25,0-25,0 1,0 24,0-25,0 25,0-25,0 25,0-24,0-1,0 25,0-25,0 25,-25-24,25-1,0 25,0-24,-25 24,25-25,0 25,0 0,0-25,-24 1,24 24,0-25,0 25,0-25,-25 25,25-24,-25 24,25-25,0 25,0-25,0 1,-25-1,25 25,0-24,0 24,0-25,-25 25,25-25,0 25,-25-24,25 24,0-25,0 25,-24-25,24 1,0 24,-25 0,25-25,0 25,0-25,-25 1,25 24,-25-25,25 25,-25 0,25-24,0 24,0-25,0 0,0 25,-49 0,49-24,0 24,-25 0,25-25,0 0,0 25,-25 0,25-24,-25 24,25-25,0 25,-25-25,25 25,0-24,-24 24,24-25,-25 25,0-24,25-1,-25 25,25-25,0 25,-25-24,25-1,-25 25,25 0,0 0,0-25,-24 25,24 0,0-24,-25 24,25 0,-25 0,25-25,0 1,-25 24,25 0,0 0,0-25,0 25,-49-25,49 1,0 24,-25-25,25 25,0 0,-25-25,0 25,25 0,0-24,0-1,-25 25,25 0,0-25,-49 25,49 0,-25 0,25-24,0-1,0 25,-25 0,25-24,0 24,0 0,-50-25,25 25,1-25,24 25,0 0,-25-24,25 24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D6EF1-D238-4208-9F2C-372898E6031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3D7EA-5533-4E1A-B6E4-6385A4B487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5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48A85-6FD8-4DB4-BFB2-86174F648C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0CF63-4436-4898-98AC-DFE3028265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34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05892-4358-4B96-96E8-9E128CDA65E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FB984-6092-41ED-AFE1-8EB3F06D99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27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D6EF1-D238-4208-9F2C-372898E6031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3D7EA-5533-4E1A-B6E4-6385A4B487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16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C2E2D-253C-4A74-ABDB-C7A86F1C06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2C5ED-98F0-455C-8F18-D2E1003CE9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89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54A7E-EE77-4B44-8C53-A281665BA6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A0B8B-A2D3-4A7C-B6F8-CFB21FC76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27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AB6D1-F28E-4943-936F-48F6A006D54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EFD39-B318-479B-8905-6EF90E1304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22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A6CA-BA53-444E-970E-4CC4DFEBD7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FD45D-FB10-4471-BC58-8FDB8B425C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257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4C75-6DE9-4CAB-A286-63692F96B2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E2E1-B120-466A-8D67-A091CB2AA1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994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2CC96-F7C3-494C-89CC-6FE9AD79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2959A-2FEE-400B-836D-7533C92F14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284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D0931-6725-45FD-93A1-85E018E880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B3210-B95F-4B36-A7D0-7E8016F8F5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58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C2E2D-253C-4A74-ABDB-C7A86F1C06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2C5ED-98F0-455C-8F18-D2E1003CE9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314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A64AF-FE7C-4C2E-A1AB-5920C8D009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78753-1704-4F4C-B053-3686C17C1F0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917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48A85-6FD8-4DB4-BFB2-86174F648C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0CF63-4436-4898-98AC-DFE3028265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99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05892-4358-4B96-96E8-9E128CDA65E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FB984-6092-41ED-AFE1-8EB3F06D99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9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810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416051" y="1766888"/>
            <a:ext cx="5077883" cy="4113212"/>
          </a:xfrm>
        </p:spPr>
        <p:txBody>
          <a:bodyPr rtlCol="0">
            <a:normAutofit/>
          </a:bodyPr>
          <a:lstStyle/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97134" y="1766888"/>
            <a:ext cx="5077884" cy="4113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117600" y="64008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0" y="64008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4008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993BB-78AD-4990-9039-651F7A3709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954319"/>
      </p:ext>
    </p:extLst>
  </p:cSld>
  <p:clrMapOvr>
    <a:masterClrMapping/>
  </p:clrMapOvr>
  <p:transition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54A7E-EE77-4B44-8C53-A281665BA6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A0B8B-A2D3-4A7C-B6F8-CFB21FC769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5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AB6D1-F28E-4943-936F-48F6A006D54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EFD39-B318-479B-8905-6EF90E1304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036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A6CA-BA53-444E-970E-4CC4DFEBD7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FD45D-FB10-4471-BC58-8FDB8B425C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56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4C75-6DE9-4CAB-A286-63692F96B2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E2E1-B120-466A-8D67-A091CB2AA1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12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2CC96-F7C3-494C-89CC-6FE9AD79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2959A-2FEE-400B-836D-7533C92F14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731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D0931-6725-45FD-93A1-85E018E880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B3210-B95F-4B36-A7D0-7E8016F8F5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09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A64AF-FE7C-4C2E-A1AB-5920C8D009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78753-1704-4F4C-B053-3686C17C1F0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3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4B280"/>
            </a:gs>
            <a:gs pos="64999">
              <a:srgbClr val="F0EBD5"/>
            </a:gs>
            <a:gs pos="100000">
              <a:srgbClr val="D1C39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a7d4.png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945456" y="3520420"/>
            <a:ext cx="5246544" cy="3337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a7d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518" y="44450"/>
            <a:ext cx="2163233" cy="146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1" y="274638"/>
            <a:ext cx="94869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9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72135F-CFF6-419D-9F53-FE19980772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22771A-3F91-4369-9467-C9198A268D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9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Constant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4B280"/>
            </a:gs>
            <a:gs pos="64999">
              <a:srgbClr val="F0EBD5"/>
            </a:gs>
            <a:gs pos="100000">
              <a:srgbClr val="D1C39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a7d4.png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945456" y="3520420"/>
            <a:ext cx="5246544" cy="3337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a7d4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518" y="44450"/>
            <a:ext cx="2163233" cy="146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1" y="274638"/>
            <a:ext cx="94869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9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72135F-CFF6-419D-9F53-FE19980772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22771A-3F91-4369-9467-C9198A268D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203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Constant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customXml" Target="../ink/ink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arteduVoyage_c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95737"/>
          </a:xfrm>
          <a:prstGeom prst="rect">
            <a:avLst/>
          </a:prstGeom>
        </p:spPr>
      </p:pic>
      <p:sp>
        <p:nvSpPr>
          <p:cNvPr id="27655" name="Rectangle 7"/>
          <p:cNvSpPr>
            <a:spLocks noGrp="1"/>
          </p:cNvSpPr>
          <p:nvPr>
            <p:ph type="ctrTitle"/>
          </p:nvPr>
        </p:nvSpPr>
        <p:spPr>
          <a:xfrm>
            <a:off x="1043700" y="1441791"/>
            <a:ext cx="10363200" cy="2132012"/>
          </a:xfrm>
        </p:spPr>
        <p:txBody>
          <a:bodyPr anchor="ctr">
            <a:normAutofit fontScale="90000"/>
          </a:bodyPr>
          <a:lstStyle/>
          <a:p>
            <a:r>
              <a:rPr lang="ru-RU" sz="8800" b="1" dirty="0" smtClean="0"/>
              <a:t>Русские путешественники</a:t>
            </a:r>
            <a:r>
              <a:rPr lang="ru-RU" b="1" dirty="0" smtClean="0"/>
              <a:t>.</a:t>
            </a:r>
          </a:p>
        </p:txBody>
      </p:sp>
      <p:sp>
        <p:nvSpPr>
          <p:cNvPr id="27656" name="Rectangle 8"/>
          <p:cNvSpPr>
            <a:spLocks noGrp="1"/>
          </p:cNvSpPr>
          <p:nvPr>
            <p:ph type="subTitle" idx="1"/>
          </p:nvPr>
        </p:nvSpPr>
        <p:spPr>
          <a:xfrm>
            <a:off x="1828800" y="3235325"/>
            <a:ext cx="8534400" cy="2547938"/>
          </a:xfrm>
        </p:spPr>
        <p:txBody>
          <a:bodyPr/>
          <a:lstStyle/>
          <a:p>
            <a:pPr algn="r">
              <a:lnSpc>
                <a:spcPct val="70000"/>
              </a:lnSpc>
            </a:pP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Вот как Семен Дежнев описывает свое путешествие к устью реки Анадырь.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«</a:t>
            </a:r>
            <a:r>
              <a:rPr lang="ru-RU" sz="3600" b="1" dirty="0"/>
              <a:t>И того же 160-го году пошли мы в судах на море, чтоб где государю учинить прибыль большая. А нашли </a:t>
            </a:r>
            <a:r>
              <a:rPr lang="ru-RU" sz="3600" b="1" dirty="0" err="1"/>
              <a:t>усть</a:t>
            </a:r>
            <a:r>
              <a:rPr lang="ru-RU" sz="3600" b="1" dirty="0"/>
              <a:t> той </a:t>
            </a:r>
            <a:r>
              <a:rPr lang="ru-RU" sz="3600" b="1" dirty="0" err="1"/>
              <a:t>Анадыри</a:t>
            </a:r>
            <a:r>
              <a:rPr lang="ru-RU" sz="3600" b="1" dirty="0"/>
              <a:t> реки </a:t>
            </a:r>
            <a:r>
              <a:rPr lang="ru-RU" sz="3600" b="1" dirty="0" smtClean="0"/>
              <a:t>отмель </a:t>
            </a:r>
            <a:r>
              <a:rPr lang="ru-RU" sz="3600" b="1" dirty="0"/>
              <a:t>за губою вышла в море. А на той </a:t>
            </a:r>
            <a:r>
              <a:rPr lang="ru-RU" sz="3600" b="1" dirty="0" smtClean="0"/>
              <a:t>отмели </a:t>
            </a:r>
            <a:r>
              <a:rPr lang="ru-RU" sz="3600" b="1" dirty="0"/>
              <a:t>много </a:t>
            </a:r>
            <a:r>
              <a:rPr lang="ru-RU" sz="3600" b="1" dirty="0" err="1"/>
              <a:t>вылягает</a:t>
            </a:r>
            <a:r>
              <a:rPr lang="ru-RU" sz="3600" b="1" dirty="0"/>
              <a:t> морской зверь морж, и на той же </a:t>
            </a:r>
            <a:r>
              <a:rPr lang="ru-RU" sz="3600" b="1" dirty="0" smtClean="0"/>
              <a:t>отмели </a:t>
            </a:r>
            <a:r>
              <a:rPr lang="ru-RU" sz="3600" b="1" dirty="0" err="1"/>
              <a:t>заморной</a:t>
            </a:r>
            <a:r>
              <a:rPr lang="ru-RU" sz="3600" b="1" dirty="0"/>
              <a:t> зуб зверя того. И мы, служивые и промышленные люди, того зверя промышляли и </a:t>
            </a:r>
            <a:r>
              <a:rPr lang="ru-RU" sz="3600" b="1" dirty="0" err="1"/>
              <a:t>заморный</a:t>
            </a:r>
            <a:r>
              <a:rPr lang="ru-RU" sz="3600" b="1" dirty="0"/>
              <a:t> зуб </a:t>
            </a:r>
            <a:r>
              <a:rPr lang="ru-RU" sz="3600" b="1" dirty="0" smtClean="0"/>
              <a:t>брали.»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34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Семён Иванович Дежнёв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Выдающееся открытие экспедиции состояло в том, что было доказано существование пролива между Азией и Америкой, открыт морской путь из Северного Ледовитого океана в Тихий.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42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Коломбы</a:t>
            </a:r>
            <a:r>
              <a:rPr lang="ru-RU" dirty="0" smtClean="0"/>
              <a:t> России»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145902"/>
            <a:ext cx="4788024" cy="5733256"/>
          </a:xfrm>
          <a:solidFill>
            <a:schemeClr val="bg2"/>
          </a:solidFill>
        </p:spPr>
        <p:txBody>
          <a:bodyPr/>
          <a:lstStyle/>
          <a:p>
            <a:r>
              <a:rPr lang="ru-RU" sz="2800" b="1" dirty="0" err="1"/>
              <a:t>Витус</a:t>
            </a:r>
            <a:r>
              <a:rPr lang="ru-RU" sz="2800" b="1" dirty="0"/>
              <a:t> </a:t>
            </a:r>
            <a:r>
              <a:rPr lang="ru-RU" sz="2800" b="1" dirty="0" err="1"/>
              <a:t>Ионассен</a:t>
            </a:r>
            <a:r>
              <a:rPr lang="ru-RU" sz="2800" b="1" dirty="0"/>
              <a:t> Беринг - </a:t>
            </a:r>
            <a:r>
              <a:rPr lang="ru-RU" sz="2000" dirty="0"/>
              <a:t>выдающийся русский офицер, мореплаватель и землепроходец первой половины XVIII столетия. Исследователь побережья Камчатки, Чукотки и северной части Тихого океана. В 22 года от роду он завербовался на русскую службу и до конца дней верой и правдой служил России. В честь его названы Командорские острова, Берингово море и пролив между Азией и Америкой. Основатель нынешней столицы Камчатки города Петропавловск-Камчатский. </a:t>
            </a:r>
            <a:endParaRPr lang="ru-RU" sz="2000" dirty="0"/>
          </a:p>
          <a:p>
            <a:r>
              <a:rPr lang="ru-RU" sz="2000" dirty="0"/>
              <a:t> </a:t>
            </a:r>
            <a:r>
              <a:rPr lang="ru-RU" sz="2000" dirty="0"/>
              <a:t>Родился </a:t>
            </a:r>
            <a:r>
              <a:rPr lang="ru-RU" sz="2000" b="1" dirty="0"/>
              <a:t>12 </a:t>
            </a:r>
            <a:r>
              <a:rPr lang="ru-RU" sz="2000" b="1" dirty="0"/>
              <a:t>августа 1681 года в Дании, в г. </a:t>
            </a:r>
            <a:r>
              <a:rPr lang="ru-RU" sz="2000" b="1" dirty="0" err="1"/>
              <a:t>Хорсенсе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dirty="0"/>
              <a:t> </a:t>
            </a:r>
          </a:p>
        </p:txBody>
      </p:sp>
      <p:pic>
        <p:nvPicPr>
          <p:cNvPr id="1026" name="Picture 2" descr="C:\Users\Olga\Desktop\bering-biograf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340768"/>
            <a:ext cx="396044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41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9808" y="0"/>
            <a:ext cx="9486900" cy="1143000"/>
          </a:xfrm>
        </p:spPr>
        <p:txBody>
          <a:bodyPr/>
          <a:lstStyle/>
          <a:p>
            <a:pPr algn="ctr"/>
            <a:r>
              <a:rPr lang="ru-RU" dirty="0" smtClean="0"/>
              <a:t>Судовой журнал №1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018" y="1948441"/>
            <a:ext cx="7941891" cy="1990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000" dirty="0" smtClean="0"/>
              <a:t>Руководитель экспедиции</a:t>
            </a:r>
            <a:r>
              <a:rPr lang="ru-RU" sz="2000" dirty="0" smtClean="0"/>
              <a:t>________________________________</a:t>
            </a:r>
          </a:p>
          <a:p>
            <a:pPr marL="514350" indent="-514350">
              <a:buAutoNum type="arabicPeriod" startAt="2"/>
            </a:pPr>
            <a:r>
              <a:rPr lang="ru-RU" sz="2000" dirty="0" smtClean="0"/>
              <a:t>Численность </a:t>
            </a:r>
            <a:r>
              <a:rPr lang="ru-RU" sz="2000" dirty="0" err="1" smtClean="0"/>
              <a:t>экспедиции_________________________________</a:t>
            </a:r>
            <a:endParaRPr lang="ru-RU" sz="2000" dirty="0" smtClean="0"/>
          </a:p>
          <a:p>
            <a:pPr marL="514350" indent="-514350">
              <a:buAutoNum type="arabicPeriod" startAt="3"/>
            </a:pPr>
            <a:r>
              <a:rPr lang="ru-RU" sz="2000" dirty="0" smtClean="0"/>
              <a:t>Цель </a:t>
            </a:r>
            <a:r>
              <a:rPr lang="ru-RU" sz="2000" dirty="0" err="1" smtClean="0"/>
              <a:t>экспедиции________________________________________</a:t>
            </a:r>
            <a:endParaRPr lang="ru-RU" sz="2000" dirty="0" smtClean="0"/>
          </a:p>
          <a:p>
            <a:pPr marL="514350" indent="-514350">
              <a:buAutoNum type="arabicPeriod" startAt="4"/>
            </a:pPr>
            <a:r>
              <a:rPr lang="ru-RU" sz="2000" dirty="0" smtClean="0"/>
              <a:t>Суда </a:t>
            </a:r>
            <a:r>
              <a:rPr lang="ru-RU" sz="2000" dirty="0" err="1" smtClean="0"/>
              <a:t>экспедиции________________________________________</a:t>
            </a:r>
            <a:endParaRPr lang="ru-RU" sz="2000" dirty="0" smtClean="0"/>
          </a:p>
          <a:p>
            <a:pPr marL="514350" indent="-514350">
              <a:buAutoNum type="arabicPeriod" startAt="5"/>
            </a:pPr>
            <a:r>
              <a:rPr lang="ru-RU" sz="2000" dirty="0" smtClean="0"/>
              <a:t>Место начала </a:t>
            </a:r>
            <a:r>
              <a:rPr lang="ru-RU" sz="2000" dirty="0" err="1" smtClean="0"/>
              <a:t>экспедиции________________________________</a:t>
            </a:r>
            <a:endParaRPr lang="ru-RU" sz="2000" dirty="0" smtClean="0"/>
          </a:p>
          <a:p>
            <a:pPr marL="514350" indent="-514350">
              <a:buNone/>
            </a:pPr>
            <a:r>
              <a:rPr lang="ru-RU" sz="2000" dirty="0" smtClean="0"/>
              <a:t>6.   Время начала </a:t>
            </a:r>
            <a:r>
              <a:rPr lang="ru-RU" sz="2000" dirty="0" err="1" smtClean="0"/>
              <a:t>экспедиции________________________________</a:t>
            </a:r>
            <a:endParaRPr lang="ru-RU" sz="2000" dirty="0" smtClean="0"/>
          </a:p>
          <a:p>
            <a:pPr marL="514350" indent="-514350">
              <a:buAutoNum type="arabicPeriod" startAt="7"/>
            </a:pPr>
            <a:r>
              <a:rPr lang="ru-RU" sz="2000" dirty="0" smtClean="0"/>
              <a:t>Маршрут </a:t>
            </a:r>
            <a:r>
              <a:rPr lang="ru-RU" sz="2000" dirty="0" err="1" smtClean="0"/>
              <a:t>экспедиции____________________________________</a:t>
            </a:r>
            <a:endParaRPr lang="ru-RU" sz="2000" dirty="0" smtClean="0"/>
          </a:p>
          <a:p>
            <a:pPr marL="514350" indent="-514350">
              <a:buNone/>
            </a:pPr>
            <a:r>
              <a:rPr lang="ru-RU" sz="2000" dirty="0" smtClean="0"/>
              <a:t>8.   Результаты </a:t>
            </a:r>
            <a:r>
              <a:rPr lang="ru-RU" sz="2000" dirty="0" err="1" smtClean="0"/>
              <a:t>экспедиции___________________________________</a:t>
            </a:r>
            <a:endParaRPr lang="ru-RU" sz="2000" dirty="0" smtClean="0"/>
          </a:p>
          <a:p>
            <a:pPr marL="514350" indent="-514350">
              <a:buNone/>
            </a:pPr>
            <a:endParaRPr lang="ru-RU" sz="2000" dirty="0" smtClean="0"/>
          </a:p>
          <a:p>
            <a:pPr marL="514350" indent="-514350">
              <a:buAutoNum type="arabicPeriod" startAt="2"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42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err="1" smtClean="0">
                <a:latin typeface="Times New Roman" pitchFamily="18" charset="0"/>
              </a:rPr>
              <a:t>Витус</a:t>
            </a:r>
            <a:r>
              <a:rPr lang="ru-RU" dirty="0" smtClean="0">
                <a:latin typeface="Times New Roman" pitchFamily="18" charset="0"/>
              </a:rPr>
              <a:t> Беринг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599" y="1600200"/>
            <a:ext cx="5825383" cy="4637088"/>
          </a:xfrm>
        </p:spPr>
        <p:txBody>
          <a:bodyPr/>
          <a:lstStyle/>
          <a:p>
            <a:pPr marL="0" indent="44450" algn="just" eaLnBrk="1" hangingPunct="1"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 </a:t>
            </a:r>
            <a:r>
              <a:rPr lang="ru-RU" sz="2400" dirty="0" smtClean="0">
                <a:latin typeface="Times New Roman" pitchFamily="18" charset="0"/>
              </a:rPr>
              <a:t>Летом 1741 года из гавани порта Петропавловск вышли два российских корабля «Святой Петр» под командованием </a:t>
            </a:r>
            <a:r>
              <a:rPr lang="ru-RU" sz="2400" dirty="0" err="1" smtClean="0">
                <a:latin typeface="Times New Roman" pitchFamily="18" charset="0"/>
              </a:rPr>
              <a:t>Витуса</a:t>
            </a:r>
            <a:r>
              <a:rPr lang="ru-RU" sz="2400" dirty="0" smtClean="0">
                <a:latin typeface="Times New Roman" pitchFamily="18" charset="0"/>
              </a:rPr>
              <a:t> Беринга и Святой Павел» под командованием Алексея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400" dirty="0" err="1" smtClean="0">
                <a:latin typeface="Times New Roman" pitchFamily="18" charset="0"/>
              </a:rPr>
              <a:t>ирикова</a:t>
            </a:r>
            <a:r>
              <a:rPr lang="ru-RU" sz="2400" dirty="0" smtClean="0">
                <a:latin typeface="Times New Roman" pitchFamily="18" charset="0"/>
              </a:rPr>
              <a:t>. 17 июля 1741 года «Святой Петр» достиг берегов Америки всего на один день позже экспедиции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400" dirty="0" err="1" smtClean="0">
                <a:latin typeface="Times New Roman" pitchFamily="18" charset="0"/>
              </a:rPr>
              <a:t>ирикова</a:t>
            </a:r>
            <a:r>
              <a:rPr lang="ru-RU" sz="2400" dirty="0" smtClean="0">
                <a:latin typeface="Times New Roman" pitchFamily="18" charset="0"/>
              </a:rPr>
              <a:t>. Благодаря экспедиции </a:t>
            </a:r>
            <a:r>
              <a:rPr lang="ru-RU" sz="2400" dirty="0" err="1" smtClean="0">
                <a:latin typeface="Times New Roman" pitchFamily="18" charset="0"/>
              </a:rPr>
              <a:t>Витуса</a:t>
            </a:r>
            <a:r>
              <a:rPr lang="ru-RU" sz="2400" dirty="0" smtClean="0">
                <a:latin typeface="Times New Roman" pitchFamily="18" charset="0"/>
              </a:rPr>
              <a:t> Беринга и Алексея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Чирикова</a:t>
            </a:r>
            <a:r>
              <a:rPr lang="ru-RU" sz="2400" dirty="0" smtClean="0">
                <a:latin typeface="Times New Roman" pitchFamily="18" charset="0"/>
              </a:rPr>
              <a:t> было открыто  северо-западное побережье Северной Америки, Алеутские и Командорские острова.</a:t>
            </a:r>
          </a:p>
        </p:txBody>
      </p:sp>
      <p:pic>
        <p:nvPicPr>
          <p:cNvPr id="11269" name="Picture 3" descr="D:\мама\путешественники\berin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0641" y="316195"/>
            <a:ext cx="4383991" cy="6180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Петр I  - инициатор Камчатской экспедиции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0" y="1690688"/>
            <a:ext cx="4932040" cy="5257800"/>
          </a:xfrm>
        </p:spPr>
        <p:txBody>
          <a:bodyPr/>
          <a:lstStyle/>
          <a:p>
            <a:r>
              <a:rPr lang="ru-RU" dirty="0"/>
              <a:t>23 декабря 1724 года Петр I издает указ об организации экспедиции на Камчатку. </a:t>
            </a:r>
            <a:r>
              <a:rPr lang="ru-RU" dirty="0" smtClean="0"/>
              <a:t>Адмиралтейств-коллегия </a:t>
            </a:r>
            <a:r>
              <a:rPr lang="ru-RU" dirty="0"/>
              <a:t>предложила во главе экспедиции поставить капитана </a:t>
            </a:r>
            <a:r>
              <a:rPr lang="ru-RU" b="1" dirty="0"/>
              <a:t>Беринга В. И.</a:t>
            </a:r>
          </a:p>
        </p:txBody>
      </p:sp>
      <p:pic>
        <p:nvPicPr>
          <p:cNvPr id="2050" name="Picture 2" descr="C:\Users\Olga\Desktop\bering-pet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1700808"/>
            <a:ext cx="432048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77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4725" y="0"/>
            <a:ext cx="1024255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Место для изображения из Интернета 2"/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783082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 </a:t>
            </a:r>
            <a:r>
              <a:rPr lang="ru-RU" dirty="0"/>
              <a:t>Петербурга на восток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340768"/>
            <a:ext cx="9144000" cy="5861248"/>
          </a:xfrm>
          <a:solidFill>
            <a:schemeClr val="bg2"/>
          </a:solidFill>
        </p:spPr>
        <p:txBody>
          <a:bodyPr/>
          <a:lstStyle/>
          <a:p>
            <a:r>
              <a:rPr lang="ru-RU" dirty="0"/>
              <a:t>Беринг и его товарищи блестяще справились с поставленной задачей – исследовали и нанесли на карту большую часть побережья </a:t>
            </a:r>
            <a:r>
              <a:rPr lang="ru-RU" b="1" dirty="0"/>
              <a:t>Камчатки и Чукотки</a:t>
            </a:r>
            <a:r>
              <a:rPr lang="ru-RU" dirty="0"/>
              <a:t>. И главное – доказали, что </a:t>
            </a:r>
            <a:r>
              <a:rPr lang="ru-RU" b="1" dirty="0"/>
              <a:t>Азия и Америка </a:t>
            </a:r>
            <a:r>
              <a:rPr lang="ru-RU" dirty="0"/>
              <a:t>не соединяются между собой. Не найдя Американского берега, экспедиция вернулась в Охотск, </a:t>
            </a:r>
            <a:r>
              <a:rPr lang="ru-RU" b="1" dirty="0"/>
              <a:t>впервые обогнув Камчатку с юга,</a:t>
            </a:r>
            <a:r>
              <a:rPr lang="ru-RU" dirty="0"/>
              <a:t> нанеся на карту ее истинные границы и доказав, что </a:t>
            </a:r>
            <a:r>
              <a:rPr lang="ru-RU" b="1" dirty="0"/>
              <a:t>Камчатка не соединяется с Японией</a:t>
            </a:r>
            <a:r>
              <a:rPr lang="ru-RU" dirty="0"/>
              <a:t>, как полагали некоторые. </a:t>
            </a:r>
          </a:p>
        </p:txBody>
      </p:sp>
      <p:pic>
        <p:nvPicPr>
          <p:cNvPr id="3074" name="Picture 2" descr="C:\Users\Olga\Desktop\bering-1-kam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26424"/>
            <a:ext cx="9036496" cy="719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91544" y="332656"/>
            <a:ext cx="7128792" cy="36009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/>
              <a:t>Карты, составленные командой Беринга, были для того времени на удивление точными. Их качество  высоко оценил сам Джеймс Кук, который плавал в этих же местах в то же время с похожими целями. (Кстати, задача Д. Кука была найти "северный морской путь" с востока на запад американского континента.)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247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13156" y="1152495"/>
            <a:ext cx="7918450" cy="1731963"/>
          </a:xfrm>
        </p:spPr>
        <p:txBody>
          <a:bodyPr/>
          <a:lstStyle/>
          <a:p>
            <a:pPr>
              <a:defRPr/>
            </a:pPr>
            <a:r>
              <a:rPr lang="ru-RU" dirty="0"/>
              <a:t>Русские путешественники (§ 17)</a:t>
            </a:r>
          </a:p>
        </p:txBody>
      </p:sp>
    </p:spTree>
    <p:extLst>
      <p:ext uri="{BB962C8B-B14F-4D97-AF65-F5344CB8AC3E}">
        <p14:creationId xmlns:p14="http://schemas.microsoft.com/office/powerpoint/2010/main" val="36575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9808" y="0"/>
            <a:ext cx="9486900" cy="1143000"/>
          </a:xfrm>
        </p:spPr>
        <p:txBody>
          <a:bodyPr/>
          <a:lstStyle/>
          <a:p>
            <a:pPr algn="ctr"/>
            <a:r>
              <a:rPr lang="ru-RU" dirty="0" smtClean="0"/>
              <a:t>Судовой журнал №1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018" y="1948441"/>
            <a:ext cx="7941891" cy="1990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000" dirty="0" smtClean="0"/>
              <a:t>Руководитель экспедиции</a:t>
            </a:r>
            <a:r>
              <a:rPr lang="ru-RU" sz="2000" dirty="0" smtClean="0"/>
              <a:t>________________________________</a:t>
            </a:r>
          </a:p>
          <a:p>
            <a:pPr marL="514350" indent="-514350">
              <a:buAutoNum type="arabicPeriod" startAt="2"/>
            </a:pPr>
            <a:r>
              <a:rPr lang="ru-RU" sz="2000" dirty="0" smtClean="0"/>
              <a:t>Численность </a:t>
            </a:r>
            <a:r>
              <a:rPr lang="ru-RU" sz="2000" dirty="0" err="1" smtClean="0"/>
              <a:t>экспедиции_________________________________</a:t>
            </a:r>
            <a:endParaRPr lang="ru-RU" sz="2000" dirty="0" smtClean="0"/>
          </a:p>
          <a:p>
            <a:pPr marL="514350" indent="-514350">
              <a:buAutoNum type="arabicPeriod" startAt="3"/>
            </a:pPr>
            <a:r>
              <a:rPr lang="ru-RU" sz="2000" dirty="0" smtClean="0"/>
              <a:t>Цель </a:t>
            </a:r>
            <a:r>
              <a:rPr lang="ru-RU" sz="2000" dirty="0" err="1" smtClean="0"/>
              <a:t>экспедиции________________________________________</a:t>
            </a:r>
            <a:endParaRPr lang="ru-RU" sz="2000" dirty="0" smtClean="0"/>
          </a:p>
          <a:p>
            <a:pPr marL="514350" indent="-514350">
              <a:buAutoNum type="arabicPeriod" startAt="4"/>
            </a:pPr>
            <a:r>
              <a:rPr lang="ru-RU" sz="2000" dirty="0" smtClean="0"/>
              <a:t>Суда </a:t>
            </a:r>
            <a:r>
              <a:rPr lang="ru-RU" sz="2000" dirty="0" err="1" smtClean="0"/>
              <a:t>экспедиции________________________________________</a:t>
            </a:r>
            <a:endParaRPr lang="ru-RU" sz="2000" dirty="0" smtClean="0"/>
          </a:p>
          <a:p>
            <a:pPr marL="514350" indent="-514350">
              <a:buAutoNum type="arabicPeriod" startAt="5"/>
            </a:pPr>
            <a:r>
              <a:rPr lang="ru-RU" sz="2000" dirty="0" smtClean="0"/>
              <a:t>Место начала </a:t>
            </a:r>
            <a:r>
              <a:rPr lang="ru-RU" sz="2000" dirty="0" err="1" smtClean="0"/>
              <a:t>экспедиции________________________________</a:t>
            </a:r>
            <a:endParaRPr lang="ru-RU" sz="2000" dirty="0" smtClean="0"/>
          </a:p>
          <a:p>
            <a:pPr marL="514350" indent="-514350">
              <a:buNone/>
            </a:pPr>
            <a:r>
              <a:rPr lang="ru-RU" sz="2000" dirty="0" smtClean="0"/>
              <a:t>6.   Время начала </a:t>
            </a:r>
            <a:r>
              <a:rPr lang="ru-RU" sz="2000" dirty="0" err="1" smtClean="0"/>
              <a:t>экспедиции________________________________</a:t>
            </a:r>
            <a:endParaRPr lang="ru-RU" sz="2000" dirty="0" smtClean="0"/>
          </a:p>
          <a:p>
            <a:pPr marL="514350" indent="-514350">
              <a:buAutoNum type="arabicPeriod" startAt="7"/>
            </a:pPr>
            <a:r>
              <a:rPr lang="ru-RU" sz="2000" dirty="0" smtClean="0"/>
              <a:t>Маршрут </a:t>
            </a:r>
            <a:r>
              <a:rPr lang="ru-RU" sz="2000" dirty="0" err="1" smtClean="0"/>
              <a:t>экспедиции____________________________________</a:t>
            </a:r>
            <a:endParaRPr lang="ru-RU" sz="2000" dirty="0" smtClean="0"/>
          </a:p>
          <a:p>
            <a:pPr marL="514350" indent="-514350">
              <a:buNone/>
            </a:pPr>
            <a:r>
              <a:rPr lang="ru-RU" sz="2000" dirty="0" smtClean="0"/>
              <a:t>8.   Результаты </a:t>
            </a:r>
            <a:r>
              <a:rPr lang="ru-RU" sz="2000" dirty="0" err="1" smtClean="0"/>
              <a:t>экспедиции___________________________________</a:t>
            </a:r>
            <a:endParaRPr lang="ru-RU" sz="2000" dirty="0" smtClean="0"/>
          </a:p>
          <a:p>
            <a:pPr marL="514350" indent="-514350">
              <a:buNone/>
            </a:pPr>
            <a:endParaRPr lang="ru-RU" sz="2000" dirty="0" smtClean="0"/>
          </a:p>
          <a:p>
            <a:pPr marL="514350" indent="-514350">
              <a:buAutoNum type="arabicPeriod" startAt="2"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74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</a:rPr>
              <a:t>Алексей Ильич </a:t>
            </a:r>
            <a:r>
              <a:rPr lang="ru-RU" dirty="0" err="1" smtClean="0">
                <a:latin typeface="Times New Roman" pitchFamily="18" charset="0"/>
              </a:rPr>
              <a:t>Чириков</a:t>
            </a:r>
            <a:endParaRPr lang="ru-RU" dirty="0" smtClean="0">
              <a:latin typeface="Times New Roman" pitchFamily="18" charset="0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600200"/>
            <a:ext cx="5384800" cy="4637088"/>
          </a:xfrm>
        </p:spPr>
        <p:txBody>
          <a:bodyPr/>
          <a:lstStyle/>
          <a:p>
            <a:pPr marL="0" indent="44450" algn="just" eaLnBrk="1" hangingPunct="1"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</a:rPr>
              <a:t>Знаменитый уроженец Тульской земли. </a:t>
            </a:r>
          </a:p>
          <a:p>
            <a:pPr marL="0" indent="44450" algn="just" eaLnBrk="1" hangingPunct="1"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</a:rPr>
              <a:t>     Великий русский мореплаватель и талантливый учёный-исследователь, первооткрыватель Северо-Западной Америки капитан-командор Алексей Ильич </a:t>
            </a:r>
            <a:r>
              <a:rPr lang="ru-RU" sz="2400" dirty="0" err="1" smtClean="0">
                <a:latin typeface="Times New Roman" pitchFamily="18" charset="0"/>
              </a:rPr>
              <a:t>Чириков</a:t>
            </a:r>
            <a:r>
              <a:rPr lang="ru-RU" sz="2400" dirty="0" smtClean="0">
                <a:latin typeface="Times New Roman" pitchFamily="18" charset="0"/>
              </a:rPr>
              <a:t> родился 13 (24) декабря 1703 года в мелкопоместной семье тульского дворянина. Род </a:t>
            </a:r>
            <a:r>
              <a:rPr lang="ru-RU" sz="2400" dirty="0" err="1" smtClean="0">
                <a:latin typeface="Times New Roman" pitchFamily="18" charset="0"/>
              </a:rPr>
              <a:t>Чириковых</a:t>
            </a:r>
            <a:r>
              <a:rPr lang="ru-RU" sz="2400" dirty="0" smtClean="0">
                <a:latin typeface="Times New Roman" pitchFamily="18" charset="0"/>
              </a:rPr>
              <a:t> известен в Тульском крае, их родовое гнездо находилось в селе </a:t>
            </a:r>
            <a:r>
              <a:rPr lang="ru-RU" sz="2400" dirty="0" err="1" smtClean="0">
                <a:latin typeface="Times New Roman" pitchFamily="18" charset="0"/>
              </a:rPr>
              <a:t>Аверкиевское-Лужное</a:t>
            </a:r>
            <a:r>
              <a:rPr lang="ru-RU" sz="2400" dirty="0" smtClean="0">
                <a:latin typeface="Times New Roman" pitchFamily="18" charset="0"/>
              </a:rPr>
              <a:t> (ныне село </a:t>
            </a:r>
            <a:r>
              <a:rPr lang="ru-RU" sz="2400" dirty="0" err="1" smtClean="0">
                <a:latin typeface="Times New Roman" pitchFamily="18" charset="0"/>
              </a:rPr>
              <a:t>Лужное</a:t>
            </a:r>
            <a:r>
              <a:rPr lang="ru-RU" sz="2400" dirty="0" smtClean="0">
                <a:latin typeface="Times New Roman" pitchFamily="18" charset="0"/>
              </a:rPr>
              <a:t> Дубенского района Тульской области). </a:t>
            </a:r>
          </a:p>
          <a:p>
            <a:pPr marL="0" indent="44450" algn="ctr" eaLnBrk="1" hangingPunct="1">
              <a:lnSpc>
                <a:spcPct val="80000"/>
              </a:lnSpc>
              <a:buFont typeface="Arial" charset="0"/>
              <a:buNone/>
            </a:pPr>
            <a:endParaRPr lang="ru-RU" sz="1800" b="1" dirty="0" smtClean="0">
              <a:latin typeface="Times New Roman" pitchFamily="18" charset="0"/>
            </a:endParaRPr>
          </a:p>
        </p:txBody>
      </p:sp>
      <p:pic>
        <p:nvPicPr>
          <p:cNvPr id="12293" name="Picture 7" descr="C:\Documents and Settings\Olga\Application Data\Microsoft\Media Catalog\chirikov2.jpg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04063" y="598488"/>
            <a:ext cx="5087937" cy="56991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200151" y="620713"/>
            <a:ext cx="10458449" cy="1752600"/>
          </a:xfrm>
        </p:spPr>
        <p:txBody>
          <a:bodyPr>
            <a:normAutofit fontScale="90000"/>
          </a:bodyPr>
          <a:lstStyle/>
          <a:p>
            <a:pPr indent="282575"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Именем Алексея Ильича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Чирикова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названы остров в Тихом океане в юго-западной части залива Аляска (территория США), подводная гора в Тихом океане, мысы на острове Кюсю,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Анадырском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заливе,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Тауйской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губе и на острове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 Петропавловске-Камчатском установлены памятники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Витусу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Берингу и Алексею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Чирикову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Великую Северную экспедицию ныне принято называть экспедицией Беринга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Чирикова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316" name="Picture 5" descr="chirikov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151" y="2492376"/>
            <a:ext cx="5088467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chirikov12_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6484" y="2492375"/>
            <a:ext cx="5088467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2575" y="244475"/>
            <a:ext cx="10515600" cy="4948056"/>
          </a:xfrm>
        </p:spPr>
        <p:txBody>
          <a:bodyPr/>
          <a:lstStyle/>
          <a:p>
            <a:r>
              <a:rPr lang="ru-RU" dirty="0" smtClean="0"/>
              <a:t>Домашнее задание </a:t>
            </a:r>
          </a:p>
          <a:p>
            <a:r>
              <a:rPr lang="ru-RU" dirty="0" smtClean="0"/>
              <a:t>П 17 От </a:t>
            </a:r>
            <a:r>
              <a:rPr lang="ru-RU" dirty="0"/>
              <a:t>теории к практике</a:t>
            </a:r>
          </a:p>
          <a:p>
            <a:endParaRPr lang="ru-RU" dirty="0"/>
          </a:p>
          <a:p>
            <a:r>
              <a:rPr lang="ru-RU" sz="2400" dirty="0"/>
              <a:t>Выпишите в тетрадь географические объекты, названные в честь русских первопроходцев на побережье и в пределах Северного Ледовитого и Тихого океанов. Для этого воспользуйтесь физическими картами атласа. Результаты работы оформите в виде таблицы.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 descr="http://www.xn--24-6kct3an.xn--p1ai/%D0%93%D0%B5%D0%BE%D0%B3%D1%80%D0%B0%D1%84%D0%B8%D1%8F_5_%D0%BA%D0%BB%D0%B0%D1%81%D1%81_%D0%94%D0%BE%D0%BC%D0%BE%D0%B3%D0%B0%D1%86%D0%BA%D0%B8%D1%85/17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825" y="3528128"/>
            <a:ext cx="6200775" cy="183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32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6728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Семена Дежнева, </a:t>
            </a:r>
            <a:r>
              <a:rPr lang="ru-RU" dirty="0" err="1" smtClean="0"/>
              <a:t>Витуса</a:t>
            </a:r>
            <a:r>
              <a:rPr lang="ru-RU" dirty="0" smtClean="0"/>
              <a:t> Беринга и Алексея </a:t>
            </a:r>
            <a:r>
              <a:rPr lang="ru-RU" dirty="0" err="1" smtClean="0"/>
              <a:t>Чирикова</a:t>
            </a:r>
            <a:r>
              <a:rPr lang="ru-RU" dirty="0" smtClean="0"/>
              <a:t> называли «русскими </a:t>
            </a:r>
            <a:r>
              <a:rPr lang="ru-RU" dirty="0" err="1" smtClean="0"/>
              <a:t>Колумбами</a:t>
            </a:r>
            <a:r>
              <a:rPr lang="ru-RU" dirty="0" smtClean="0"/>
              <a:t>» потому что:</a:t>
            </a:r>
          </a:p>
          <a:p>
            <a:pPr marL="514350" indent="-514350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А) Хотели открыть Индию.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Б) Жили во времена Христофора Колумба.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6344" y="5471886"/>
            <a:ext cx="802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800" dirty="0" smtClean="0">
                <a:latin typeface="Calibri" pitchFamily="34" charset="0"/>
              </a:rPr>
              <a:t>В)Открыли Северную Америку с </a:t>
            </a:r>
            <a:r>
              <a:rPr lang="ru-RU" sz="2800" dirty="0" err="1" smtClean="0">
                <a:latin typeface="Calibri" pitchFamily="34" charset="0"/>
              </a:rPr>
              <a:t>северо</a:t>
            </a:r>
            <a:r>
              <a:rPr lang="ru-RU" sz="2800" dirty="0" smtClean="0">
                <a:latin typeface="Calibri" pitchFamily="34" charset="0"/>
              </a:rPr>
              <a:t>- запада.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97389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2.Наименьшая ширина Берингова пролива 86 км, а наименьшая глубина 36 м. Возможно ли попасть на берега Северной Америки не на корабле? Ответ поясните.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190171" y="3614057"/>
            <a:ext cx="9463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Назовите географические объекты названные в честь русских первопроходцев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9834" y="2193094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Моря        :</a:t>
            </a:r>
          </a:p>
          <a:p>
            <a:pPr>
              <a:buNone/>
            </a:pPr>
            <a:r>
              <a:rPr lang="ru-RU" dirty="0" smtClean="0"/>
              <a:t>Острова   : </a:t>
            </a:r>
          </a:p>
          <a:p>
            <a:pPr>
              <a:buNone/>
            </a:pPr>
            <a:r>
              <a:rPr lang="ru-RU" dirty="0" smtClean="0"/>
              <a:t>Проливы :</a:t>
            </a:r>
          </a:p>
          <a:p>
            <a:pPr>
              <a:buNone/>
            </a:pPr>
            <a:r>
              <a:rPr lang="ru-RU" dirty="0" smtClean="0"/>
              <a:t>Заливы    :</a:t>
            </a:r>
          </a:p>
          <a:p>
            <a:pPr>
              <a:buNone/>
            </a:pPr>
            <a:r>
              <a:rPr lang="ru-RU" dirty="0" smtClean="0"/>
              <a:t>Мысы      :</a:t>
            </a:r>
          </a:p>
          <a:p>
            <a:pPr>
              <a:buNone/>
            </a:pPr>
            <a:r>
              <a:rPr lang="ru-RU" dirty="0" smtClean="0"/>
              <a:t>________: На каком географическом объекте вы хотели бы видеть своё имя?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385" y="365125"/>
            <a:ext cx="1110953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В честь каких русских путешественников названы выделенные географические </a:t>
            </a:r>
            <a:r>
              <a:rPr lang="ru-RU" sz="4000" b="1" dirty="0" smtClean="0">
                <a:solidFill>
                  <a:srgbClr val="C00000"/>
                </a:solidFill>
              </a:rPr>
              <a:t>объекты?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715362_BIG_0_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20000" contrast="20000"/>
          </a:blip>
          <a:srcRect l="27718" t="19753" r="21962" b="24209"/>
          <a:stretch>
            <a:fillRect/>
          </a:stretch>
        </p:blipFill>
        <p:spPr>
          <a:xfrm>
            <a:off x="1435693" y="1465180"/>
            <a:ext cx="9126909" cy="5200591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050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97600" y="6194425"/>
              <a:ext cx="1116013" cy="366713"/>
            </p14:xfrm>
          </p:contentPart>
        </mc:Choice>
        <mc:Fallback>
          <p:pic>
            <p:nvPicPr>
              <p:cNvPr id="2050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88240" y="6185059"/>
                <a:ext cx="1134733" cy="3854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051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32188" y="1960563"/>
              <a:ext cx="534987" cy="1162050"/>
            </p14:xfrm>
          </p:contentPart>
        </mc:Choice>
        <mc:Fallback>
          <p:pic>
            <p:nvPicPr>
              <p:cNvPr id="2051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22828" y="1951203"/>
                <a:ext cx="553708" cy="11807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0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260725" y="1941513"/>
              <a:ext cx="519113" cy="625475"/>
            </p14:xfrm>
          </p:contentPart>
        </mc:Choice>
        <mc:Fallback>
          <p:pic>
            <p:nvPicPr>
              <p:cNvPr id="20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51365" y="1932151"/>
                <a:ext cx="537833" cy="644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Объект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951" y="3135086"/>
            <a:ext cx="36258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Объект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8132" y="1710235"/>
            <a:ext cx="304165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Фотографии Алексей Чирик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82242" y="3590925"/>
            <a:ext cx="2586038" cy="32670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3771" y="377371"/>
            <a:ext cx="1567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Тема урока: 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786743" y="595086"/>
            <a:ext cx="820057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Русские путешественники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38629" y="2598057"/>
            <a:ext cx="40785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Семен Дежнев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52686" y="5370286"/>
            <a:ext cx="46300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/>
              <a:t>Витус</a:t>
            </a:r>
            <a:r>
              <a:rPr lang="ru-RU" sz="4000" dirty="0" smtClean="0"/>
              <a:t> Беринг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736114" y="2177144"/>
            <a:ext cx="44558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4000" dirty="0" smtClean="0"/>
              <a:t>Алексей </a:t>
            </a:r>
            <a:r>
              <a:rPr lang="ru-RU" sz="4000" dirty="0" err="1" smtClean="0"/>
              <a:t>Чириков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9808" y="0"/>
            <a:ext cx="9486900" cy="1143000"/>
          </a:xfrm>
        </p:spPr>
        <p:txBody>
          <a:bodyPr/>
          <a:lstStyle/>
          <a:p>
            <a:pPr algn="ctr"/>
            <a:r>
              <a:rPr lang="ru-RU" dirty="0" smtClean="0"/>
              <a:t>Судовой журнал №1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018" y="1948441"/>
            <a:ext cx="7941891" cy="1990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000" dirty="0" smtClean="0"/>
              <a:t>Руководитель экспедиции</a:t>
            </a:r>
            <a:r>
              <a:rPr lang="ru-RU" sz="2000" dirty="0" smtClean="0"/>
              <a:t>________________________________</a:t>
            </a:r>
          </a:p>
          <a:p>
            <a:pPr marL="514350" indent="-514350">
              <a:buAutoNum type="arabicPeriod" startAt="2"/>
            </a:pPr>
            <a:r>
              <a:rPr lang="ru-RU" sz="2000" dirty="0" smtClean="0"/>
              <a:t>Численность </a:t>
            </a:r>
            <a:r>
              <a:rPr lang="ru-RU" sz="2000" dirty="0" err="1" smtClean="0"/>
              <a:t>экспедиции_________________________________</a:t>
            </a:r>
            <a:endParaRPr lang="ru-RU" sz="2000" dirty="0" smtClean="0"/>
          </a:p>
          <a:p>
            <a:pPr marL="514350" indent="-514350">
              <a:buAutoNum type="arabicPeriod" startAt="3"/>
            </a:pPr>
            <a:r>
              <a:rPr lang="ru-RU" sz="2000" dirty="0" smtClean="0"/>
              <a:t>Цель </a:t>
            </a:r>
            <a:r>
              <a:rPr lang="ru-RU" sz="2000" dirty="0" err="1" smtClean="0"/>
              <a:t>экспедиции________________________________________</a:t>
            </a:r>
            <a:endParaRPr lang="ru-RU" sz="2000" dirty="0" smtClean="0"/>
          </a:p>
          <a:p>
            <a:pPr marL="514350" indent="-514350">
              <a:buAutoNum type="arabicPeriod" startAt="4"/>
            </a:pPr>
            <a:r>
              <a:rPr lang="ru-RU" sz="2000" dirty="0" smtClean="0"/>
              <a:t>Суда </a:t>
            </a:r>
            <a:r>
              <a:rPr lang="ru-RU" sz="2000" dirty="0" err="1" smtClean="0"/>
              <a:t>экспедиции________________________________________</a:t>
            </a:r>
            <a:endParaRPr lang="ru-RU" sz="2000" dirty="0" smtClean="0"/>
          </a:p>
          <a:p>
            <a:pPr marL="514350" indent="-514350">
              <a:buAutoNum type="arabicPeriod" startAt="5"/>
            </a:pPr>
            <a:r>
              <a:rPr lang="ru-RU" sz="2000" dirty="0" smtClean="0"/>
              <a:t>Место начала </a:t>
            </a:r>
            <a:r>
              <a:rPr lang="ru-RU" sz="2000" dirty="0" err="1" smtClean="0"/>
              <a:t>экспедиции________________________________</a:t>
            </a:r>
            <a:endParaRPr lang="ru-RU" sz="2000" dirty="0" smtClean="0"/>
          </a:p>
          <a:p>
            <a:pPr marL="514350" indent="-514350">
              <a:buNone/>
            </a:pPr>
            <a:r>
              <a:rPr lang="ru-RU" sz="2000" dirty="0" smtClean="0"/>
              <a:t>6.   Время начала </a:t>
            </a:r>
            <a:r>
              <a:rPr lang="ru-RU" sz="2000" dirty="0" err="1" smtClean="0"/>
              <a:t>экспедиции________________________________</a:t>
            </a:r>
            <a:endParaRPr lang="ru-RU" sz="2000" dirty="0" smtClean="0"/>
          </a:p>
          <a:p>
            <a:pPr marL="514350" indent="-514350">
              <a:buAutoNum type="arabicPeriod" startAt="7"/>
            </a:pPr>
            <a:r>
              <a:rPr lang="ru-RU" sz="2000" dirty="0" smtClean="0"/>
              <a:t>Маршрут </a:t>
            </a:r>
            <a:r>
              <a:rPr lang="ru-RU" sz="2000" dirty="0" err="1" smtClean="0"/>
              <a:t>экспедиции____________________________________</a:t>
            </a:r>
            <a:endParaRPr lang="ru-RU" sz="2000" dirty="0" smtClean="0"/>
          </a:p>
          <a:p>
            <a:pPr marL="514350" indent="-514350">
              <a:buNone/>
            </a:pPr>
            <a:r>
              <a:rPr lang="ru-RU" sz="2000" dirty="0" smtClean="0"/>
              <a:t>8.   Результаты </a:t>
            </a:r>
            <a:r>
              <a:rPr lang="ru-RU" sz="2000" dirty="0" err="1" smtClean="0"/>
              <a:t>экспедиции___________________________________</a:t>
            </a:r>
            <a:endParaRPr lang="ru-RU" sz="2000" dirty="0" smtClean="0"/>
          </a:p>
          <a:p>
            <a:pPr marL="514350" indent="-514350">
              <a:buNone/>
            </a:pPr>
            <a:endParaRPr lang="ru-RU" sz="2000" dirty="0" smtClean="0"/>
          </a:p>
          <a:p>
            <a:pPr marL="514350" indent="-514350">
              <a:buAutoNum type="arabicPeriod" startAt="2"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Семён Иванович Дежнёв</a:t>
            </a:r>
            <a:br>
              <a:rPr lang="ru-RU" dirty="0"/>
            </a:br>
            <a:r>
              <a:rPr lang="ru-RU" dirty="0"/>
              <a:t>( ? – 1673 год 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600201"/>
            <a:ext cx="3707904" cy="4525963"/>
          </a:xfrm>
        </p:spPr>
        <p:txBody>
          <a:bodyPr/>
          <a:lstStyle/>
          <a:p>
            <a:r>
              <a:rPr lang="ru-RU" dirty="0"/>
              <a:t> Выдающийся русский мореход, землепроходец, путешественник  исследователь Сибири </a:t>
            </a:r>
          </a:p>
        </p:txBody>
      </p:sp>
      <p:pic>
        <p:nvPicPr>
          <p:cNvPr id="4" name="Picture 7" descr="43061_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1700808"/>
            <a:ext cx="3644900" cy="47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49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87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Семен Иванович Дежнев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tretch>
            <a:fillRect/>
          </a:stretch>
        </p:blipFill>
        <p:spPr>
          <a:xfrm>
            <a:off x="6448044" y="274638"/>
            <a:ext cx="781812" cy="1143000"/>
          </a:xfrm>
          <a:noFill/>
        </p:spPr>
      </p:pic>
      <p:sp>
        <p:nvSpPr>
          <p:cNvPr id="10243" name="Содержимое 2"/>
          <p:cNvSpPr>
            <a:spLocks noGrp="1"/>
          </p:cNvSpPr>
          <p:nvPr>
            <p:ph sz="half" idx="1"/>
          </p:nvPr>
        </p:nvSpPr>
        <p:spPr>
          <a:xfrm>
            <a:off x="886279" y="1395186"/>
            <a:ext cx="5143500" cy="421481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(род. около 1605 г. - умер в 1672/3 г.) - знаменитый землепроходец и мореход. Служил он в Тобольске, Енисейске, Якутске; ходил в дальние и опасные походы на реки Яну, Индигирку, Оймякон. Отправившись в 1648 г. из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Нижне-Колымского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острога, Дежнев прошел морем из Ледовитого океана в Тихий и практически доказал этим существование пролива, отделяющего Азию от Америки.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5" name="Прямоугольник 6"/>
          <p:cNvSpPr>
            <a:spLocks noChangeArrowheads="1"/>
          </p:cNvSpPr>
          <p:nvPr/>
        </p:nvSpPr>
        <p:spPr bwMode="auto">
          <a:xfrm>
            <a:off x="1714500" y="428625"/>
            <a:ext cx="10001251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/>
              <a:t>Семен Иванович Дежнёв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4"/>
          <p:cNvSpPr>
            <a:spLocks noGrp="1"/>
          </p:cNvSpPr>
          <p:nvPr>
            <p:ph type="title"/>
          </p:nvPr>
        </p:nvSpPr>
        <p:spPr>
          <a:xfrm>
            <a:off x="423373" y="274297"/>
            <a:ext cx="6729457" cy="1325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800" b="1" dirty="0" smtClean="0"/>
              <a:t>Маршрут экспедиции </a:t>
            </a:r>
            <a:br>
              <a:rPr lang="ru-RU" sz="4800" b="1" dirty="0" smtClean="0"/>
            </a:br>
            <a:r>
              <a:rPr lang="ru-RU" sz="4800" b="1" dirty="0" smtClean="0"/>
              <a:t>С. Дежнёва</a:t>
            </a:r>
          </a:p>
        </p:txBody>
      </p:sp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7063" y="0"/>
            <a:ext cx="11041062" cy="69357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шаблон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847</Words>
  <Application>Microsoft Office PowerPoint</Application>
  <PresentationFormat>Широкоэкранный</PresentationFormat>
  <Paragraphs>86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Constantia</vt:lpstr>
      <vt:lpstr>Times New Roman</vt:lpstr>
      <vt:lpstr>шаблон</vt:lpstr>
      <vt:lpstr>1_шаблон</vt:lpstr>
      <vt:lpstr>Русские путешественники.</vt:lpstr>
      <vt:lpstr>Русские путешественники (§ 17)</vt:lpstr>
      <vt:lpstr>В честь каких русских путешественников названы выделенные географические объекты?</vt:lpstr>
      <vt:lpstr>Презентация PowerPoint</vt:lpstr>
      <vt:lpstr>Судовой журнал №1 </vt:lpstr>
      <vt:lpstr>Семён Иванович Дежнёв ( ? – 1673 год )</vt:lpstr>
      <vt:lpstr>Презентация PowerPoint</vt:lpstr>
      <vt:lpstr>Презентация PowerPoint</vt:lpstr>
      <vt:lpstr>Маршрут экспедиции  С. Дежнёва</vt:lpstr>
      <vt:lpstr>Вот как Семен Дежнев описывает свое путешествие к устью реки Анадырь.</vt:lpstr>
      <vt:lpstr>Презентация PowerPoint</vt:lpstr>
      <vt:lpstr>Семён Иванович Дежнёв</vt:lpstr>
      <vt:lpstr>«Коломбы России»</vt:lpstr>
      <vt:lpstr>Судовой журнал №1 </vt:lpstr>
      <vt:lpstr>Витус Беринг</vt:lpstr>
      <vt:lpstr> Петр I  - инициатор Камчатской экспедиции</vt:lpstr>
      <vt:lpstr>Презентация PowerPoint</vt:lpstr>
      <vt:lpstr>Презентация PowerPoint</vt:lpstr>
      <vt:lpstr>Из Петербурга на восток</vt:lpstr>
      <vt:lpstr>Судовой журнал №1 </vt:lpstr>
      <vt:lpstr>Алексей Ильич Чириков</vt:lpstr>
      <vt:lpstr>Именем Алексея Ильича Чирикова названы остров в Тихом океане в юго-западной части залива Аляска (территория США), подводная гора в Тихом океане, мысы на острове Кюсю, в Анадырском заливе, Тауйской губе и на острове Атту. В Петропавловске-Камчатском установлены памятники Витусу Берингу и Алексею Чирикову. Великую Северную экспедицию ныне принято называть экспедицией Беринга – Чирикова.</vt:lpstr>
      <vt:lpstr>Презентация PowerPoint</vt:lpstr>
      <vt:lpstr>Тест</vt:lpstr>
      <vt:lpstr>2.Наименьшая ширина Берингова пролива 86 км, а наименьшая глубина 36 м. Возможно ли попасть на берега Северной Америки не на корабле? Ответ поясните.</vt:lpstr>
      <vt:lpstr>Назовите географические объекты названные в честь русских первопроходцев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</cp:lastModifiedBy>
  <cp:revision>36</cp:revision>
  <dcterms:created xsi:type="dcterms:W3CDTF">2014-10-22T05:18:50Z</dcterms:created>
  <dcterms:modified xsi:type="dcterms:W3CDTF">2022-01-30T13:54:37Z</dcterms:modified>
</cp:coreProperties>
</file>