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96" d="100"/>
          <a:sy n="96" d="100"/>
        </p:scale>
        <p:origin x="-168" y="-9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12192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8140701" y="0"/>
            <a:ext cx="40513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72085" y="3337560"/>
            <a:ext cx="8640064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77400" y="1544812"/>
            <a:ext cx="8640064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600F8-82C8-4514-9DE3-6F07F1D629A5}" type="datetimeFigureOut">
              <a:rPr lang="ru-RU" smtClean="0"/>
              <a:t>27.02.2018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F6C85-EA7B-4A28-AC9C-C42C8689FAF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600F8-82C8-4514-9DE3-6F07F1D629A5}" type="datetimeFigureOut">
              <a:rPr lang="ru-RU" smtClean="0"/>
              <a:t>27.02.2018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F6C85-EA7B-4A28-AC9C-C42C8689FA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600F8-82C8-4514-9DE3-6F07F1D629A5}" type="datetimeFigureOut">
              <a:rPr lang="ru-RU" smtClean="0"/>
              <a:t>27.02.2018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F6C85-EA7B-4A28-AC9C-C42C8689FA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600F8-82C8-4514-9DE3-6F07F1D629A5}" type="datetimeFigureOut">
              <a:rPr lang="ru-RU" smtClean="0"/>
              <a:t>27.02.2018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F6C85-EA7B-4A28-AC9C-C42C8689FA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12192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8140701" y="0"/>
            <a:ext cx="40513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3583838"/>
            <a:ext cx="88392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2485800"/>
            <a:ext cx="88392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600F8-82C8-4514-9DE3-6F07F1D629A5}" type="datetimeFigureOut">
              <a:rPr lang="ru-RU" smtClean="0"/>
              <a:t>27.02.2018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F6C85-EA7B-4A28-AC9C-C42C8689FAF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48768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689600" y="1600201"/>
            <a:ext cx="48768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600F8-82C8-4514-9DE3-6F07F1D629A5}" type="datetimeFigureOut">
              <a:rPr lang="ru-RU" smtClean="0"/>
              <a:t>27.02.2018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F6C85-EA7B-4A28-AC9C-C42C8689FA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5486400"/>
            <a:ext cx="5386917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193368" y="5486400"/>
            <a:ext cx="5389033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9600" y="1516912"/>
            <a:ext cx="5386917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1516912"/>
            <a:ext cx="5389033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600F8-82C8-4514-9DE3-6F07F1D629A5}" type="datetimeFigureOut">
              <a:rPr lang="ru-RU" smtClean="0"/>
              <a:t>27.02.2018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F6C85-EA7B-4A28-AC9C-C42C8689FA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320"/>
            <a:ext cx="9960864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600F8-82C8-4514-9DE3-6F07F1D629A5}" type="datetimeFigureOut">
              <a:rPr lang="ru-RU" smtClean="0"/>
              <a:t>27.02.2018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2DF6C85-EA7B-4A28-AC9C-C42C8689FAFE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600F8-82C8-4514-9DE3-6F07F1D629A5}" type="datetimeFigureOut">
              <a:rPr lang="ru-RU" smtClean="0"/>
              <a:t>27.02.2018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F6C85-EA7B-4A28-AC9C-C42C8689FA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85528"/>
            <a:ext cx="42672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214424"/>
            <a:ext cx="36576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9448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600F8-82C8-4514-9DE3-6F07F1D629A5}" type="datetimeFigureOut">
              <a:rPr lang="ru-RU" smtClean="0"/>
              <a:t>27.02.2018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875264" y="6422065"/>
            <a:ext cx="1016000" cy="365125"/>
          </a:xfrm>
        </p:spPr>
        <p:txBody>
          <a:bodyPr/>
          <a:lstStyle/>
          <a:p>
            <a:fld id="{52DF6C85-EA7B-4A28-AC9C-C42C8689FA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08976" y="1705709"/>
            <a:ext cx="4071824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420837" y="1019907"/>
            <a:ext cx="54864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408979" y="2998765"/>
            <a:ext cx="4071821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09600" y="6422065"/>
            <a:ext cx="2844800" cy="365125"/>
          </a:xfrm>
        </p:spPr>
        <p:txBody>
          <a:bodyPr/>
          <a:lstStyle/>
          <a:p>
            <a:fld id="{0C3600F8-82C8-4514-9DE3-6F07F1D629A5}" type="datetimeFigureOut">
              <a:rPr lang="ru-RU" smtClean="0"/>
              <a:t>27.02.2018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F6C85-EA7B-4A28-AC9C-C42C8689FA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12192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9753600" y="0"/>
            <a:ext cx="24384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995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09600" y="6422065"/>
            <a:ext cx="28448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C3600F8-82C8-4514-9DE3-6F07F1D629A5}" type="datetimeFigureOut">
              <a:rPr lang="ru-RU" smtClean="0"/>
              <a:t>27.02.2018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165600" y="6422065"/>
            <a:ext cx="38608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10871200" y="6422065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2DF6C85-EA7B-4A28-AC9C-C42C8689FAFE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600" b="1" dirty="0"/>
              <a:t>7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Нагрузки, действующие на элементы наземной космической инфраструктуры</a:t>
            </a:r>
            <a:r>
              <a:rPr lang="ru-RU" sz="3600" b="1" dirty="0"/>
              <a:t>.</a:t>
            </a:r>
            <a:r>
              <a:rPr lang="ru-RU" sz="3600" dirty="0"/>
              <a:t/>
            </a:r>
            <a:br>
              <a:rPr lang="ru-RU" sz="3600" dirty="0"/>
            </a:br>
            <a:r>
              <a:rPr lang="ru-RU" sz="3600" b="1" dirty="0"/>
              <a:t> 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5213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838200" y="365125"/>
                <a:ext cx="10515600" cy="4168238"/>
              </a:xfrm>
            </p:spPr>
            <p:txBody>
              <a:bodyPr>
                <a:normAutofit/>
              </a:bodyPr>
              <a:lstStyle/>
              <a:p>
                <a:pPr/>
                <a:r>
                  <a:rPr lang="ru-RU" dirty="0" smtClean="0"/>
                  <a:t>	</a:t>
                </a:r>
                <a:r>
                  <a:rPr lang="ru-RU" sz="2400" dirty="0" smtClean="0"/>
                  <a:t>Условие </a:t>
                </a:r>
                <a:r>
                  <a:rPr lang="ru-RU" sz="2400" dirty="0"/>
                  <a:t>устойчивости агрегата по сдвигу определяется из выражения:</a:t>
                </a:r>
                <a:br>
                  <a:rPr lang="ru-RU" sz="2400" dirty="0"/>
                </a:br>
                <a:r>
                  <a:rPr lang="ru-RU" sz="2400" dirty="0"/>
                  <a:t>                            </a:t>
                </a:r>
                <a:r>
                  <a:rPr lang="ru-RU" sz="2400" dirty="0" smtClean="0"/>
                  <a:t>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/>
                      </a:rPr>
                      <m:t>𝑃</m:t>
                    </m:r>
                    <m:r>
                      <a:rPr lang="ru-RU" sz="2400" i="1">
                        <a:latin typeface="Cambria Math"/>
                      </a:rPr>
                      <m:t>−</m:t>
                    </m:r>
                    <m:d>
                      <m:dPr>
                        <m:ctrlPr>
                          <a:rPr lang="ru-RU" sz="2400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ru-RU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2400" i="1">
                                <a:latin typeface="Cambria Math"/>
                              </a:rPr>
                              <m:t>𝑇</m:t>
                            </m:r>
                          </m:e>
                          <m:sub>
                            <m:r>
                              <a:rPr lang="ru-RU" sz="2400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ru-RU" sz="2400" i="1"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ru-RU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2400" i="1">
                                <a:latin typeface="Cambria Math"/>
                              </a:rPr>
                              <m:t>𝑇</m:t>
                            </m:r>
                          </m:e>
                          <m:sub>
                            <m:r>
                              <a:rPr lang="ru-RU" sz="2400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ru-RU" sz="2400" i="1">
                        <a:latin typeface="Cambria Math"/>
                      </a:rPr>
                      <m:t>=0</m:t>
                    </m:r>
                  </m:oMath>
                </a14:m>
                <a:r>
                  <a:rPr lang="en-US" sz="2400" dirty="0"/>
                  <a:t>                           </a:t>
                </a:r>
                <a:r>
                  <a:rPr lang="ru-RU" sz="2400" dirty="0"/>
                  <a:t/>
                </a:r>
                <a:br>
                  <a:rPr lang="ru-RU" sz="2400" dirty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4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ru-RU" sz="2400" i="1"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ru-RU" sz="2400" i="1">
                              <a:latin typeface="Cambria Math"/>
                            </a:rPr>
                            <m:t>м</m:t>
                          </m:r>
                        </m:sub>
                      </m:sSub>
                      <m:sSub>
                        <m:sSubPr>
                          <m:ctrlPr>
                            <a:rPr lang="ru-RU" sz="24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en-US" sz="2400" i="1">
                              <a:latin typeface="Cambria Math"/>
                            </a:rPr>
                            <m:t>𝑝</m:t>
                          </m:r>
                        </m:sub>
                      </m:sSub>
                      <m:r>
                        <a:rPr lang="ru-RU" sz="2400" i="1">
                          <a:latin typeface="Cambria Math"/>
                        </a:rPr>
                        <m:t>=</m:t>
                      </m:r>
                      <m:r>
                        <a:rPr lang="en-US" sz="2400" i="1">
                          <a:latin typeface="Cambria Math"/>
                        </a:rPr>
                        <m:t>𝑓</m:t>
                      </m:r>
                      <m:r>
                        <a:rPr lang="ru-RU" sz="2400" i="1">
                          <a:latin typeface="Cambria Math"/>
                        </a:rPr>
                        <m:t>(</m:t>
                      </m:r>
                      <m:r>
                        <a:rPr lang="en-US" sz="2400" i="1">
                          <a:latin typeface="Cambria Math"/>
                        </a:rPr>
                        <m:t>𝑄</m:t>
                      </m:r>
                      <m:r>
                        <a:rPr lang="ru-RU" sz="2400" i="1">
                          <a:latin typeface="Cambria Math"/>
                        </a:rPr>
                        <m:t>+</m:t>
                      </m:r>
                      <m:r>
                        <a:rPr lang="en-US" sz="2400" i="1">
                          <a:latin typeface="Cambria Math"/>
                        </a:rPr>
                        <m:t>𝐺</m:t>
                      </m:r>
                      <m:r>
                        <a:rPr lang="ru-RU" sz="2400" i="1">
                          <a:latin typeface="Cambria Math"/>
                        </a:rPr>
                        <m:t>)</m:t>
                      </m:r>
                    </m:oMath>
                  </m:oMathPara>
                </a14:m>
                <a:r>
                  <a:rPr lang="ru-RU" sz="2400" dirty="0" smtClean="0"/>
                  <a:t/>
                </a:r>
                <a:br>
                  <a:rPr lang="ru-RU" sz="2400" dirty="0" smtClean="0"/>
                </a:br>
                <a:r>
                  <a:rPr lang="ru-RU" sz="2400" dirty="0" smtClean="0"/>
                  <a:t>где,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sz="2400" i="1">
                            <a:latin typeface="Cambria Math"/>
                          </a:rPr>
                          <m:t>р</m:t>
                        </m:r>
                      </m:e>
                      <m:sub>
                        <m:r>
                          <a:rPr lang="ru-RU" sz="2400" i="1">
                            <a:latin typeface="Cambria Math"/>
                          </a:rPr>
                          <m:t>м</m:t>
                        </m:r>
                      </m:sub>
                    </m:sSub>
                    <m:r>
                      <a:rPr lang="ru-RU" sz="2400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ru-RU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sz="2400" i="1">
                            <a:latin typeface="Cambria Math"/>
                          </a:rPr>
                          <m:t>С</m:t>
                        </m:r>
                      </m:e>
                      <m:sub>
                        <m:r>
                          <a:rPr lang="ru-RU" sz="2400" i="1">
                            <a:latin typeface="Cambria Math"/>
                          </a:rPr>
                          <m:t>х</m:t>
                        </m:r>
                      </m:sub>
                    </m:sSub>
                    <m:sSub>
                      <m:sSubPr>
                        <m:ctrlPr>
                          <a:rPr lang="ru-RU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sz="2400" i="1">
                            <a:latin typeface="Cambria Math"/>
                          </a:rPr>
                          <m:t>р</m:t>
                        </m:r>
                      </m:e>
                      <m:sub>
                        <m:r>
                          <a:rPr lang="ru-RU" sz="2400" i="1">
                            <a:latin typeface="Cambria Math"/>
                          </a:rPr>
                          <m:t>ск</m:t>
                        </m:r>
                      </m:sub>
                    </m:sSub>
                  </m:oMath>
                </a14:m>
                <a:r>
                  <a:rPr lang="ru-RU" sz="2400" dirty="0"/>
                  <a:t> </a:t>
                </a:r>
                <a:r>
                  <a:rPr lang="ru-RU" sz="2400" dirty="0" smtClean="0"/>
                  <a:t>-максимальное </a:t>
                </a:r>
                <a:r>
                  <a:rPr lang="ru-RU" sz="2400" dirty="0"/>
                  <a:t>значение результирующего </a:t>
                </a:r>
                <a:r>
                  <a:rPr lang="ru-RU" sz="2400" dirty="0" smtClean="0"/>
                  <a:t>давления.</a:t>
                </a:r>
                <a:r>
                  <a:rPr lang="ru-RU" sz="2400" dirty="0"/>
                  <a:t/>
                </a:r>
                <a:br>
                  <a:rPr lang="ru-RU" sz="2400" dirty="0"/>
                </a:br>
                <a:endParaRPr lang="ru-RU" sz="2400" dirty="0"/>
              </a:p>
            </p:txBody>
          </p:sp>
        </mc:Choice>
        <mc:Fallback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200" y="365125"/>
                <a:ext cx="10515600" cy="4168238"/>
              </a:xfrm>
              <a:blipFill rotWithShape="1">
                <a:blip r:embed="rId2"/>
                <a:stretch>
                  <a:fillRect l="-1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07449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838200" y="365125"/>
                <a:ext cx="10515600" cy="5765219"/>
              </a:xfrm>
            </p:spPr>
            <p:txBody>
              <a:bodyPr>
                <a:normAutofit/>
              </a:bodyPr>
              <a:lstStyle/>
              <a:p>
                <a:pPr/>
                <a:r>
                  <a:rPr lang="ru-RU" dirty="0" smtClean="0"/>
                  <a:t>	</a:t>
                </a:r>
                <a:r>
                  <a:rPr lang="ru-RU" sz="2400" dirty="0" smtClean="0"/>
                  <a:t>Условие </a:t>
                </a:r>
                <a:r>
                  <a:rPr lang="ru-RU" sz="2400" dirty="0"/>
                  <a:t>устойчивости агрегата по опрокидыванию определяется из уравнения:</a:t>
                </a:r>
                <a:br>
                  <a:rPr lang="ru-RU" sz="2400" dirty="0"/>
                </a:br>
                <a:r>
                  <a:rPr lang="ru-RU" sz="2400" dirty="0"/>
                  <a:t>                   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𝑝</m:t>
                    </m:r>
                    <m:sSub>
                      <m:sSubPr>
                        <m:ctrlPr>
                          <a:rPr lang="ru-RU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sz="2400" i="1">
                            <a:latin typeface="Cambria Math"/>
                          </a:rPr>
                          <m:t>h</m:t>
                        </m:r>
                      </m:e>
                      <m:sub>
                        <m:r>
                          <a:rPr lang="ru-RU" sz="2400" i="1">
                            <a:latin typeface="Cambria Math"/>
                          </a:rPr>
                          <m:t>д</m:t>
                        </m:r>
                      </m:sub>
                    </m:sSub>
                    <m:r>
                      <a:rPr lang="ru-RU" sz="2400" i="1">
                        <a:latin typeface="Cambria Math"/>
                      </a:rPr>
                      <m:t>−</m:t>
                    </m:r>
                    <m:d>
                      <m:dPr>
                        <m:ctrlPr>
                          <a:rPr lang="ru-RU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𝑄</m:t>
                        </m:r>
                        <m:r>
                          <a:rPr lang="ru-RU" sz="2400" i="1">
                            <a:latin typeface="Cambria Math"/>
                          </a:rPr>
                          <m:t>−</m:t>
                        </m:r>
                        <m:r>
                          <a:rPr lang="en-US" sz="2400" i="1">
                            <a:latin typeface="Cambria Math"/>
                          </a:rPr>
                          <m:t>𝐺</m:t>
                        </m:r>
                      </m:e>
                    </m:d>
                    <m:f>
                      <m:fPr>
                        <m:ctrlPr>
                          <a:rPr lang="ru-RU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𝐵</m:t>
                        </m:r>
                        <m:r>
                          <a:rPr lang="ru-RU" sz="2400" i="1">
                            <a:latin typeface="Cambria Math"/>
                          </a:rPr>
                          <m:t>+</m:t>
                        </m:r>
                        <m:r>
                          <a:rPr lang="en-US" sz="2400" i="1">
                            <a:latin typeface="Cambria Math"/>
                          </a:rPr>
                          <m:t>𝑏</m:t>
                        </m:r>
                      </m:num>
                      <m:den>
                        <m:r>
                          <a:rPr lang="ru-RU" sz="2400" i="1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ru-RU" sz="2400" i="1">
                        <a:latin typeface="Cambria Math"/>
                      </a:rPr>
                      <m:t>=0</m:t>
                    </m:r>
                  </m:oMath>
                </a14:m>
                <a:r>
                  <a:rPr lang="ru-RU" sz="2400" dirty="0" smtClean="0"/>
                  <a:t>;</a:t>
                </a:r>
                <a:br>
                  <a:rPr lang="ru-RU" sz="2400" dirty="0" smtClean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4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ru-RU" sz="2400" i="1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ru-RU" sz="2400" i="1">
                              <a:latin typeface="Cambria Math"/>
                            </a:rPr>
                            <m:t>𝑥</m:t>
                          </m:r>
                        </m:sub>
                      </m:sSub>
                      <m:f>
                        <m:fPr>
                          <m:ctrlPr>
                            <a:rPr lang="ru-RU" sz="2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sz="2400" i="1">
                              <a:latin typeface="Cambria Math"/>
                            </a:rPr>
                            <m:t>5</m:t>
                          </m:r>
                          <m:r>
                            <a:rPr lang="ru-RU" sz="2400" i="1">
                              <a:latin typeface="Cambria Math"/>
                            </a:rPr>
                            <m:t>𝛥</m:t>
                          </m:r>
                          <m:sSubSup>
                            <m:sSubSupPr>
                              <m:ctrlPr>
                                <a:rPr lang="ru-RU" sz="2400" i="1"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lang="ru-RU" sz="2400" i="1"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ru-RU" sz="2400" i="1">
                                  <a:latin typeface="Cambria Math"/>
                                </a:rPr>
                                <m:t>ф</m:t>
                              </m:r>
                            </m:sub>
                            <m:sup>
                              <m:r>
                                <a:rPr lang="ru-RU" sz="2400" i="1"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ru-RU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ru-RU" sz="2400" i="1">
                                  <a:latin typeface="Cambria Math"/>
                                </a:rPr>
                                <m:t>𝛥</m:t>
                              </m:r>
                              <m:r>
                                <a:rPr lang="ru-RU" sz="2400" i="1">
                                  <a:latin typeface="Cambria Math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ru-RU" sz="2400" i="1">
                                  <a:latin typeface="Cambria Math"/>
                                </a:rPr>
                                <m:t>ф</m:t>
                              </m:r>
                            </m:sub>
                          </m:sSub>
                          <m:r>
                            <a:rPr lang="ru-RU" sz="2400" i="1">
                              <a:latin typeface="Cambria Math"/>
                            </a:rPr>
                            <m:t>+7</m:t>
                          </m:r>
                        </m:den>
                      </m:f>
                      <m:r>
                        <a:rPr lang="ru-RU" sz="2400" i="1">
                          <a:latin typeface="Cambria Math"/>
                        </a:rPr>
                        <m:t>∙</m:t>
                      </m:r>
                      <m:f>
                        <m:fPr>
                          <m:ctrlPr>
                            <a:rPr lang="ru-RU" sz="2400" i="1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𝐹</m:t>
                              </m:r>
                            </m:e>
                            <m:sub>
                              <m:r>
                                <a:rPr lang="ru-RU" sz="2400" i="1">
                                  <a:latin typeface="Cambria Math"/>
                                </a:rPr>
                                <m:t>𝑝</m:t>
                              </m:r>
                            </m:sub>
                          </m:sSub>
                          <m:sSub>
                            <m:sSubPr>
                              <m:ctrlPr>
                                <a:rPr lang="ru-RU" sz="24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ru-RU" sz="2400" i="1">
                                  <a:latin typeface="Cambria Math"/>
                                </a:rPr>
                                <m:t>h</m:t>
                              </m:r>
                            </m:e>
                            <m:sub>
                              <m:r>
                                <a:rPr lang="ru-RU" sz="2400" i="1">
                                  <a:latin typeface="Cambria Math"/>
                                </a:rPr>
                                <m:t>д</m:t>
                              </m:r>
                            </m:sub>
                          </m:sSub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𝐵</m:t>
                          </m:r>
                          <m:r>
                            <a:rPr lang="ru-RU" sz="2400" i="1">
                              <a:latin typeface="Cambria Math"/>
                            </a:rPr>
                            <m:t>+</m:t>
                          </m:r>
                          <m:r>
                            <a:rPr lang="en-US" sz="2400" i="1">
                              <a:latin typeface="Cambria Math"/>
                            </a:rPr>
                            <m:t>𝑏</m:t>
                          </m:r>
                        </m:den>
                      </m:f>
                      <m:r>
                        <a:rPr lang="ru-RU" sz="2400" i="1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ru-RU" sz="24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ru-RU" sz="2400" i="1">
                              <a:latin typeface="Cambria Math"/>
                            </a:rPr>
                            <m:t>𝛥</m:t>
                          </m:r>
                          <m:r>
                            <a:rPr lang="ru-RU" sz="2400" i="1">
                              <a:latin typeface="Cambria Math"/>
                            </a:rPr>
                            <m:t>𝑝</m:t>
                          </m:r>
                        </m:e>
                        <m:sub>
                          <m:r>
                            <a:rPr lang="ru-RU" sz="2400" i="1">
                              <a:latin typeface="Cambria Math"/>
                            </a:rPr>
                            <m:t>ф</m:t>
                          </m:r>
                        </m:sub>
                      </m:sSub>
                      <m:sSub>
                        <m:sSubPr>
                          <m:ctrlPr>
                            <a:rPr lang="ru-RU" sz="24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/>
                            </a:rPr>
                            <m:t>𝐹</m:t>
                          </m:r>
                        </m:e>
                        <m:sub>
                          <m:r>
                            <a:rPr lang="ru-RU" sz="2400" i="1">
                              <a:latin typeface="Cambria Math"/>
                            </a:rPr>
                            <m:t>ог</m:t>
                          </m:r>
                        </m:sub>
                      </m:sSub>
                      <m:r>
                        <a:rPr lang="ru-RU" sz="2400" i="1">
                          <a:latin typeface="Cambria Math"/>
                        </a:rPr>
                        <m:t>−</m:t>
                      </m:r>
                      <m:r>
                        <a:rPr lang="en-US" sz="2400" i="1">
                          <a:latin typeface="Cambria Math"/>
                        </a:rPr>
                        <m:t>𝐺</m:t>
                      </m:r>
                      <m:r>
                        <a:rPr lang="ru-RU" sz="2400" i="1">
                          <a:latin typeface="Cambria Math"/>
                        </a:rPr>
                        <m:t>=0</m:t>
                      </m:r>
                    </m:oMath>
                  </m:oMathPara>
                </a14:m>
                <a:r>
                  <a:rPr lang="ru-RU" sz="2400" dirty="0" smtClean="0"/>
                  <a:t/>
                </a:r>
                <a:br>
                  <a:rPr lang="ru-RU" sz="2400" dirty="0" smtClean="0"/>
                </a:br>
                <a:r>
                  <a:rPr lang="ru-RU" sz="2400" dirty="0" smtClean="0"/>
                  <a:t>	Уравнение дает </a:t>
                </a:r>
                <a:r>
                  <a:rPr lang="ru-RU" sz="2400" dirty="0"/>
                  <a:t>возможность определить предельное значение по опрокидыванию или подобрать характеристики агрегата на расчетное избыточное давление во фронте воздушной ударной волны.</a:t>
                </a:r>
              </a:p>
            </p:txBody>
          </p:sp>
        </mc:Choice>
        <mc:Fallback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200" y="365125"/>
                <a:ext cx="10515600" cy="5765219"/>
              </a:xfrm>
              <a:blipFill rotWithShape="1">
                <a:blip r:embed="rId2"/>
                <a:stretch>
                  <a:fillRect l="-1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02173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7957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	</a:t>
            </a:r>
            <a:r>
              <a:rPr lang="ru-RU" sz="3000" b="1" dirty="0" smtClean="0"/>
              <a:t>Действие </a:t>
            </a:r>
            <a:r>
              <a:rPr lang="ru-RU" sz="3000" b="1" dirty="0"/>
              <a:t>на элементы НКИ газовой струи, истекающей</a:t>
            </a:r>
            <a:r>
              <a:rPr lang="ru-RU" sz="3000" dirty="0"/>
              <a:t/>
            </a:r>
            <a:br>
              <a:rPr lang="ru-RU" sz="3000" dirty="0"/>
            </a:br>
            <a:r>
              <a:rPr lang="ru-RU" sz="3000" b="1" dirty="0"/>
              <a:t>из двигателя ракеты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3" name="Рисунок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0781" y="1669214"/>
            <a:ext cx="3771900" cy="352425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834887" y="5626398"/>
            <a:ext cx="104639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Распределение температуры по толщине однослойной плоской стенки.</a:t>
            </a:r>
          </a:p>
        </p:txBody>
      </p:sp>
    </p:spTree>
    <p:extLst>
      <p:ext uri="{BB962C8B-B14F-4D97-AF65-F5344CB8AC3E}">
        <p14:creationId xmlns:p14="http://schemas.microsoft.com/office/powerpoint/2010/main" val="302303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2886" y="5557327"/>
            <a:ext cx="10515600" cy="1540948"/>
          </a:xfrm>
        </p:spPr>
        <p:txBody>
          <a:bodyPr>
            <a:normAutofit/>
          </a:bodyPr>
          <a:lstStyle/>
          <a:p>
            <a:r>
              <a:rPr lang="ru-RU" sz="2700" dirty="0" smtClean="0"/>
              <a:t>Распределение </a:t>
            </a:r>
            <a:r>
              <a:rPr lang="ru-RU" sz="2700" dirty="0"/>
              <a:t>температуры по толщине трехслойной плоской стенки</a:t>
            </a:r>
            <a:r>
              <a:rPr lang="ru-RU" sz="2700" dirty="0" smtClean="0"/>
              <a:t>.</a:t>
            </a:r>
            <a:endParaRPr lang="ru-RU" dirty="0"/>
          </a:p>
        </p:txBody>
      </p:sp>
      <p:pic>
        <p:nvPicPr>
          <p:cNvPr id="3" name="Рисунок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2351" y="285537"/>
            <a:ext cx="4146997" cy="51426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5800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838200" y="365125"/>
                <a:ext cx="10515600" cy="5662188"/>
              </a:xfrm>
            </p:spPr>
            <p:txBody>
              <a:bodyPr>
                <a:normAutofit/>
              </a:bodyPr>
              <a:lstStyle/>
              <a:p>
                <a:pPr/>
                <a:r>
                  <a:rPr lang="ru-RU" sz="2700" dirty="0" smtClean="0"/>
                  <a:t>При стационарном режиме тепловой поток постоянен и для всех слоев одинаков. Поэтому на основании формулы (7.24) для каждого слоя можно записать:</a:t>
                </a:r>
                <a:br>
                  <a:rPr lang="ru-RU" sz="2700" dirty="0" smtClean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700" i="1">
                          <a:latin typeface="Cambria Math"/>
                        </a:rPr>
                        <m:t>𝑞</m:t>
                      </m:r>
                      <m:r>
                        <a:rPr lang="ru-RU" sz="27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2700" i="1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27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ru-RU" sz="2700" i="1">
                                  <a:latin typeface="Cambria Math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ru-RU" sz="27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ru-RU" sz="27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ru-RU" sz="2700" i="1">
                                  <a:latin typeface="Cambria Math"/>
                                </a:rPr>
                                <m:t>𝛿</m:t>
                              </m:r>
                            </m:e>
                            <m:sub>
                              <m:r>
                                <a:rPr lang="ru-RU" sz="27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d>
                        <m:dPr>
                          <m:ctrlPr>
                            <a:rPr lang="ru-RU" sz="2700" i="1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sz="27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ru-RU" sz="2700" i="1">
                                  <a:latin typeface="Cambria Math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ru-RU" sz="27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ru-RU" sz="2700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ru-RU" sz="27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ru-RU" sz="2700" i="1">
                                  <a:latin typeface="Cambria Math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ru-RU" sz="27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ru-RU" sz="2700" i="1">
                          <a:latin typeface="Cambria Math"/>
                        </a:rPr>
                        <m:t>;</m:t>
                      </m:r>
                    </m:oMath>
                    <m:oMath xmlns:m="http://schemas.openxmlformats.org/officeDocument/2006/math">
                      <m:r>
                        <a:rPr lang="ru-RU" sz="2700" i="1">
                          <a:latin typeface="Cambria Math"/>
                        </a:rPr>
                        <m:t>𝑞</m:t>
                      </m:r>
                      <m:r>
                        <a:rPr lang="ru-RU" sz="27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2700" i="1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27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ru-RU" sz="2700" i="1">
                                  <a:latin typeface="Cambria Math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ru-RU" sz="27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ru-RU" sz="27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ru-RU" sz="2700" i="1">
                                  <a:latin typeface="Cambria Math"/>
                                </a:rPr>
                                <m:t>𝛿</m:t>
                              </m:r>
                            </m:e>
                            <m:sub>
                              <m:r>
                                <a:rPr lang="ru-RU" sz="27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d>
                        <m:dPr>
                          <m:ctrlPr>
                            <a:rPr lang="ru-RU" sz="2700" i="1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sz="27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ru-RU" sz="2700" i="1">
                                  <a:latin typeface="Cambria Math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ru-RU" sz="27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ru-RU" sz="2700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ru-RU" sz="27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ru-RU" sz="2700" i="1">
                                  <a:latin typeface="Cambria Math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ru-RU" sz="2700" i="1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e>
                      </m:d>
                      <m:r>
                        <a:rPr lang="ru-RU" sz="2700" i="1">
                          <a:latin typeface="Cambria Math"/>
                        </a:rPr>
                        <m:t>;</m:t>
                      </m:r>
                    </m:oMath>
                    <m:oMath xmlns:m="http://schemas.openxmlformats.org/officeDocument/2006/math">
                      <m:r>
                        <a:rPr lang="ru-RU" sz="2700" i="1">
                          <a:latin typeface="Cambria Math"/>
                        </a:rPr>
                        <m:t>𝑞</m:t>
                      </m:r>
                      <m:r>
                        <a:rPr lang="ru-RU" sz="27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2700" i="1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27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ru-RU" sz="2700" i="1">
                                  <a:latin typeface="Cambria Math"/>
                                </a:rPr>
                                <m:t>𝜆</m:t>
                              </m:r>
                            </m:e>
                            <m:sub>
                              <m:r>
                                <a:rPr lang="ru-RU" sz="2700" i="1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ru-RU" sz="27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ru-RU" sz="2700" i="1">
                                  <a:latin typeface="Cambria Math"/>
                                </a:rPr>
                                <m:t>𝛿</m:t>
                              </m:r>
                            </m:e>
                            <m:sub>
                              <m:r>
                                <a:rPr lang="ru-RU" sz="2700" i="1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</m:den>
                      </m:f>
                      <m:d>
                        <m:dPr>
                          <m:ctrlPr>
                            <a:rPr lang="ru-RU" sz="2700" i="1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ru-RU" sz="27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ru-RU" sz="2700" i="1">
                                  <a:latin typeface="Cambria Math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ru-RU" sz="2700" i="1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  <m:r>
                            <a:rPr lang="ru-RU" sz="2700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ru-RU" sz="27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ru-RU" sz="2700" i="1">
                                  <a:latin typeface="Cambria Math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ru-RU" sz="2700" i="1">
                                  <a:latin typeface="Cambria Math"/>
                                </a:rPr>
                                <m:t>4</m:t>
                              </m:r>
                            </m:sub>
                          </m:sSub>
                        </m:e>
                      </m:d>
                      <m:r>
                        <a:rPr lang="ru-RU" sz="2700" b="0" i="1" smtClean="0">
                          <a:latin typeface="Cambria Math"/>
                        </a:rPr>
                        <m:t>.</m:t>
                      </m:r>
                    </m:oMath>
                  </m:oMathPara>
                </a14:m>
                <a:r>
                  <a:rPr lang="ru-RU" dirty="0"/>
                  <a:t/>
                </a:r>
                <a:br>
                  <a:rPr lang="ru-RU" dirty="0"/>
                </a:br>
                <a:endParaRPr lang="ru-RU" dirty="0"/>
              </a:p>
            </p:txBody>
          </p:sp>
        </mc:Choice>
        <mc:Fallback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200" y="365125"/>
                <a:ext cx="10515600" cy="5662188"/>
              </a:xfrm>
              <a:blipFill rotWithShape="1">
                <a:blip r:embed="rId2"/>
                <a:stretch>
                  <a:fillRect l="-15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19920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1025717"/>
            <a:ext cx="10675513" cy="5272051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Нагрузки по характеру и времени действия могут быть статическими и динамическими.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 инженерных расчетах объектов НКИ вводится более детальная классификация статических и динамических нагрузок. 	Так, статические нагрузки подразделяют на постоянные и временные.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К постоянным относятся нагрузки от собственного веса металлоконструкций и элементов, постоянно связанных с ними, нагрузки от давления горных пород. 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Временные нагрузки возникают эпизодически и могут быть приложены в различных местах конструкции. 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Динамические нагрузки могут быть инерционными, ветровыми, сейсмическими и рабочими нагрузками от действия газовых струй, истекающих из камер сгорания ракетного двигателя.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 txBox="1">
            <a:spLocks/>
          </p:cNvSpPr>
          <p:nvPr/>
        </p:nvSpPr>
        <p:spPr>
          <a:xfrm>
            <a:off x="927258" y="381662"/>
            <a:ext cx="8640064" cy="721189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420624" indent="-38404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2376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56032" algn="l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Arial"/>
              <a:buChar char="○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37744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9047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Arial"/>
              <a:buChar char="-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0078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/>
              <a:buChar char="-"/>
              <a:defRPr kumimoji="0"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Arial"/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9696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▪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317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/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76" indent="0">
              <a:buNone/>
            </a:pPr>
            <a:endParaRPr lang="ru-RU" dirty="0" smtClean="0"/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Общая характеристика действующих нагрузок.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4494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92498"/>
          </a:xfrm>
        </p:spPr>
        <p:txBody>
          <a:bodyPr>
            <a:normAutofit/>
          </a:bodyPr>
          <a:lstStyle/>
          <a:p>
            <a:r>
              <a:rPr lang="ru-RU" sz="3100" dirty="0" smtClean="0"/>
              <a:t>	</a:t>
            </a:r>
            <a:r>
              <a:rPr lang="ru-RU" sz="2400" dirty="0" smtClean="0"/>
              <a:t>Расчет агрегатов и сооружений НКИ на статическую нагрузку не отличается от расчета, принятого в общем машиностроении. Расчет же на динамические нагрузки требует особого подхода и теоретического обоснования.</a:t>
            </a:r>
            <a:br>
              <a:rPr lang="ru-RU" sz="2400" dirty="0" smtClean="0"/>
            </a:br>
            <a:r>
              <a:rPr lang="ru-RU" sz="2400" dirty="0" smtClean="0"/>
              <a:t>	Основная задача расчета НКИ на динамическую нагрузку состоит либо в определении максимальных деформаций и напряжений, вызываемых в различных конструктивных элементах данной динамической нагрузкой, либо в подборе таких размеров конструкций, которые обеспечили бы допустимые значения деформации и напряжений.</a:t>
            </a:r>
            <a:r>
              <a:rPr lang="ru-RU" sz="2400" dirty="0"/>
              <a:t>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>	</a:t>
            </a:r>
            <a:r>
              <a:rPr lang="ru-RU" sz="2400" dirty="0" smtClean="0"/>
              <a:t>Учитывая </a:t>
            </a:r>
            <a:r>
              <a:rPr lang="ru-RU" sz="2400" dirty="0"/>
              <a:t>особенность назначения объектов НКИ, а также спе­цифические условия их эксплуатации, представляется целесообраз­ным все перечисленные категории нагрузок, действующие на НКИ, в зависимости от степени их влияния на конструктивные элементы подразделить на основные, дополнительные и особые.</a:t>
            </a:r>
            <a:br>
              <a:rPr lang="ru-RU" sz="2400" dirty="0"/>
            </a:br>
            <a:r>
              <a:rPr lang="ru-RU" sz="3100" dirty="0" smtClean="0"/>
              <a:t/>
            </a:r>
            <a:br>
              <a:rPr lang="ru-RU" sz="3100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4752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748047" y="571187"/>
                <a:ext cx="10515600" cy="5018244"/>
              </a:xfrm>
            </p:spPr>
            <p:txBody>
              <a:bodyPr>
                <a:noAutofit/>
              </a:bodyPr>
              <a:lstStyle/>
              <a:p>
                <a:pPr algn="ctr"/>
                <a:r>
                  <a:rPr lang="ru-RU" sz="2400" b="1" dirty="0" smtClean="0"/>
                  <a:t>Ветровые нагрузки</a:t>
                </a:r>
                <a:br>
                  <a:rPr lang="ru-RU" sz="2400" b="1" dirty="0" smtClean="0"/>
                </a:br>
                <a:r>
                  <a:rPr lang="ru-RU" sz="2400" b="1" dirty="0" smtClean="0"/>
                  <a:t/>
                </a:r>
                <a:br>
                  <a:rPr lang="ru-RU" sz="2400" b="1" dirty="0" smtClean="0"/>
                </a:br>
                <a:r>
                  <a:rPr lang="ru-RU" sz="2400" dirty="0" smtClean="0"/>
                  <a:t>Расчетная </a:t>
                </a:r>
                <a:r>
                  <a:rPr lang="ru-RU" sz="2400" dirty="0"/>
                  <a:t>ветровая нагрузка на агрегат НОР, работающий на открытом воздухе, определяется из </a:t>
                </a:r>
                <a:r>
                  <a:rPr lang="ru-RU" sz="2400" dirty="0" smtClean="0"/>
                  <a:t>выражении:</a:t>
                </a:r>
                <a:br>
                  <a:rPr lang="ru-RU" sz="2400" dirty="0" smtClean="0"/>
                </a:br>
                <a:r>
                  <a:rPr lang="ru-RU" sz="24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sz="2400" i="1">
                            <a:latin typeface="Cambria Math"/>
                          </a:rPr>
                          <m:t>Р</m:t>
                        </m:r>
                      </m:e>
                      <m:sub>
                        <m:r>
                          <a:rPr lang="ru-RU" sz="2400" i="1">
                            <a:latin typeface="Cambria Math"/>
                          </a:rPr>
                          <m:t>в</m:t>
                        </m:r>
                      </m:sub>
                    </m:sSub>
                    <m:r>
                      <a:rPr lang="ru-RU" sz="2400" i="1">
                        <a:latin typeface="Cambria Math"/>
                      </a:rPr>
                      <m:t>=</m:t>
                    </m:r>
                    <m:nary>
                      <m:naryPr>
                        <m:chr m:val="∑"/>
                        <m:limLoc m:val="undOvr"/>
                        <m:subHide m:val="on"/>
                        <m:supHide m:val="on"/>
                        <m:ctrlPr>
                          <a:rPr lang="ru-RU" sz="2400" i="1"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sSub>
                          <m:sSubPr>
                            <m:ctrlPr>
                              <a:rPr lang="ru-RU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𝑞</m:t>
                            </m:r>
                          </m:e>
                          <m:sub>
                            <m:r>
                              <a:rPr lang="ru-RU" sz="2400" i="1">
                                <a:latin typeface="Cambria Math"/>
                              </a:rPr>
                              <m:t>𝑝𝑖</m:t>
                            </m:r>
                          </m:sub>
                        </m:sSub>
                        <m:sSub>
                          <m:sSubPr>
                            <m:ctrlPr>
                              <a:rPr lang="ru-RU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2400" i="1">
                                <a:latin typeface="Cambria Math"/>
                              </a:rPr>
                              <m:t>𝐹</m:t>
                            </m:r>
                          </m:e>
                          <m:sub>
                            <m:r>
                              <a:rPr lang="ru-RU" sz="2400" i="1">
                                <a:latin typeface="Cambria Math"/>
                              </a:rPr>
                              <m:t>𝑖</m:t>
                            </m:r>
                            <m:r>
                              <a:rPr lang="ru-RU" sz="2400" i="1">
                                <a:latin typeface="Cambria Math"/>
                              </a:rPr>
                              <m:t> </m:t>
                            </m:r>
                          </m:sub>
                        </m:sSub>
                      </m:e>
                    </m:nary>
                  </m:oMath>
                </a14:m>
                <a:r>
                  <a:rPr lang="ru-RU" sz="2400" dirty="0"/>
                  <a:t> </a:t>
                </a:r>
                <a:r>
                  <a:rPr lang="ru-RU" sz="2400" dirty="0" smtClean="0"/>
                  <a:t/>
                </a:r>
                <a:br>
                  <a:rPr lang="ru-RU" sz="2400" dirty="0" smtClean="0"/>
                </a:br>
                <a:r>
                  <a:rPr lang="ru-RU" sz="2400" dirty="0"/>
                  <a:t>Расчетный ветровой напор принимается действующим нормаль­но к расчетной ветровой площади и определяется по формуле:</a:t>
                </a:r>
                <a:br>
                  <a:rPr lang="ru-RU" sz="2400" dirty="0"/>
                </a:br>
                <a:r>
                  <a:rPr lang="ru-RU" sz="2400" dirty="0" smtClean="0"/>
                  <a:t>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sz="2400" i="1">
                            <a:latin typeface="Cambria Math"/>
                          </a:rPr>
                          <m:t>    </m:t>
                        </m:r>
                        <m:r>
                          <a:rPr lang="en-US" sz="2400" i="1">
                            <a:latin typeface="Cambria Math"/>
                          </a:rPr>
                          <m:t>𝑞</m:t>
                        </m:r>
                      </m:e>
                      <m:sub>
                        <m:r>
                          <a:rPr lang="ru-RU" sz="2400" i="1">
                            <a:latin typeface="Cambria Math"/>
                          </a:rPr>
                          <m:t>𝑝𝑖</m:t>
                        </m:r>
                      </m:sub>
                    </m:sSub>
                    <m:r>
                      <a:rPr lang="ru-RU" sz="2400" i="1">
                        <a:latin typeface="Cambria Math"/>
                      </a:rPr>
                      <m:t>=</m:t>
                    </m:r>
                    <m:r>
                      <a:rPr lang="ru-RU" sz="2400" i="1">
                        <a:latin typeface="Cambria Math"/>
                      </a:rPr>
                      <m:t>𝑞</m:t>
                    </m:r>
                    <m:r>
                      <a:rPr lang="ru-RU" sz="2400" i="1">
                        <a:latin typeface="Cambria Math"/>
                      </a:rPr>
                      <m:t>∙</m:t>
                    </m:r>
                    <m:sSub>
                      <m:sSubPr>
                        <m:ctrlPr>
                          <a:rPr lang="ru-RU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sz="2400" i="1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ru-RU" sz="2400" i="1">
                            <a:latin typeface="Cambria Math"/>
                          </a:rPr>
                          <m:t>𝑥</m:t>
                        </m:r>
                      </m:sub>
                    </m:sSub>
                    <m:r>
                      <a:rPr lang="ru-RU" sz="2400" i="1">
                        <a:latin typeface="Cambria Math"/>
                      </a:rPr>
                      <m:t>∙</m:t>
                    </m:r>
                    <m:sSub>
                      <m:sSubPr>
                        <m:ctrlPr>
                          <a:rPr lang="ru-RU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sz="2400" i="1">
                            <a:latin typeface="Cambria Math"/>
                          </a:rPr>
                          <m:t>𝑘</m:t>
                        </m:r>
                      </m:e>
                      <m:sub>
                        <m:r>
                          <a:rPr lang="ru-RU" sz="2400" i="1">
                            <a:latin typeface="Cambria Math"/>
                          </a:rPr>
                          <m:t>н</m:t>
                        </m:r>
                      </m:sub>
                    </m:sSub>
                    <m:r>
                      <a:rPr lang="ru-RU" sz="2400" i="1">
                        <a:latin typeface="Cambria Math"/>
                      </a:rPr>
                      <m:t>∙</m:t>
                    </m:r>
                    <m:r>
                      <a:rPr lang="ru-RU" sz="2400" i="1">
                        <a:latin typeface="Cambria Math"/>
                      </a:rPr>
                      <m:t>𝛽</m:t>
                    </m:r>
                  </m:oMath>
                </a14:m>
                <a:r>
                  <a:rPr lang="ru-RU" sz="2400" dirty="0"/>
                  <a:t> </a:t>
                </a:r>
                <a:r>
                  <a:rPr lang="ru-RU" sz="2400" dirty="0" smtClean="0"/>
                  <a:t/>
                </a:r>
                <a:br>
                  <a:rPr lang="ru-RU" sz="2400" dirty="0" smtClean="0"/>
                </a:br>
                <a:r>
                  <a:rPr lang="ru-RU" sz="2400" dirty="0"/>
                  <a:t>Номинальный ветровой напор </a:t>
                </a:r>
                <a:r>
                  <a:rPr lang="en-US" sz="2400" b="1" i="1" dirty="0"/>
                  <a:t>q</a:t>
                </a:r>
                <a:r>
                  <a:rPr lang="en-US" sz="2400" dirty="0"/>
                  <a:t> </a:t>
                </a:r>
                <a:r>
                  <a:rPr lang="ru-RU" sz="2400" dirty="0"/>
                  <a:t>определяется по формулам:  </a:t>
                </a:r>
                <a:r>
                  <a:rPr lang="ru-RU" sz="2400" dirty="0" smtClean="0"/>
                  <a:t/>
                </a:r>
                <a:br>
                  <a:rPr lang="ru-RU" sz="2400" dirty="0" smtClean="0"/>
                </a:br>
                <a:r>
                  <a:rPr lang="ru-RU" sz="2400" dirty="0" smtClean="0"/>
                  <a:t>-</a:t>
                </a:r>
                <a:r>
                  <a:rPr lang="ru-RU" sz="2400" dirty="0"/>
                  <a:t>для ветра рабочего состояния</a:t>
                </a:r>
                <a:r>
                  <a:rPr lang="ru-RU" sz="2400" dirty="0" smtClean="0"/>
                  <a:t>:</a:t>
                </a:r>
                <a:br>
                  <a:rPr lang="ru-RU" sz="2400" dirty="0" smtClean="0"/>
                </a:br>
                <a:r>
                  <a:rPr lang="ru-RU" sz="2400" dirty="0" smtClean="0"/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sz="2400" i="1">
                            <a:latin typeface="Cambria Math"/>
                          </a:rPr>
                          <m:t>𝑞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ru-RU" sz="2400">
                            <a:latin typeface="Cambria Math"/>
                          </a:rPr>
                          <m:t>p</m:t>
                        </m:r>
                      </m:sub>
                    </m:sSub>
                    <m:r>
                      <a:rPr lang="ru-RU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2400" i="1">
                            <a:latin typeface="Cambria Math"/>
                          </a:rPr>
                          <m:t>𝜌</m:t>
                        </m:r>
                        <m:sSubSup>
                          <m:sSubSupPr>
                            <m:ctrlPr>
                              <a:rPr lang="ru-RU" sz="24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ru-RU" sz="2400" i="1">
                                <a:latin typeface="Cambria Math"/>
                              </a:rPr>
                              <m:t>𝑉</m:t>
                            </m:r>
                          </m:e>
                          <m:sub>
                            <m:r>
                              <a:rPr lang="ru-RU" sz="2400" i="1">
                                <a:latin typeface="Cambria Math"/>
                              </a:rPr>
                              <m:t>𝑝</m:t>
                            </m:r>
                          </m:sub>
                          <m:sup>
                            <m:r>
                              <a:rPr lang="ru-RU" sz="2400" i="1">
                                <a:latin typeface="Cambria Math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ru-RU" sz="2400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ru-RU" sz="2400" dirty="0"/>
                  <a:t>                                       </a:t>
                </a:r>
                <a:br>
                  <a:rPr lang="ru-RU" sz="2400" dirty="0"/>
                </a:br>
                <a:r>
                  <a:rPr lang="en-US" sz="2400" dirty="0"/>
                  <a:t>- </a:t>
                </a:r>
                <a:r>
                  <a:rPr lang="ru-RU" sz="2400" dirty="0"/>
                  <a:t>для ветра нерабочего состояния</a:t>
                </a:r>
                <a:r>
                  <a:rPr lang="ru-RU" sz="2400" dirty="0" smtClean="0"/>
                  <a:t>:</a:t>
                </a:r>
                <a:br>
                  <a:rPr lang="ru-RU" sz="2400" dirty="0" smtClean="0"/>
                </a:br>
                <a:r>
                  <a:rPr lang="ru-RU" sz="2400" dirty="0" smtClean="0"/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sz="2400" i="1">
                            <a:latin typeface="Cambria Math"/>
                          </a:rPr>
                          <m:t> </m:t>
                        </m:r>
                        <m:r>
                          <a:rPr lang="ru-RU" sz="2400" i="1">
                            <a:latin typeface="Cambria Math"/>
                          </a:rPr>
                          <m:t>𝑞</m:t>
                        </m:r>
                      </m:e>
                      <m:sub>
                        <m:r>
                          <a:rPr lang="ru-RU" sz="2400" i="1">
                            <a:latin typeface="Cambria Math"/>
                          </a:rPr>
                          <m:t>н</m:t>
                        </m:r>
                      </m:sub>
                    </m:sSub>
                    <m:r>
                      <a:rPr lang="ru-RU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𝜌</m:t>
                        </m:r>
                        <m:sSubSup>
                          <m:sSubSupPr>
                            <m:ctrlPr>
                              <a:rPr lang="ru-RU" sz="24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𝑉</m:t>
                            </m:r>
                          </m:e>
                          <m:sub>
                            <m:r>
                              <a:rPr lang="ru-RU" sz="2400" i="1">
                                <a:latin typeface="Cambria Math"/>
                              </a:rPr>
                              <m:t>н</m:t>
                            </m:r>
                          </m:sub>
                          <m:sup>
                            <m:r>
                              <a:rPr lang="ru-RU" sz="2400" i="1">
                                <a:latin typeface="Cambria Math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ru-RU" sz="2400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400" dirty="0"/>
                  <a:t> </a:t>
                </a:r>
                <a:endParaRPr lang="ru-RU" sz="2400" dirty="0"/>
              </a:p>
            </p:txBody>
          </p:sp>
        </mc:Choice>
        <mc:Fallback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748047" y="571187"/>
                <a:ext cx="10515600" cy="5018244"/>
              </a:xfrm>
              <a:blipFill rotWithShape="1">
                <a:blip r:embed="rId2"/>
                <a:stretch>
                  <a:fillRect t="-4010" b="-21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4901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46" y="5375082"/>
            <a:ext cx="996086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dirty="0" smtClean="0"/>
              <a:t>Распределение </a:t>
            </a:r>
            <a:r>
              <a:rPr lang="ru-RU" sz="2700" dirty="0"/>
              <a:t>давлении при обтекании корпуса ракеты</a:t>
            </a:r>
            <a:r>
              <a:rPr lang="ru-RU" sz="2700" dirty="0" smtClean="0"/>
              <a:t>.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pic>
        <p:nvPicPr>
          <p:cNvPr id="3" name="Рисунок 2" descr="image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3542" y="158202"/>
            <a:ext cx="4997003" cy="49226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3739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0979" y="5088835"/>
            <a:ext cx="10515600" cy="922351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sz="2700" dirty="0" smtClean="0"/>
              <a:t> </a:t>
            </a:r>
            <a:r>
              <a:rPr lang="ru-RU" sz="2700" dirty="0"/>
              <a:t>График изменения давления воздуха во времени.</a:t>
            </a:r>
            <a:r>
              <a:rPr lang="ru-RU" sz="4900" dirty="0"/>
              <a:t/>
            </a:r>
            <a:br>
              <a:rPr lang="ru-RU" sz="4900" dirty="0"/>
            </a:br>
            <a:endParaRPr lang="ru-RU" dirty="0"/>
          </a:p>
        </p:txBody>
      </p:sp>
      <p:pic>
        <p:nvPicPr>
          <p:cNvPr id="3" name="Рисунок 2" descr="C:\Users\User\AppData\Local\Temp\FineReader11.00\media\image2.jpe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1020" y="1339849"/>
            <a:ext cx="6430448" cy="409503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2329732" y="254899"/>
            <a:ext cx="586806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Нагрузки аварийных ситуаций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409566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825321" y="777249"/>
                <a:ext cx="10515600" cy="4773545"/>
              </a:xfrm>
            </p:spPr>
            <p:txBody>
              <a:bodyPr>
                <a:normAutofit/>
              </a:bodyPr>
              <a:lstStyle/>
              <a:p>
                <a:r>
                  <a:rPr lang="ru-RU" dirty="0" smtClean="0"/>
                  <a:t>	</a:t>
                </a:r>
                <a:r>
                  <a:rPr lang="ru-RU" sz="2400" dirty="0" smtClean="0"/>
                  <a:t>Избыточное </a:t>
                </a:r>
                <a:r>
                  <a:rPr lang="ru-RU" sz="2400" dirty="0"/>
                  <a:t>давление во фронте воздушной ударной волны на любом расстоянии от центра воздушного взрыва определяется по формуле:</a:t>
                </a:r>
                <a:br>
                  <a:rPr lang="ru-RU" sz="2400" dirty="0"/>
                </a:br>
                <a:r>
                  <a:rPr lang="ru-RU" sz="2400" dirty="0"/>
                  <a:t>               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/>
                      </a:rPr>
                      <m:t>𝛥</m:t>
                    </m:r>
                    <m:sSub>
                      <m:sSubPr>
                        <m:ctrlPr>
                          <a:rPr lang="ru-RU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ru-RU" sz="2400" i="1">
                            <a:latin typeface="Cambria Math"/>
                          </a:rPr>
                          <m:t>ф</m:t>
                        </m:r>
                      </m:sub>
                    </m:sSub>
                    <m:r>
                      <a:rPr lang="ru-RU" sz="2400" i="1">
                        <a:latin typeface="Cambria Math"/>
                      </a:rPr>
                      <m:t>=0,84</m:t>
                    </m:r>
                    <m:f>
                      <m:fPr>
                        <m:ctrlPr>
                          <a:rPr lang="ru-RU" sz="2400" i="1"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ctrlPr>
                              <a:rPr lang="ru-RU" sz="2400" i="1">
                                <a:latin typeface="Cambria Math"/>
                              </a:rPr>
                            </m:ctrlPr>
                          </m:radPr>
                          <m:deg>
                            <m:r>
                              <a:rPr lang="ru-RU" sz="2400" i="1">
                                <a:latin typeface="Cambria Math"/>
                              </a:rPr>
                              <m:t>3</m:t>
                            </m:r>
                          </m:deg>
                          <m:e>
                            <m:sSub>
                              <m:sSubPr>
                                <m:ctrlPr>
                                  <a:rPr lang="ru-RU" sz="2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latin typeface="Cambria Math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ru-RU" sz="2400" i="1">
                                    <a:latin typeface="Cambria Math"/>
                                  </a:rPr>
                                  <m:t>ув</m:t>
                                </m:r>
                              </m:sub>
                            </m:sSub>
                          </m:e>
                        </m:rad>
                      </m:num>
                      <m:den>
                        <m:r>
                          <a:rPr lang="ru-RU" sz="2400" i="1">
                            <a:latin typeface="Cambria Math"/>
                          </a:rPr>
                          <m:t>𝑅</m:t>
                        </m:r>
                      </m:den>
                    </m:f>
                    <m:r>
                      <a:rPr lang="ru-RU" sz="2400" i="1">
                        <a:latin typeface="Cambria Math"/>
                      </a:rPr>
                      <m:t>+2,7</m:t>
                    </m:r>
                    <m:f>
                      <m:fPr>
                        <m:ctrlPr>
                          <a:rPr lang="ru-RU" sz="2400" i="1"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ctrlPr>
                              <a:rPr lang="ru-RU" sz="2400" i="1">
                                <a:latin typeface="Cambria Math"/>
                              </a:rPr>
                            </m:ctrlPr>
                          </m:radPr>
                          <m:deg>
                            <m:r>
                              <a:rPr lang="ru-RU" sz="2400" i="1">
                                <a:latin typeface="Cambria Math"/>
                              </a:rPr>
                              <m:t>3</m:t>
                            </m:r>
                          </m:deg>
                          <m:e>
                            <m:sSubSup>
                              <m:sSubSupPr>
                                <m:ctrlPr>
                                  <a:rPr lang="ru-RU" sz="2400" i="1">
                                    <a:latin typeface="Cambria Math"/>
                                  </a:rPr>
                                </m:ctrlPr>
                              </m:sSubSupPr>
                              <m:e>
                                <m:r>
                                  <a:rPr lang="ru-RU" sz="2400" i="1">
                                    <a:latin typeface="Cambria Math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ru-RU" sz="2400" i="1">
                                    <a:latin typeface="Cambria Math"/>
                                  </a:rPr>
                                  <m:t>ув</m:t>
                                </m:r>
                              </m:sub>
                              <m:sup>
                                <m:r>
                                  <a:rPr lang="ru-RU" sz="2400" i="1">
                                    <a:latin typeface="Cambria Math"/>
                                  </a:rPr>
                                  <m:t>2</m:t>
                                </m:r>
                              </m:sup>
                            </m:sSubSup>
                          </m:e>
                        </m:rad>
                      </m:num>
                      <m:den>
                        <m:sSup>
                          <m:sSupPr>
                            <m:ctrlPr>
                              <a:rPr lang="ru-RU" sz="24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ru-RU" sz="2400" i="1">
                                <a:latin typeface="Cambria Math"/>
                              </a:rPr>
                              <m:t>𝑅</m:t>
                            </m:r>
                          </m:e>
                          <m:sup>
                            <m:r>
                              <a:rPr lang="ru-RU" sz="24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ru-RU" sz="2400" i="1">
                        <a:latin typeface="Cambria Math"/>
                      </a:rPr>
                      <m:t>+7,0</m:t>
                    </m:r>
                    <m:f>
                      <m:fPr>
                        <m:ctrlPr>
                          <a:rPr lang="ru-RU" sz="2400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2400" i="1">
                                <a:latin typeface="Cambria Math"/>
                              </a:rPr>
                              <m:t>𝑞</m:t>
                            </m:r>
                          </m:e>
                          <m:sub>
                            <m:r>
                              <a:rPr lang="ru-RU" sz="2400" i="1">
                                <a:latin typeface="Cambria Math"/>
                              </a:rPr>
                              <m:t>ув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ru-RU" sz="24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ru-RU" sz="2400" i="1">
                                <a:latin typeface="Cambria Math"/>
                              </a:rPr>
                              <m:t>𝑅</m:t>
                            </m:r>
                          </m:e>
                          <m:sup>
                            <m:r>
                              <a:rPr lang="ru-RU" sz="2400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ru-RU" sz="2400" dirty="0" smtClean="0"/>
                  <a:t/>
                </a:r>
                <a:br>
                  <a:rPr lang="ru-RU" sz="2400" dirty="0" smtClean="0"/>
                </a:br>
                <a:r>
                  <a:rPr lang="ru-RU" sz="2400" dirty="0" smtClean="0"/>
                  <a:t>	Скорость </a:t>
                </a:r>
                <a:r>
                  <a:rPr lang="ru-RU" sz="2400" dirty="0"/>
                  <a:t>распространения фронта воздушной ударной волны равна:</a:t>
                </a:r>
                <a:br>
                  <a:rPr lang="ru-RU" sz="2400" dirty="0"/>
                </a:br>
                <a:r>
                  <a:rPr lang="ru-RU" sz="2400" dirty="0"/>
                  <a:t>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sz="2400" i="1">
                            <a:latin typeface="Cambria Math"/>
                          </a:rPr>
                          <m:t>Д</m:t>
                        </m:r>
                      </m:e>
                      <m:sub>
                        <m:r>
                          <a:rPr lang="ru-RU" sz="2400" i="1">
                            <a:latin typeface="Cambria Math"/>
                          </a:rPr>
                          <m:t>ф</m:t>
                        </m:r>
                      </m:sub>
                    </m:sSub>
                    <m:r>
                      <a:rPr lang="ru-RU" sz="2400" i="1">
                        <a:latin typeface="Cambria Math"/>
                      </a:rPr>
                      <m:t>=340</m:t>
                    </m:r>
                    <m:rad>
                      <m:radPr>
                        <m:degHide m:val="on"/>
                        <m:ctrlPr>
                          <a:rPr lang="ru-RU" sz="2400" i="1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ru-RU" sz="2400" i="1">
                            <a:latin typeface="Cambria Math"/>
                          </a:rPr>
                          <m:t>1+0,83</m:t>
                        </m:r>
                        <m:r>
                          <a:rPr lang="ru-RU" sz="2400" i="1">
                            <a:latin typeface="Cambria Math"/>
                          </a:rPr>
                          <m:t>𝛥</m:t>
                        </m:r>
                        <m:sSub>
                          <m:sSubPr>
                            <m:ctrlPr>
                              <a:rPr lang="ru-RU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𝑝</m:t>
                            </m:r>
                          </m:e>
                          <m:sub>
                            <m:r>
                              <a:rPr lang="ru-RU" sz="2400" i="1">
                                <a:latin typeface="Cambria Math"/>
                              </a:rPr>
                              <m:t>ф</m:t>
                            </m:r>
                          </m:sub>
                        </m:sSub>
                      </m:e>
                    </m:rad>
                  </m:oMath>
                </a14:m>
                <a:endParaRPr lang="ru-RU" sz="2400" dirty="0"/>
              </a:p>
            </p:txBody>
          </p:sp>
        </mc:Choice>
        <mc:Fallback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25321" y="777249"/>
                <a:ext cx="10515600" cy="4773545"/>
              </a:xfrm>
              <a:blipFill rotWithShape="1">
                <a:blip r:embed="rId2"/>
                <a:stretch>
                  <a:fillRect l="-1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59842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838200" y="365125"/>
                <a:ext cx="10515600" cy="6293252"/>
              </a:xfrm>
            </p:spPr>
            <p:txBody>
              <a:bodyPr>
                <a:normAutofit/>
              </a:bodyPr>
              <a:lstStyle/>
              <a:p>
                <a:r>
                  <a:rPr lang="ru-RU" dirty="0" smtClean="0"/>
                  <a:t>	</a:t>
                </a:r>
                <a:r>
                  <a:rPr lang="ru-RU" sz="2400" dirty="0" smtClean="0"/>
                  <a:t>Давление </a:t>
                </a:r>
                <a:r>
                  <a:rPr lang="ru-RU" sz="2400" dirty="0"/>
                  <a:t>отражения </a:t>
                </a:r>
                <a:r>
                  <a:rPr lang="ru-RU" sz="2400" dirty="0" smtClean="0"/>
                  <a:t>определяется </a:t>
                </a:r>
                <a:r>
                  <a:rPr lang="ru-RU" sz="2400" dirty="0"/>
                  <a:t>по формуле:</a:t>
                </a:r>
                <a:br>
                  <a:rPr lang="ru-RU" sz="2400" dirty="0"/>
                </a:br>
                <a:r>
                  <a:rPr lang="ru-RU" sz="2400" dirty="0"/>
                  <a:t>     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sz="2400" i="1">
                            <a:latin typeface="Cambria Math"/>
                          </a:rPr>
                          <m:t>𝛥</m:t>
                        </m:r>
                        <m:r>
                          <a:rPr lang="ru-RU" sz="2400" i="1">
                            <a:latin typeface="Cambria Math"/>
                          </a:rPr>
                          <m:t>р</m:t>
                        </m:r>
                      </m:e>
                      <m:sub>
                        <m:r>
                          <a:rPr lang="ru-RU" sz="24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ru-RU" sz="2400" i="1">
                        <a:latin typeface="Cambria Math"/>
                      </a:rPr>
                      <m:t>=2</m:t>
                    </m:r>
                    <m:r>
                      <a:rPr lang="ru-RU" sz="2400" i="1">
                        <a:latin typeface="Cambria Math"/>
                      </a:rPr>
                      <m:t>𝛥</m:t>
                    </m:r>
                    <m:sSub>
                      <m:sSubPr>
                        <m:ctrlPr>
                          <a:rPr lang="ru-RU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sz="2400" i="1">
                            <a:latin typeface="Cambria Math"/>
                          </a:rPr>
                          <m:t>р</m:t>
                        </m:r>
                      </m:e>
                      <m:sub>
                        <m:r>
                          <a:rPr lang="ru-RU" sz="2400" i="1">
                            <a:latin typeface="Cambria Math"/>
                          </a:rPr>
                          <m:t>ф</m:t>
                        </m:r>
                      </m:sub>
                    </m:sSub>
                    <m:r>
                      <a:rPr lang="ru-RU" sz="2400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ru-RU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2400" i="1">
                            <a:latin typeface="Cambria Math"/>
                          </a:rPr>
                          <m:t>6</m:t>
                        </m:r>
                        <m:r>
                          <a:rPr lang="ru-RU" sz="2400" i="1">
                            <a:latin typeface="Cambria Math"/>
                          </a:rPr>
                          <m:t>𝛥</m:t>
                        </m:r>
                        <m:sSubSup>
                          <m:sSubSupPr>
                            <m:ctrlPr>
                              <a:rPr lang="ru-RU" sz="24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ru-RU" sz="2400" i="1">
                                <a:latin typeface="Cambria Math"/>
                              </a:rPr>
                              <m:t>р</m:t>
                            </m:r>
                          </m:e>
                          <m:sub>
                            <m:r>
                              <a:rPr lang="ru-RU" sz="2400" i="1">
                                <a:latin typeface="Cambria Math"/>
                              </a:rPr>
                              <m:t>ф</m:t>
                            </m:r>
                          </m:sub>
                          <m:sup>
                            <m:r>
                              <a:rPr lang="ru-RU" sz="2400" i="1">
                                <a:latin typeface="Cambria Math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ru-RU" sz="2400" i="1">
                            <a:latin typeface="Cambria Math"/>
                          </a:rPr>
                          <m:t>𝛥</m:t>
                        </m:r>
                        <m:sSub>
                          <m:sSubPr>
                            <m:ctrlPr>
                              <a:rPr lang="ru-RU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2400" i="1">
                                <a:latin typeface="Cambria Math"/>
                              </a:rPr>
                              <m:t>р</m:t>
                            </m:r>
                          </m:e>
                          <m:sub>
                            <m:r>
                              <a:rPr lang="ru-RU" sz="2400" i="1">
                                <a:latin typeface="Cambria Math"/>
                              </a:rPr>
                              <m:t>ф</m:t>
                            </m:r>
                          </m:sub>
                        </m:sSub>
                        <m:r>
                          <a:rPr lang="ru-RU" sz="2400" i="1">
                            <a:latin typeface="Cambria Math"/>
                          </a:rPr>
                          <m:t>+7</m:t>
                        </m:r>
                      </m:den>
                    </m:f>
                  </m:oMath>
                </a14:m>
                <a:r>
                  <a:rPr lang="ru-RU" sz="2400" dirty="0"/>
                  <a:t> </a:t>
                </a:r>
                <a:r>
                  <a:rPr lang="ru-RU" sz="2400" dirty="0" smtClean="0"/>
                  <a:t/>
                </a:r>
                <a:br>
                  <a:rPr lang="ru-RU" sz="2400" dirty="0" smtClean="0"/>
                </a:br>
                <a:r>
                  <a:rPr lang="ru-RU" sz="2400" dirty="0" smtClean="0"/>
                  <a:t>	Давление</a:t>
                </a:r>
                <a:r>
                  <a:rPr lang="ru-RU" sz="2400" dirty="0"/>
                  <a:t>, действующее на тыльную поверхность объекта, составляет: </a:t>
                </a:r>
                <a:br>
                  <a:rPr lang="ru-RU" sz="2400" dirty="0"/>
                </a:br>
                <a:r>
                  <a:rPr lang="ru-RU" sz="2400" dirty="0"/>
                  <a:t>                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sz="2400" i="1"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ru-RU" sz="2400" i="1">
                            <a:latin typeface="Cambria Math"/>
                          </a:rPr>
                          <m:t>т</m:t>
                        </m:r>
                      </m:sub>
                    </m:sSub>
                    <m:r>
                      <a:rPr lang="ru-RU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24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ru-RU" sz="2400" i="1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ru-RU" sz="2400" i="1">
                        <a:latin typeface="Cambria Math"/>
                      </a:rPr>
                      <m:t>𝛥</m:t>
                    </m:r>
                    <m:sSub>
                      <m:sSubPr>
                        <m:ctrlPr>
                          <a:rPr lang="ru-RU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𝑝</m:t>
                        </m:r>
                      </m:e>
                      <m:sub>
                        <m:r>
                          <a:rPr lang="ru-RU" sz="2400" i="1">
                            <a:latin typeface="Cambria Math"/>
                          </a:rPr>
                          <m:t>ф</m:t>
                        </m:r>
                      </m:sub>
                    </m:sSub>
                  </m:oMath>
                </a14:m>
                <a:r>
                  <a:rPr lang="ru-RU" sz="2400" dirty="0"/>
                  <a:t> </a:t>
                </a:r>
                <a:r>
                  <a:rPr lang="ru-RU" sz="2400" dirty="0" smtClean="0"/>
                  <a:t/>
                </a:r>
                <a:br>
                  <a:rPr lang="ru-RU" sz="2400" dirty="0" smtClean="0"/>
                </a:br>
                <a:r>
                  <a:rPr lang="ru-RU" sz="2400" dirty="0" smtClean="0"/>
                  <a:t>	Давлением </a:t>
                </a:r>
                <a:r>
                  <a:rPr lang="ru-RU" sz="2400" dirty="0"/>
                  <a:t>скоростного напора </a:t>
                </a:r>
                <a:r>
                  <a:rPr lang="ru-RU" sz="2400" dirty="0" err="1" smtClean="0"/>
                  <a:t>р</a:t>
                </a:r>
                <a:r>
                  <a:rPr lang="ru-RU" sz="2400" baseline="-25000" dirty="0" err="1" smtClean="0"/>
                  <a:t>ск</a:t>
                </a:r>
                <a:r>
                  <a:rPr lang="ru-RU" sz="2400" dirty="0"/>
                  <a:t> </a:t>
                </a:r>
                <a:r>
                  <a:rPr lang="ru-RU" sz="2400" dirty="0" smtClean="0"/>
                  <a:t>определяется </a:t>
                </a:r>
                <a:r>
                  <a:rPr lang="ru-RU" sz="2400" dirty="0"/>
                  <a:t>по формуле:</a:t>
                </a:r>
                <a:br>
                  <a:rPr lang="ru-RU" sz="2400" dirty="0"/>
                </a:br>
                <a:r>
                  <a:rPr lang="ru-RU" sz="2400" dirty="0"/>
                  <a:t>          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sz="2400" i="1">
                            <a:latin typeface="Cambria Math"/>
                          </a:rPr>
                          <m:t>р</m:t>
                        </m:r>
                      </m:e>
                      <m:sub>
                        <m:r>
                          <a:rPr lang="ru-RU" sz="2400" i="1">
                            <a:latin typeface="Cambria Math"/>
                          </a:rPr>
                          <m:t>ск</m:t>
                        </m:r>
                      </m:sub>
                    </m:sSub>
                    <m:r>
                      <a:rPr lang="ru-RU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sz="2400" i="1">
                            <a:latin typeface="Cambria Math"/>
                          </a:rPr>
                          <m:t>2,5</m:t>
                        </m:r>
                        <m:r>
                          <a:rPr lang="ru-RU" sz="2400" i="1">
                            <a:latin typeface="Cambria Math"/>
                          </a:rPr>
                          <m:t>𝛥</m:t>
                        </m:r>
                        <m:sSubSup>
                          <m:sSubSupPr>
                            <m:ctrlPr>
                              <a:rPr lang="ru-RU" sz="24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ru-RU" sz="2400" i="1">
                                <a:latin typeface="Cambria Math"/>
                              </a:rPr>
                              <m:t>р</m:t>
                            </m:r>
                          </m:e>
                          <m:sub>
                            <m:r>
                              <a:rPr lang="ru-RU" sz="2400" i="1">
                                <a:latin typeface="Cambria Math"/>
                              </a:rPr>
                              <m:t>ф</m:t>
                            </m:r>
                          </m:sub>
                          <m:sup>
                            <m:r>
                              <a:rPr lang="ru-RU" sz="2400" i="1">
                                <a:latin typeface="Cambria Math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ru-RU" sz="2400" i="1">
                            <a:latin typeface="Cambria Math"/>
                          </a:rPr>
                          <m:t>𝛥</m:t>
                        </m:r>
                        <m:sSub>
                          <m:sSubPr>
                            <m:ctrlPr>
                              <a:rPr lang="ru-RU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2400" i="1">
                                <a:latin typeface="Cambria Math"/>
                              </a:rPr>
                              <m:t>р</m:t>
                            </m:r>
                          </m:e>
                          <m:sub>
                            <m:r>
                              <a:rPr lang="ru-RU" sz="2400" i="1">
                                <a:latin typeface="Cambria Math"/>
                              </a:rPr>
                              <m:t>ф</m:t>
                            </m:r>
                          </m:sub>
                        </m:sSub>
                        <m:r>
                          <a:rPr lang="ru-RU" sz="2400" i="1">
                            <a:latin typeface="Cambria Math"/>
                          </a:rPr>
                          <m:t>+7</m:t>
                        </m:r>
                      </m:den>
                    </m:f>
                  </m:oMath>
                </a14:m>
                <a:endParaRPr lang="ru-RU" sz="2400" dirty="0"/>
              </a:p>
            </p:txBody>
          </p:sp>
        </mc:Choice>
        <mc:Fallback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838200" y="365125"/>
                <a:ext cx="10515600" cy="6293252"/>
              </a:xfrm>
              <a:blipFill rotWithShape="1">
                <a:blip r:embed="rId2"/>
                <a:stretch>
                  <a:fillRect r="-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31159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1223" y="4149946"/>
            <a:ext cx="10515600" cy="2197771"/>
          </a:xfrm>
        </p:spPr>
        <p:txBody>
          <a:bodyPr>
            <a:noAutofit/>
          </a:bodyPr>
          <a:lstStyle/>
          <a:p>
            <a:r>
              <a:rPr lang="ru-RU" sz="3200" dirty="0" smtClean="0"/>
              <a:t>	</a:t>
            </a:r>
            <a:r>
              <a:rPr lang="ru-RU" sz="2400" dirty="0" smtClean="0"/>
              <a:t>График </a:t>
            </a:r>
            <a:r>
              <a:rPr lang="ru-RU" sz="2400" dirty="0"/>
              <a:t>изменения давлений на фронтальную и тыльную поверхности агрегата при обтекании ее ударной волной </a:t>
            </a:r>
            <a:r>
              <a:rPr lang="ru-RU" sz="2400" dirty="0" smtClean="0"/>
              <a:t>взрыва.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pic>
        <p:nvPicPr>
          <p:cNvPr id="3" name="Рисунок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3350" y="188003"/>
            <a:ext cx="4984123" cy="374419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1915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27</TotalTime>
  <Words>71</Words>
  <Application>Microsoft Office PowerPoint</Application>
  <PresentationFormat>Произвольный</PresentationFormat>
  <Paragraphs>18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Техническая</vt:lpstr>
      <vt:lpstr>7. Нагрузки, действующие на элементы наземной космической инфраструктуры.   </vt:lpstr>
      <vt:lpstr> Нагрузки по характеру и времени действия могут быть статическими и динамическими.  В инженерных расчетах объектов НКИ вводится более детальная классификация статических и динамических нагрузок.  Так, статические нагрузки подразделяют на постоянные и временные.  К постоянным относятся нагрузки от собственного веса металлоконструкций и элементов, постоянно связанных с ними, нагрузки от давления горных пород.   Временные нагрузки возникают эпизодически и могут быть приложены в различных местах конструкции.   Динамические нагрузки могут быть инерционными, ветровыми, сейсмическими и рабочими нагрузками от действия газовых струй, истекающих из камер сгорания ракетного двигателя.</vt:lpstr>
      <vt:lpstr> Расчет агрегатов и сооружений НКИ на статическую нагрузку не отличается от расчета, принятого в общем машиностроении. Расчет же на динамические нагрузки требует особого подхода и теоретического обоснования.  Основная задача расчета НКИ на динамическую нагрузку состоит либо в определении максимальных деформаций и напряжений, вызываемых в различных конструктивных элементах данной динамической нагрузкой, либо в подборе таких размеров конструкций, которые обеспечили бы допустимые значения деформации и напряжений.   Учитывая особенность назначения объектов НКИ, а также спе­цифические условия их эксплуатации, представляется целесообраз­ным все перечисленные категории нагрузок, действующие на НКИ, в зависимости от степени их влияния на конструктивные элементы подразделить на основные, дополнительные и особые.  </vt:lpstr>
      <vt:lpstr>Ветровые нагрузки  Расчетная ветровая нагрузка на агрегат НОР, работающий на открытом воздухе, определяется из выражении:  Р_в=∑1▒〖q_pi F_(i ) 〗  Расчетный ветровой напор принимается действующим нормаль­но к расчетной ветровой площади и определяется по формуле:        〖    q〗_pi=q∙C_x∙k_н∙β  Номинальный ветровой напор q определяется по формулам:   -для ветра рабочего состояния:   q_p=(ρV_p^2)/2                                        - для ветра нерабочего состояния:   〖 q〗_н=(ρV_н^2)/2 </vt:lpstr>
      <vt:lpstr>Распределение давлении при обтекании корпуса ракеты.  </vt:lpstr>
      <vt:lpstr>    График изменения давления воздуха во времени. </vt:lpstr>
      <vt:lpstr> Избыточное давление во фронте воздушной ударной волны на любом расстоянии от центра воздушного взрыва определяется по формуле:                Δp_ф=0,84 ∛(q_ув )/R+2,7 ∛(q_ув^2 )/R^2 +7,0 q_ув/R^3   Скорость распространения фронта воздушной ударной волны равна:                       Д_ф=340√(1+0,83Δp_ф )</vt:lpstr>
      <vt:lpstr> Давление отражения определяется по формуле:                                〖Δр〗_1=2Δр_ф+(6Δр_ф^2)/(Δр_ф+7)   Давление, действующее на тыльную поверхность объекта, составляет:                                            p_т=2/3 Δp_ф   Давлением скоростного напора рск определяется по формуле:                                     р_ск=(2,5Δр_ф^2)/(Δр_ф+7)</vt:lpstr>
      <vt:lpstr> График изменения давлений на фронтальную и тыльную поверхности агрегата при обтекании ее ударной волной взрыва.  </vt:lpstr>
      <vt:lpstr> Условие устойчивости агрегата по сдвигу определяется из выражения:                              P-(T_1+T_2 )=0                            p_м F_p=f(Q+G) где, р_м=С_х р_ск -максимальное значение результирующего давления. </vt:lpstr>
      <vt:lpstr> Условие устойчивости агрегата по опрокидыванию определяется из уравнения:                     ph_д-(Q-G)  (B+b)/2=0; C_x  (5Δp_ф^2)/(〖Δp〗_ф+7)∙(F_p h_д)/(B+b)-〖Δp〗_ф F_ог-G=0  Уравнение дает возможность определить предельное значение по опрокидыванию или подобрать характеристики агрегата на расчетное избыточное давление во фронте воздушной ударной волны.</vt:lpstr>
      <vt:lpstr> Действие на элементы НКИ газовой струи, истекающей из двигателя ракеты </vt:lpstr>
      <vt:lpstr>Распределение температуры по толщине трехслойной плоской стенки.</vt:lpstr>
      <vt:lpstr>При стационарном режиме тепловой поток постоянен и для всех слоев одинаков. Поэтому на основании формулы (7.24) для каждого слоя можно записать: q=λ_1/δ_1  (T_1-T_2 ); q=λ_2/δ_2  (T_2-T_3 ); q=λ_3/δ_3  (T_3-T_4 ).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7. Нагрузки, действующие на элементы наземной космической инфраструктуры.</dc:title>
  <dc:creator>Пользователь</dc:creator>
  <cp:lastModifiedBy>RePack by Diakov</cp:lastModifiedBy>
  <cp:revision>6</cp:revision>
  <dcterms:created xsi:type="dcterms:W3CDTF">2018-02-25T16:05:41Z</dcterms:created>
  <dcterms:modified xsi:type="dcterms:W3CDTF">2018-02-27T16:46:39Z</dcterms:modified>
</cp:coreProperties>
</file>