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0" r:id="rId4"/>
    <p:sldId id="263" r:id="rId5"/>
    <p:sldId id="299" r:id="rId6"/>
    <p:sldId id="264" r:id="rId7"/>
    <p:sldId id="302" r:id="rId8"/>
    <p:sldId id="300" r:id="rId9"/>
    <p:sldId id="298" r:id="rId10"/>
    <p:sldId id="266" r:id="rId11"/>
    <p:sldId id="306" r:id="rId12"/>
    <p:sldId id="267" r:id="rId13"/>
    <p:sldId id="307" r:id="rId14"/>
    <p:sldId id="309" r:id="rId15"/>
    <p:sldId id="311" r:id="rId16"/>
    <p:sldId id="312" r:id="rId17"/>
    <p:sldId id="313" r:id="rId18"/>
    <p:sldId id="314" r:id="rId19"/>
    <p:sldId id="315" r:id="rId20"/>
    <p:sldId id="274" r:id="rId21"/>
    <p:sldId id="275" r:id="rId22"/>
    <p:sldId id="316" r:id="rId23"/>
    <p:sldId id="31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895E"/>
    <a:srgbClr val="882C8A"/>
    <a:srgbClr val="D45AB1"/>
    <a:srgbClr val="FFEA00"/>
    <a:srgbClr val="D8210E"/>
    <a:srgbClr val="FD6203"/>
    <a:srgbClr val="5F0CAB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5" autoAdjust="0"/>
    <p:restoredTop sz="94517" autoAdjust="0"/>
  </p:normalViewPr>
  <p:slideViewPr>
    <p:cSldViewPr>
      <p:cViewPr>
        <p:scale>
          <a:sx n="75" d="100"/>
          <a:sy n="75" d="100"/>
        </p:scale>
        <p:origin x="-1410" y="-21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32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r>
              <a:rPr lang="ru-RU"/>
              <a:t>2-42</a:t>
            </a:r>
          </a:p>
        </p:txBody>
      </p:sp>
      <p:sp>
        <p:nvSpPr>
          <p:cNvPr id="429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29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A822C54-0EB6-42D9-991D-11699CB32E5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r>
              <a:rPr lang="ru-RU"/>
              <a:t>2-42</a:t>
            </a:r>
          </a:p>
        </p:txBody>
      </p:sp>
      <p:sp>
        <p:nvSpPr>
          <p:cNvPr id="942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A855942-07EA-42E9-BA70-D7ECA895665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ru-RU"/>
              <a:t>2-42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9B4BE-81FC-41F7-A877-87C295E1FFBE}" type="slidenum">
              <a:rPr lang="ru-RU"/>
              <a:pPr/>
              <a:t>1</a:t>
            </a:fld>
            <a:endParaRPr lang="ru-RU"/>
          </a:p>
        </p:txBody>
      </p:sp>
      <p:sp>
        <p:nvSpPr>
          <p:cNvPr id="425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ru-RU"/>
              <a:t>2-42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23E06-356B-4984-A10A-2C5586F05D95}" type="slidenum">
              <a:rPr lang="ru-RU"/>
              <a:pPr/>
              <a:t>2</a:t>
            </a:fld>
            <a:endParaRPr lang="ru-RU"/>
          </a:p>
        </p:txBody>
      </p:sp>
      <p:sp>
        <p:nvSpPr>
          <p:cNvPr id="428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768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ADB4FD-3817-413D-9E77-E21A28976AB6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376841" name="Picture 9" descr="Титул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  <p:bldP spid="37683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68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68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68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68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4A384-C900-4D28-9FCD-01B38AA2D0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78134-629D-4160-8588-9529426E6A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09C589-752A-488F-A61A-20E69CFCA2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DB9FFF8-B200-42D4-BCBA-A7E20F4A1B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76D8D-96DE-4A40-A1B3-B0D217352B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D6ED8-036D-4660-AFA3-8749BEADD6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1AC5C-81BB-45D7-AFE1-6766B33799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C9B75-6421-4907-9EED-DAEF5EA4A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A711-2F51-4FA3-9C04-E680931360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A564A-3FBE-4228-9523-A165C470BC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1AD0E-B24E-46D1-96C2-BDF86E9B38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972D0-99F1-47FD-B253-B822EB88AC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13E80810-142B-49C5-9B26-8E55FB0C3166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372743" name="Picture 7" descr="Шаблон2 для слайда -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72744" name="Text Box 8" descr="Белый мрамор"/>
          <p:cNvSpPr txBox="1">
            <a:spLocks noChangeArrowheads="1"/>
          </p:cNvSpPr>
          <p:nvPr/>
        </p:nvSpPr>
        <p:spPr bwMode="auto">
          <a:xfrm>
            <a:off x="971550" y="6524625"/>
            <a:ext cx="3455988" cy="3048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FFEA00"/>
                </a:solidFill>
                <a:latin typeface="Verdana" pitchFamily="34" charset="0"/>
              </a:rPr>
              <a:t>©</a:t>
            </a:r>
            <a:r>
              <a:rPr lang="ru-RU" sz="1400" b="1">
                <a:solidFill>
                  <a:srgbClr val="FFEA00"/>
                </a:solidFill>
                <a:latin typeface="Verdana" pitchFamily="34" charset="0"/>
              </a:rPr>
              <a:t> О.В. Кормилицина, </a:t>
            </a:r>
            <a:r>
              <a:rPr lang="ru-RU" sz="1200" b="1">
                <a:solidFill>
                  <a:srgbClr val="FFEA00"/>
                </a:solidFill>
                <a:latin typeface="Verdana" pitchFamily="34" charset="0"/>
              </a:rPr>
              <a:t>2016 г.</a:t>
            </a:r>
            <a:endParaRPr lang="en-US" sz="1200" b="1">
              <a:solidFill>
                <a:srgbClr val="FFEA00"/>
              </a:solidFill>
              <a:latin typeface="Verdana" pitchFamily="34" charset="0"/>
            </a:endParaRPr>
          </a:p>
        </p:txBody>
      </p:sp>
      <p:sp>
        <p:nvSpPr>
          <p:cNvPr id="372745" name="Text Box 9" descr="Белый мрамор"/>
          <p:cNvSpPr txBox="1">
            <a:spLocks noChangeArrowheads="1"/>
          </p:cNvSpPr>
          <p:nvPr/>
        </p:nvSpPr>
        <p:spPr bwMode="auto">
          <a:xfrm>
            <a:off x="8532813" y="6524625"/>
            <a:ext cx="611187" cy="3048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fld id="{72167896-E3A4-41E1-9C37-1D3C61C4DCC4}" type="slidenum">
              <a:rPr lang="ru-RU" sz="1400" b="1">
                <a:solidFill>
                  <a:srgbClr val="FFEA00"/>
                </a:solidFill>
                <a:latin typeface="Verdana" pitchFamily="34" charset="0"/>
              </a:rPr>
              <a:pPr/>
              <a:t>‹#›</a:t>
            </a:fld>
            <a:endParaRPr lang="ru-RU" sz="1400" b="1">
              <a:solidFill>
                <a:srgbClr val="FFEA00"/>
              </a:solidFill>
              <a:latin typeface="Verdana" pitchFamily="34" charset="0"/>
            </a:endParaRPr>
          </a:p>
        </p:txBody>
      </p:sp>
      <p:sp>
        <p:nvSpPr>
          <p:cNvPr id="372747" name="Text Box 11" descr="Белый мрамор"/>
          <p:cNvSpPr txBox="1">
            <a:spLocks noChangeArrowheads="1"/>
          </p:cNvSpPr>
          <p:nvPr/>
        </p:nvSpPr>
        <p:spPr bwMode="auto">
          <a:xfrm>
            <a:off x="755650" y="115888"/>
            <a:ext cx="6624638" cy="3968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EA00"/>
                </a:solidFill>
                <a:latin typeface="Verdana" pitchFamily="34" charset="0"/>
              </a:rPr>
              <a:t>Тема Философия Древней Индии и Китая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2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2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2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8" grpId="0"/>
      <p:bldP spid="37273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2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27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2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27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2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27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2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27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27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27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27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sunhome.ru/philosophy/14264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azialand.ru/konfucij-citaty-aforizmy-vyskazyvaniya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s://www.youtube.com/watch?v=Rsn-nY_0lO4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hyperlink" Target="http://nirvana.fm/~soulword/79578_Legenda_o_krasnoj_niti_sud'b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7A890-63CB-440A-B048-4702AA92E10C}" type="slidenum">
              <a:rPr lang="ru-RU"/>
              <a:pPr/>
              <a:t>10</a:t>
            </a:fld>
            <a:endParaRPr lang="ru-RU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2663825" cy="5472113"/>
          </a:xfrm>
        </p:spPr>
        <p:txBody>
          <a:bodyPr/>
          <a:lstStyle/>
          <a:p>
            <a:pPr marL="533400" indent="-533400" algn="ctr">
              <a:lnSpc>
                <a:spcPct val="80000"/>
              </a:lnSpc>
              <a:buFontTx/>
              <a:buNone/>
            </a:pPr>
            <a:r>
              <a:rPr lang="ru-RU" sz="1800" b="1" u="sng">
                <a:solidFill>
                  <a:srgbClr val="562C84"/>
                </a:solidFill>
              </a:rPr>
              <a:t>Неортодоксальные</a:t>
            </a:r>
          </a:p>
          <a:p>
            <a:pPr marL="533400" indent="-533400" algn="ctr">
              <a:lnSpc>
                <a:spcPct val="80000"/>
              </a:lnSpc>
              <a:buFontTx/>
              <a:buNone/>
            </a:pPr>
            <a:r>
              <a:rPr lang="ru-RU" sz="1800" b="1" u="sng">
                <a:solidFill>
                  <a:srgbClr val="562C84"/>
                </a:solidFill>
              </a:rPr>
              <a:t>школы: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62C84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9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2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1800" b="1">
                <a:solidFill>
                  <a:srgbClr val="5F0CAB"/>
                </a:solidFill>
              </a:rPr>
              <a:t>1. Чарвака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1800" b="1">
                <a:solidFill>
                  <a:srgbClr val="5F0CAB"/>
                </a:solidFill>
              </a:rPr>
              <a:t>    (Локаята)</a:t>
            </a:r>
          </a:p>
          <a:p>
            <a:pPr marL="533400" indent="-533400">
              <a:lnSpc>
                <a:spcPct val="80000"/>
              </a:lnSpc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1800" b="1">
                <a:solidFill>
                  <a:srgbClr val="5F0CAB"/>
                </a:solidFill>
              </a:rPr>
              <a:t>2. Джайнизм </a:t>
            </a:r>
          </a:p>
          <a:p>
            <a:pPr marL="533400" indent="-533400">
              <a:lnSpc>
                <a:spcPct val="80000"/>
              </a:lnSpc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endParaRPr lang="ru-RU" sz="1800" b="1">
              <a:solidFill>
                <a:srgbClr val="5F0CAB"/>
              </a:solidFill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ru-RU" sz="1800" b="1">
                <a:solidFill>
                  <a:srgbClr val="5F0CAB"/>
                </a:solidFill>
              </a:rPr>
              <a:t>3. Буддизм</a:t>
            </a:r>
            <a:r>
              <a:rPr lang="ru-RU" sz="1800"/>
              <a:t>   </a:t>
            </a:r>
          </a:p>
        </p:txBody>
      </p:sp>
      <p:sp>
        <p:nvSpPr>
          <p:cNvPr id="39117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916238" y="981075"/>
            <a:ext cx="6227762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400">
              <a:solidFill>
                <a:srgbClr val="5F0CAB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>
                <a:solidFill>
                  <a:srgbClr val="562C84"/>
                </a:solidFill>
              </a:rPr>
              <a:t>Не поддерживают религию древних Вед (атеистическое направление) 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600" b="1">
              <a:solidFill>
                <a:srgbClr val="562C84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62C84"/>
                </a:solidFill>
              </a:rPr>
              <a:t>Философский смысл школ: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62C84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Все сущее состоит из 4-х стихий: воздуха, воды, огня,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земли в различном сочетании. Отрицает существование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другого мира, кроме материального</a:t>
            </a:r>
            <a:br>
              <a:rPr lang="ru-RU" sz="1400" b="1">
                <a:solidFill>
                  <a:srgbClr val="663300"/>
                </a:solidFill>
              </a:rPr>
            </a:br>
            <a:endParaRPr lang="ru-RU" sz="1400" b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400" b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Дуща (джива) вечна, у нее нет создателя, она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существовала всегда и она всемогуща. Цель учения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— образ жизни человека - это полный аскетизм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послушание учителю, победившему собственные страсти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и способному научить этому других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b="1"/>
          </a:p>
          <a:p>
            <a:pPr>
              <a:lnSpc>
                <a:spcPct val="80000"/>
              </a:lnSpc>
              <a:buFontTx/>
              <a:buNone/>
            </a:pPr>
            <a:endParaRPr lang="ru-RU" sz="1400" b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Путь просветления, достижение нирваны. Это состояние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полного покоя и невозмутимости, освобождение от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причин возникновения страданий и боли, от внешнего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400" b="1">
                <a:solidFill>
                  <a:srgbClr val="663300"/>
                </a:solidFill>
              </a:rPr>
              <a:t>мира и мыслей, с ним связанных</a:t>
            </a:r>
            <a:r>
              <a:rPr lang="ru-RU" sz="1400" b="1"/>
              <a:t/>
            </a:r>
            <a:br>
              <a:rPr lang="ru-RU" sz="1400" b="1"/>
            </a:br>
            <a:endParaRPr lang="ru-RU" sz="1400" b="1"/>
          </a:p>
        </p:txBody>
      </p:sp>
      <p:sp>
        <p:nvSpPr>
          <p:cNvPr id="391174" name="AutoShape 6"/>
          <p:cNvSpPr>
            <a:spLocks noChangeArrowheads="1"/>
          </p:cNvSpPr>
          <p:nvPr/>
        </p:nvSpPr>
        <p:spPr bwMode="auto">
          <a:xfrm>
            <a:off x="1835150" y="2205038"/>
            <a:ext cx="687388" cy="485775"/>
          </a:xfrm>
          <a:prstGeom prst="rightArrow">
            <a:avLst>
              <a:gd name="adj1" fmla="val 50000"/>
              <a:gd name="adj2" fmla="val 35376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175" name="AutoShape 7"/>
          <p:cNvSpPr>
            <a:spLocks noChangeArrowheads="1"/>
          </p:cNvSpPr>
          <p:nvPr/>
        </p:nvSpPr>
        <p:spPr bwMode="auto">
          <a:xfrm>
            <a:off x="1835150" y="5084763"/>
            <a:ext cx="720725" cy="485775"/>
          </a:xfrm>
          <a:prstGeom prst="rightArrow">
            <a:avLst>
              <a:gd name="adj1" fmla="val 50000"/>
              <a:gd name="adj2" fmla="val 37092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176" name="AutoShape 8"/>
          <p:cNvSpPr>
            <a:spLocks noChangeArrowheads="1"/>
          </p:cNvSpPr>
          <p:nvPr/>
        </p:nvSpPr>
        <p:spPr bwMode="auto">
          <a:xfrm>
            <a:off x="1835150" y="3573463"/>
            <a:ext cx="720725" cy="485775"/>
          </a:xfrm>
          <a:prstGeom prst="rightArrow">
            <a:avLst>
              <a:gd name="adj1" fmla="val 50000"/>
              <a:gd name="adj2" fmla="val 37092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1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1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91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9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91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91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91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500"/>
                            </p:stCondLst>
                            <p:childTnLst>
                              <p:par>
                                <p:cTn id="9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4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15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6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F111-5031-4E56-9500-5BC312CF5B04}" type="slidenum">
              <a:rPr lang="ru-RU"/>
              <a:pPr/>
              <a:t>11</a:t>
            </a:fld>
            <a:endParaRPr lang="ru-RU"/>
          </a:p>
        </p:txBody>
      </p:sp>
      <p:sp>
        <p:nvSpPr>
          <p:cNvPr id="44544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052513"/>
            <a:ext cx="5256212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5C0CAB"/>
                </a:solidFill>
              </a:rPr>
              <a:t>ОСНОВНАЯ ПРОБЛЕМА БУДДИЗМА</a:t>
            </a:r>
            <a:r>
              <a:rPr lang="ru-RU" sz="2000">
                <a:solidFill>
                  <a:srgbClr val="5C0CAB"/>
                </a:solidFill>
              </a:rPr>
              <a:t> – нравственное совершенствование человека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>
              <a:solidFill>
                <a:srgbClr val="5C0CAB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>
                <a:solidFill>
                  <a:srgbClr val="5C0CAB"/>
                </a:solidFill>
              </a:rPr>
              <a:t>ЧЕТЫРЕ    ИСТИНЫ</a:t>
            </a:r>
            <a:r>
              <a:rPr lang="ru-RU" sz="2000">
                <a:solidFill>
                  <a:srgbClr val="5C0CAB"/>
                </a:solidFill>
              </a:rPr>
              <a:t>   - основа философского учения о человеке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>
                <a:solidFill>
                  <a:srgbClr val="5C0CAB"/>
                </a:solidFill>
              </a:rPr>
              <a:t>	(суть жизни человека):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i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>
                <a:solidFill>
                  <a:srgbClr val="663300"/>
                </a:solidFill>
              </a:rPr>
              <a:t>	1. Жизнь – это страдание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>
                <a:solidFill>
                  <a:srgbClr val="663300"/>
                </a:solidFill>
              </a:rPr>
              <a:t>	2. Страдание связано с желаниями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>
                <a:solidFill>
                  <a:srgbClr val="663300"/>
                </a:solidFill>
              </a:rPr>
              <a:t>	3.</a:t>
            </a:r>
            <a:r>
              <a:rPr lang="ru-RU" sz="2000" b="1" i="1">
                <a:solidFill>
                  <a:srgbClr val="663300"/>
                </a:solidFill>
              </a:rPr>
              <a:t> </a:t>
            </a:r>
            <a:r>
              <a:rPr lang="ru-RU" sz="2000" i="1">
                <a:solidFill>
                  <a:srgbClr val="663300"/>
                </a:solidFill>
              </a:rPr>
              <a:t>Победа над желаниями – уничтожение страдания, освобождение человека от страдания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i="1">
                <a:solidFill>
                  <a:srgbClr val="663300"/>
                </a:solidFill>
              </a:rPr>
              <a:t>	4. Путь к уничтожению страдания – </a:t>
            </a:r>
            <a:r>
              <a:rPr lang="ru-RU" sz="2000" b="1" i="1">
                <a:solidFill>
                  <a:srgbClr val="5C0CAB"/>
                </a:solidFill>
              </a:rPr>
              <a:t>нирвана (угасание)</a:t>
            </a:r>
            <a:r>
              <a:rPr lang="ru-RU" sz="2000" b="1" i="1">
                <a:solidFill>
                  <a:srgbClr val="663300"/>
                </a:solidFill>
              </a:rPr>
              <a:t> </a:t>
            </a:r>
            <a:r>
              <a:rPr lang="ru-RU" sz="2000" i="1">
                <a:solidFill>
                  <a:srgbClr val="663300"/>
                </a:solidFill>
              </a:rPr>
              <a:t>как результат восьмиричного пути ухода от страдания и возможность прервать </a:t>
            </a:r>
            <a:r>
              <a:rPr lang="ru-RU" sz="2000" b="1" i="1">
                <a:solidFill>
                  <a:srgbClr val="5C0CAB"/>
                </a:solidFill>
              </a:rPr>
              <a:t>сансару</a:t>
            </a:r>
            <a:endParaRPr lang="ru-RU" sz="1600" i="1">
              <a:solidFill>
                <a:srgbClr val="5C0CAB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i="1">
              <a:solidFill>
                <a:srgbClr val="5C0CAB"/>
              </a:solidFill>
            </a:endParaRPr>
          </a:p>
        </p:txBody>
      </p:sp>
      <p:pic>
        <p:nvPicPr>
          <p:cNvPr id="445450" name="Picture 10" descr="Будд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1412875"/>
            <a:ext cx="2857500" cy="3438525"/>
          </a:xfrm>
        </p:spPr>
      </p:pic>
      <p:sp>
        <p:nvSpPr>
          <p:cNvPr id="445451" name="Text Box 11" descr="Белый мрамор"/>
          <p:cNvSpPr txBox="1">
            <a:spLocks noChangeArrowheads="1"/>
          </p:cNvSpPr>
          <p:nvPr/>
        </p:nvSpPr>
        <p:spPr bwMode="auto">
          <a:xfrm>
            <a:off x="5416550" y="5157788"/>
            <a:ext cx="3259138" cy="10699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5C0CAB"/>
                </a:solidFill>
              </a:rPr>
              <a:t>Будда</a:t>
            </a:r>
            <a:r>
              <a:rPr lang="ru-RU" sz="1600">
                <a:solidFill>
                  <a:srgbClr val="5C0CAB"/>
                </a:solidFill>
              </a:rPr>
              <a:t> (просветленный) </a:t>
            </a:r>
          </a:p>
          <a:p>
            <a:pPr algn="ctr"/>
            <a:r>
              <a:rPr lang="ru-RU" sz="1600">
                <a:solidFill>
                  <a:srgbClr val="5C0CAB"/>
                </a:solidFill>
              </a:rPr>
              <a:t>563-483 гг. д.н.э</a:t>
            </a:r>
          </a:p>
          <a:p>
            <a:pPr algn="ctr"/>
            <a:r>
              <a:rPr lang="ru-RU" sz="1600" b="1">
                <a:solidFill>
                  <a:srgbClr val="663300"/>
                </a:solidFill>
              </a:rPr>
              <a:t>Основатель Буддизма- принц</a:t>
            </a:r>
          </a:p>
          <a:p>
            <a:pPr algn="ctr"/>
            <a:r>
              <a:rPr lang="ru-RU" sz="1600" b="1" i="1">
                <a:solidFill>
                  <a:srgbClr val="663300"/>
                </a:solidFill>
              </a:rPr>
              <a:t>Сиддхартха   Гаутама</a:t>
            </a:r>
            <a:endParaRPr lang="ru-RU" sz="1600" b="1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5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45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5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45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454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4454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4454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4454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8FA62-EED9-4B1C-8903-3A37C114E9E3}" type="slidenum">
              <a:rPr lang="ru-RU"/>
              <a:pPr/>
              <a:t>12</a:t>
            </a:fld>
            <a:endParaRPr lang="ru-RU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052513"/>
            <a:ext cx="4464050" cy="5329237"/>
          </a:xfrm>
          <a:solidFill>
            <a:srgbClr val="FFEA00"/>
          </a:solidFill>
          <a:ln>
            <a:solidFill>
              <a:srgbClr val="FFEA00"/>
            </a:solidFill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1. Правильное знание (есть знание 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4-х благородных истин)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2. Правильное стремление (жизнь по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принципам учения)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--------------------------------------------------------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3. Правильная речь (воздержание от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лжи)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4. Правильное поведение ( не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причинение зла, вреда)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5. Правильный образ жизни(мирный,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честный, чистый)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--------------------------------------------------------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6. Правильное усилие (самовоспитание,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самообладание)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7. Правильное мышление (основано на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благородных целях)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8. Правильное сосредоточение (верные</a:t>
            </a:r>
          </a:p>
          <a:p>
            <a:pPr marL="609600" indent="-609600">
              <a:buFontTx/>
              <a:buNone/>
            </a:pPr>
            <a:r>
              <a:rPr lang="ru-RU" sz="1600" b="1">
                <a:solidFill>
                  <a:srgbClr val="5C0CAB"/>
                </a:solidFill>
              </a:rPr>
              <a:t>    методы медитации)</a:t>
            </a:r>
            <a:endParaRPr lang="ru-RU" sz="1600">
              <a:solidFill>
                <a:srgbClr val="5C0CAB"/>
              </a:solidFill>
            </a:endParaRPr>
          </a:p>
        </p:txBody>
      </p:sp>
      <p:pic>
        <p:nvPicPr>
          <p:cNvPr id="392199" name="Picture 7" descr="39b61f23e5ad92af85168a54f0970c98_1_ori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916113"/>
            <a:ext cx="2663825" cy="2663825"/>
          </a:xfrm>
        </p:spPr>
      </p:pic>
      <p:sp>
        <p:nvSpPr>
          <p:cNvPr id="392202" name="Text Box 10" descr="Белый мрамор"/>
          <p:cNvSpPr txBox="1">
            <a:spLocks noChangeArrowheads="1"/>
          </p:cNvSpPr>
          <p:nvPr/>
        </p:nvSpPr>
        <p:spPr bwMode="auto">
          <a:xfrm>
            <a:off x="323850" y="1000125"/>
            <a:ext cx="4244975" cy="64135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562C84"/>
                </a:solidFill>
              </a:rPr>
              <a:t>Благородный восьмеричный </a:t>
            </a:r>
          </a:p>
          <a:p>
            <a:pPr algn="ctr"/>
            <a:r>
              <a:rPr lang="ru-RU" b="1" i="1">
                <a:solidFill>
                  <a:srgbClr val="562C84"/>
                </a:solidFill>
              </a:rPr>
              <a:t>путь</a:t>
            </a:r>
          </a:p>
        </p:txBody>
      </p:sp>
      <p:sp>
        <p:nvSpPr>
          <p:cNvPr id="392203" name="Text Box 11" descr="Белый мрамор"/>
          <p:cNvSpPr txBox="1">
            <a:spLocks noChangeArrowheads="1"/>
          </p:cNvSpPr>
          <p:nvPr/>
        </p:nvSpPr>
        <p:spPr bwMode="auto">
          <a:xfrm>
            <a:off x="468313" y="4816475"/>
            <a:ext cx="3527425" cy="915988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5C0CAB"/>
                </a:solidFill>
              </a:rPr>
              <a:t>  </a:t>
            </a:r>
            <a:r>
              <a:rPr lang="ru-RU" b="1" i="1">
                <a:solidFill>
                  <a:srgbClr val="562C84"/>
                </a:solidFill>
              </a:rPr>
              <a:t>- Культура мудрости</a:t>
            </a:r>
          </a:p>
          <a:p>
            <a:r>
              <a:rPr lang="ru-RU" b="1" i="1">
                <a:solidFill>
                  <a:srgbClr val="562C84"/>
                </a:solidFill>
              </a:rPr>
              <a:t>       - Культура поведения</a:t>
            </a:r>
          </a:p>
          <a:p>
            <a:r>
              <a:rPr lang="ru-RU" b="1" i="1">
                <a:solidFill>
                  <a:srgbClr val="562C84"/>
                </a:solidFill>
              </a:rPr>
              <a:t>       - Культура медитации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2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392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1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392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92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392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392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392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392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7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392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5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2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2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2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2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2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2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CE85-2254-465E-A389-DD9B5B780AA1}" type="slidenum">
              <a:rPr lang="ru-RU"/>
              <a:pPr/>
              <a:t>13</a:t>
            </a:fld>
            <a:endParaRPr lang="ru-RU"/>
          </a:p>
        </p:txBody>
      </p:sp>
      <p:sp>
        <p:nvSpPr>
          <p:cNvPr id="449547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844675"/>
            <a:ext cx="4464050" cy="4248150"/>
          </a:xfrm>
          <a:solidFill>
            <a:srgbClr val="FFEA00"/>
          </a:solidFill>
        </p:spPr>
        <p:txBody>
          <a:bodyPr/>
          <a:lstStyle/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• Философия рассматривается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  как руководство к жизни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• Начальная стадия философских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  учений - пессимизм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• Вера в вечный нравственный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  закон – карму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• Важнейшая задача человека –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  контроль над собой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• Цель человека – достижение</a:t>
            </a:r>
          </a:p>
          <a:p>
            <a:pPr>
              <a:buFontTx/>
              <a:buNone/>
            </a:pPr>
            <a:r>
              <a:rPr lang="ru-RU" sz="2000" b="1">
                <a:solidFill>
                  <a:srgbClr val="5C0CAB"/>
                </a:solidFill>
              </a:rPr>
              <a:t>  нирваны</a:t>
            </a:r>
          </a:p>
          <a:p>
            <a:pPr>
              <a:buFontTx/>
              <a:buNone/>
            </a:pPr>
            <a:endParaRPr lang="ru-RU" sz="2400">
              <a:solidFill>
                <a:srgbClr val="5C0CAB"/>
              </a:solidFill>
            </a:endParaRPr>
          </a:p>
        </p:txBody>
      </p:sp>
      <p:sp>
        <p:nvSpPr>
          <p:cNvPr id="449544" name="Text Box 8" descr="Белый мрамор"/>
          <p:cNvSpPr txBox="1">
            <a:spLocks noChangeArrowheads="1"/>
          </p:cNvSpPr>
          <p:nvPr/>
        </p:nvSpPr>
        <p:spPr bwMode="auto">
          <a:xfrm>
            <a:off x="231775" y="4313238"/>
            <a:ext cx="184150" cy="366712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449550" name="Picture 14" descr="q4xzsukpHy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2349500"/>
            <a:ext cx="3671888" cy="2609850"/>
          </a:xfrm>
        </p:spPr>
      </p:pic>
      <p:sp>
        <p:nvSpPr>
          <p:cNvPr id="449552" name="Text Box 16" descr="Белый мрамор"/>
          <p:cNvSpPr txBox="1">
            <a:spLocks noChangeArrowheads="1"/>
          </p:cNvSpPr>
          <p:nvPr/>
        </p:nvSpPr>
        <p:spPr bwMode="auto">
          <a:xfrm>
            <a:off x="1384300" y="1073150"/>
            <a:ext cx="6356350" cy="366713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49553" name="Text Box 17" descr="Белый мрамор"/>
          <p:cNvSpPr txBox="1">
            <a:spLocks noChangeArrowheads="1"/>
          </p:cNvSpPr>
          <p:nvPr/>
        </p:nvSpPr>
        <p:spPr bwMode="auto">
          <a:xfrm>
            <a:off x="468313" y="1073150"/>
            <a:ext cx="8280400" cy="519113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562C84"/>
                </a:solidFill>
              </a:rPr>
              <a:t>Характерные черты Индийской философии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9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9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49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49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9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49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49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9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49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49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FE9-C07D-4183-A642-DBD46DE8715C}" type="slidenum">
              <a:rPr lang="ru-RU"/>
              <a:pPr/>
              <a:t>14</a:t>
            </a:fld>
            <a:endParaRPr lang="ru-RU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89317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62C84"/>
                </a:solidFill>
              </a:rPr>
              <a:t>Философия носит религиозный характер, корни которого в Ведах- (древние сборники священных песен, гимнов, преданий и пр.) 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62C84"/>
                </a:solidFill>
              </a:rPr>
              <a:t>Объект философских размышлений – внутренний мир человека, нравственные проблемы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62C84"/>
                </a:solidFill>
              </a:rPr>
              <a:t>Обоснована идея о необходимости духовного самосовершенствования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62C84"/>
                </a:solidFill>
              </a:rPr>
              <a:t>Сформулированы основные жизненные принципы (самоанализ, аскеза)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62C84"/>
                </a:solidFill>
              </a:rPr>
              <a:t>Возникли идеи бесконечной цепи перерождений, воздаяния за жизненные поступки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b="1">
              <a:solidFill>
                <a:srgbClr val="562C84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000">
              <a:solidFill>
                <a:srgbClr val="562C84"/>
              </a:solidFill>
            </a:endParaRPr>
          </a:p>
        </p:txBody>
      </p:sp>
      <p:sp>
        <p:nvSpPr>
          <p:cNvPr id="454659" name="Text Box 3" descr="Белый мрамор"/>
          <p:cNvSpPr txBox="1">
            <a:spLocks noChangeArrowheads="1"/>
          </p:cNvSpPr>
          <p:nvPr/>
        </p:nvSpPr>
        <p:spPr bwMode="auto">
          <a:xfrm>
            <a:off x="539750" y="1000125"/>
            <a:ext cx="7632700" cy="4572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u="sng">
                <a:solidFill>
                  <a:srgbClr val="562C84"/>
                </a:solidFill>
                <a:latin typeface="Verdana" pitchFamily="34" charset="0"/>
              </a:rPr>
              <a:t>Особенности философии Древней Индии:</a:t>
            </a:r>
          </a:p>
        </p:txBody>
      </p:sp>
      <p:pic>
        <p:nvPicPr>
          <p:cNvPr id="454661" name="Picture 5" descr="india-yoga-gir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4581525"/>
            <a:ext cx="2592388" cy="181451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54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54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54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54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454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AC40-366A-456C-9173-20C573F4DA7A}" type="slidenum">
              <a:rPr lang="ru-RU"/>
              <a:pPr/>
              <a:t>15</a:t>
            </a:fld>
            <a:endParaRPr lang="ru-RU"/>
          </a:p>
        </p:txBody>
      </p:sp>
      <p:sp>
        <p:nvSpPr>
          <p:cNvPr id="4567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3363" cy="4852988"/>
          </a:xfrm>
        </p:spPr>
        <p:txBody>
          <a:bodyPr/>
          <a:lstStyle/>
          <a:p>
            <a:endParaRPr lang="ru-RU"/>
          </a:p>
        </p:txBody>
      </p:sp>
      <p:sp>
        <p:nvSpPr>
          <p:cNvPr id="45671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28775"/>
            <a:ext cx="4643437" cy="47529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>
                <a:solidFill>
                  <a:srgbClr val="562C84"/>
                </a:solidFill>
              </a:rPr>
              <a:t>Основные философские школы Древнего Китая</a:t>
            </a:r>
          </a:p>
          <a:p>
            <a:pPr>
              <a:buFontTx/>
              <a:buNone/>
            </a:pPr>
            <a:r>
              <a:rPr lang="ru-RU">
                <a:solidFill>
                  <a:srgbClr val="562C84"/>
                </a:solidFill>
              </a:rPr>
              <a:t>• Даосизм</a:t>
            </a:r>
          </a:p>
          <a:p>
            <a:pPr>
              <a:buFontTx/>
              <a:buNone/>
            </a:pPr>
            <a:r>
              <a:rPr lang="ru-RU">
                <a:solidFill>
                  <a:srgbClr val="562C84"/>
                </a:solidFill>
              </a:rPr>
              <a:t>• Конфуцианство</a:t>
            </a:r>
            <a:r>
              <a:rPr lang="ru-RU"/>
              <a:t> </a:t>
            </a:r>
          </a:p>
        </p:txBody>
      </p:sp>
      <p:sp>
        <p:nvSpPr>
          <p:cNvPr id="456711" name="Text Box 7" descr="Белый мрамор"/>
          <p:cNvSpPr txBox="1">
            <a:spLocks noChangeArrowheads="1"/>
          </p:cNvSpPr>
          <p:nvPr/>
        </p:nvSpPr>
        <p:spPr bwMode="auto">
          <a:xfrm>
            <a:off x="1258888" y="1052513"/>
            <a:ext cx="6697662" cy="4572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562C84"/>
                </a:solidFill>
                <a:latin typeface="Verdana" pitchFamily="34" charset="0"/>
              </a:rPr>
              <a:t>Философия Древнего Китая </a:t>
            </a:r>
            <a:r>
              <a:rPr lang="en-US" b="1">
                <a:solidFill>
                  <a:srgbClr val="5F0CAB"/>
                </a:solidFill>
              </a:rPr>
              <a:t>VI</a:t>
            </a:r>
            <a:r>
              <a:rPr lang="ru-RU" b="1">
                <a:solidFill>
                  <a:srgbClr val="5F0CAB"/>
                </a:solidFill>
              </a:rPr>
              <a:t> в. до н.э.</a:t>
            </a:r>
            <a:r>
              <a:rPr lang="ru-RU"/>
              <a:t> </a:t>
            </a:r>
          </a:p>
        </p:txBody>
      </p:sp>
      <p:pic>
        <p:nvPicPr>
          <p:cNvPr id="456712" name="Picture 8" descr="cj05p2aj0h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628775"/>
            <a:ext cx="4032250" cy="2520950"/>
          </a:xfrm>
          <a:prstGeom prst="rect">
            <a:avLst/>
          </a:prstGeom>
          <a:noFill/>
        </p:spPr>
      </p:pic>
      <p:pic>
        <p:nvPicPr>
          <p:cNvPr id="456713" name="Picture 9" descr="lao_czi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4292600"/>
            <a:ext cx="1835150" cy="2120900"/>
          </a:xfrm>
          <a:prstGeom prst="rect">
            <a:avLst/>
          </a:prstGeom>
          <a:noFill/>
        </p:spPr>
      </p:pic>
      <p:pic>
        <p:nvPicPr>
          <p:cNvPr id="456714" name="Picture 10" descr="8-Confucius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4149725"/>
            <a:ext cx="2879725" cy="2281238"/>
          </a:xfrm>
          <a:prstGeom prst="rect">
            <a:avLst/>
          </a:prstGeom>
          <a:noFill/>
        </p:spPr>
      </p:pic>
      <p:sp>
        <p:nvSpPr>
          <p:cNvPr id="456716" name="Text Box 12" descr="Белый мрамор"/>
          <p:cNvSpPr txBox="1">
            <a:spLocks noChangeArrowheads="1"/>
          </p:cNvSpPr>
          <p:nvPr/>
        </p:nvSpPr>
        <p:spPr bwMode="auto">
          <a:xfrm>
            <a:off x="1116013" y="5969000"/>
            <a:ext cx="1368425" cy="366713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5F0CAB"/>
                </a:solidFill>
              </a:rPr>
              <a:t>Лао-цзы</a:t>
            </a:r>
          </a:p>
        </p:txBody>
      </p:sp>
      <p:sp>
        <p:nvSpPr>
          <p:cNvPr id="456717" name="Text Box 13" descr="Белый мрамор"/>
          <p:cNvSpPr txBox="1">
            <a:spLocks noChangeArrowheads="1"/>
          </p:cNvSpPr>
          <p:nvPr/>
        </p:nvSpPr>
        <p:spPr bwMode="auto">
          <a:xfrm>
            <a:off x="7504113" y="6040438"/>
            <a:ext cx="1352550" cy="366712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5F0CAB"/>
                </a:solidFill>
              </a:rPr>
              <a:t>Конфуций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6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6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56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456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456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56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A154-419B-4451-B990-F5FF8FDD8762}" type="slidenum">
              <a:rPr lang="ru-RU"/>
              <a:pPr/>
              <a:t>16</a:t>
            </a:fld>
            <a:endParaRPr lang="ru-RU"/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820150" cy="532923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Особенности философии Древнего Китая</a:t>
            </a:r>
            <a:r>
              <a:rPr lang="ru-RU" sz="2400" b="1">
                <a:solidFill>
                  <a:srgbClr val="5F0CAB"/>
                </a:solidFill>
              </a:rPr>
              <a:t> </a:t>
            </a:r>
          </a:p>
          <a:p>
            <a:pPr algn="ctr">
              <a:buFontTx/>
              <a:buNone/>
            </a:pPr>
            <a:endParaRPr lang="ru-RU" sz="2400" b="1">
              <a:solidFill>
                <a:srgbClr val="5F0CAB"/>
              </a:solidFill>
            </a:endParaRPr>
          </a:p>
          <a:p>
            <a:pPr>
              <a:buFontTx/>
              <a:buNone/>
            </a:pPr>
            <a:r>
              <a:rPr lang="ru-RU" sz="2000" b="1">
                <a:solidFill>
                  <a:srgbClr val="5F0CAB"/>
                </a:solidFill>
              </a:rPr>
              <a:t>• </a:t>
            </a:r>
            <a:r>
              <a:rPr lang="ru-RU" sz="2400">
                <a:solidFill>
                  <a:srgbClr val="5F0CAB"/>
                </a:solidFill>
              </a:rPr>
              <a:t>Китайская философия очень тесто связана с мифологией (старинные предания о династиях, время которых ушло)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• Формировались особые человеческие качества: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покорность, сдержанность, взаимная помощь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• Создана система воспитания человека (правила  духовно-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нравственного и  физического совершенствования)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• Разработаны проблемы человека и общества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• Обоснованы правила государственного управления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• В философских размышлениях проблемы этнического и 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социального типа были очень популярными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459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59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459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459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59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4597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4597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9000"/>
                            </p:stCondLst>
                            <p:childTnLst>
                              <p:par>
                                <p:cTn id="5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88023-3D78-4780-A350-1FF7F9AAC962}" type="slidenum">
              <a:rPr lang="ru-RU"/>
              <a:pPr/>
              <a:t>17</a:t>
            </a:fld>
            <a:endParaRPr lang="ru-RU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135937" cy="431800"/>
          </a:xfrm>
        </p:spPr>
        <p:txBody>
          <a:bodyPr/>
          <a:lstStyle/>
          <a:p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ДАОСИЗМ</a:t>
            </a:r>
          </a:p>
        </p:txBody>
      </p:sp>
      <p:sp>
        <p:nvSpPr>
          <p:cNvPr id="4608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3754438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600"/>
          </a:p>
        </p:txBody>
      </p:sp>
      <p:sp>
        <p:nvSpPr>
          <p:cNvPr id="4608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700213"/>
            <a:ext cx="4859337" cy="46815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    </a:t>
            </a:r>
            <a:r>
              <a:rPr lang="ru-RU" sz="1800">
                <a:solidFill>
                  <a:srgbClr val="5F0CAB"/>
                </a:solidFill>
              </a:rPr>
              <a:t>В основе Даосизма лежит такое понятие,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как Дао. Это понятие многогранное.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Можно описать его, как бескрайнее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движение, всемирный закон и Единство,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который существует во всем мире.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     Дао представляет собой одновременно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и начало всего в мире, а также конец.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В этом учении </a:t>
            </a:r>
            <a:r>
              <a:rPr lang="ru-RU" sz="1800" b="1" i="1">
                <a:solidFill>
                  <a:srgbClr val="663300"/>
                </a:solidFill>
              </a:rPr>
              <a:t>базовой задачей человека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>
                <a:solidFill>
                  <a:srgbClr val="663300"/>
                </a:solidFill>
              </a:rPr>
              <a:t>является достижение слияния с Дао.</a:t>
            </a:r>
            <a:r>
              <a:rPr lang="ru-RU" sz="1800">
                <a:solidFill>
                  <a:srgbClr val="882C8A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	Для этого необходимо существовать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осознанно, поступать в соответствии с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законами мироздания.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	Если поступать наоборот, то человека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начнут постигать неудачи, а может быть, его даже будет ждать гибель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В основу концепции управления даосизм полагает </a:t>
            </a:r>
            <a:r>
              <a:rPr lang="ru-RU" sz="1800" b="1" i="1">
                <a:solidFill>
                  <a:srgbClr val="663300"/>
                </a:solidFill>
              </a:rPr>
              <a:t>концепцию недеяния</a:t>
            </a:r>
            <a:endParaRPr lang="ru-RU" sz="1800" i="1">
              <a:solidFill>
                <a:srgbClr val="663300"/>
              </a:solidFill>
            </a:endParaRPr>
          </a:p>
        </p:txBody>
      </p:sp>
      <p:pic>
        <p:nvPicPr>
          <p:cNvPr id="460807" name="Picture 7" descr="2ch-двач-тредшот-на-случай-важных-переговоров-15241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73238"/>
            <a:ext cx="3375025" cy="3384550"/>
          </a:xfrm>
          <a:prstGeom prst="rect">
            <a:avLst/>
          </a:prstGeom>
          <a:noFill/>
        </p:spPr>
      </p:pic>
      <p:sp>
        <p:nvSpPr>
          <p:cNvPr id="460808" name="Text Box 8" descr="Белый мрамор"/>
          <p:cNvSpPr txBox="1">
            <a:spLocks noChangeArrowheads="1"/>
          </p:cNvSpPr>
          <p:nvPr/>
        </p:nvSpPr>
        <p:spPr bwMode="auto">
          <a:xfrm>
            <a:off x="539750" y="5516563"/>
            <a:ext cx="3702050" cy="366712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5F0CAB"/>
                </a:solidFill>
              </a:rPr>
              <a:t>Лао-цзы - основатель даосизма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60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60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60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608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608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608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4608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6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4608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4608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4608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2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4608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4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608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6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4608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4608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4608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EBFBE-2A29-4F93-8EC0-A353E983EBB7}" type="slidenum">
              <a:rPr lang="ru-RU"/>
              <a:pPr/>
              <a:t>18</a:t>
            </a:fld>
            <a:endParaRPr lang="ru-RU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350837"/>
          </a:xfrm>
        </p:spPr>
        <p:txBody>
          <a:bodyPr/>
          <a:lstStyle/>
          <a:p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КОНФУЦИАНСТВО </a:t>
            </a:r>
            <a:r>
              <a:rPr lang="ru-RU" sz="2400">
                <a:solidFill>
                  <a:srgbClr val="5F0CAB"/>
                </a:solidFill>
                <a:latin typeface="Verdana" pitchFamily="34" charset="0"/>
              </a:rPr>
              <a:t>(</a:t>
            </a:r>
            <a:r>
              <a:rPr lang="ru-RU" sz="2400" i="1">
                <a:solidFill>
                  <a:srgbClr val="5F0CAB"/>
                </a:solidFill>
                <a:latin typeface="Verdana" pitchFamily="34" charset="0"/>
              </a:rPr>
              <a:t>этико-политическое учение</a:t>
            </a:r>
            <a:r>
              <a:rPr lang="ru-RU" sz="2400">
                <a:solidFill>
                  <a:srgbClr val="5F0CAB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67175" y="1628775"/>
            <a:ext cx="5076825" cy="47529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>
                <a:solidFill>
                  <a:srgbClr val="5F0CAB"/>
                </a:solidFill>
              </a:rPr>
              <a:t>• Конфуций- </a:t>
            </a:r>
            <a:r>
              <a:rPr lang="ru-RU" sz="1800">
                <a:solidFill>
                  <a:srgbClr val="5F0CAB"/>
                </a:solidFill>
              </a:rPr>
              <a:t>основатель конфуцианства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близко знал государственный аппарат и был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активным антагонистом внедрения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несправедливых, жестких  законов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• Говорил о том, что надо править, используя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личный пример, соблюдать ритуалы и быть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человеколюбивым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• Был убежден в том, что к правлению в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государстве можно допускать исключительно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наиболее благородных людей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• Конфуций – выдающийся мудрец оставил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после  себя много полезных наставлений,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которые до сих пор используются китайцами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и другими народами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663300"/>
                </a:solidFill>
              </a:rPr>
              <a:t>Главный труд</a:t>
            </a:r>
            <a:r>
              <a:rPr lang="ru-RU" sz="2000">
                <a:solidFill>
                  <a:srgbClr val="663300"/>
                </a:solidFill>
              </a:rPr>
              <a:t> –</a:t>
            </a:r>
            <a:r>
              <a:rPr lang="ru-RU" sz="2000">
                <a:solidFill>
                  <a:srgbClr val="5F0CAB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5F0CAB"/>
                </a:solidFill>
              </a:rPr>
              <a:t>          </a:t>
            </a:r>
            <a:r>
              <a:rPr lang="ru-RU" sz="2000" b="1">
                <a:solidFill>
                  <a:srgbClr val="5F0CAB"/>
                </a:solidFill>
                <a:hlinkClick r:id="rId2"/>
              </a:rPr>
              <a:t>«Суждения и беседы»</a:t>
            </a:r>
            <a:endParaRPr lang="ru-RU" sz="2000" b="1">
              <a:solidFill>
                <a:srgbClr val="5F0CAB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/>
              <a:t>                                     </a:t>
            </a:r>
            <a:endParaRPr lang="ru-RU" sz="1600" b="1">
              <a:solidFill>
                <a:srgbClr val="562C84"/>
              </a:solidFill>
            </a:endParaRPr>
          </a:p>
        </p:txBody>
      </p:sp>
      <p:pic>
        <p:nvPicPr>
          <p:cNvPr id="462855" name="Picture 7" descr="0a1e3babc7262c8bd8ca4b3adbd87539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773238"/>
            <a:ext cx="2981325" cy="3146425"/>
          </a:xfrm>
          <a:noFill/>
          <a:ln/>
        </p:spPr>
      </p:pic>
      <p:sp>
        <p:nvSpPr>
          <p:cNvPr id="462856" name="Text Box 8" descr="Белый мрамор"/>
          <p:cNvSpPr txBox="1">
            <a:spLocks noChangeArrowheads="1"/>
          </p:cNvSpPr>
          <p:nvPr/>
        </p:nvSpPr>
        <p:spPr bwMode="auto">
          <a:xfrm>
            <a:off x="179388" y="5157788"/>
            <a:ext cx="3600450" cy="119062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5F0CAB"/>
                </a:solidFill>
              </a:rPr>
              <a:t>Кун-фу-цзы</a:t>
            </a:r>
            <a:r>
              <a:rPr lang="ru-RU">
                <a:solidFill>
                  <a:srgbClr val="5F0CAB"/>
                </a:solidFill>
              </a:rPr>
              <a:t> </a:t>
            </a:r>
          </a:p>
          <a:p>
            <a:pPr algn="ctr"/>
            <a:r>
              <a:rPr lang="ru-RU">
                <a:solidFill>
                  <a:srgbClr val="5F0CAB"/>
                </a:solidFill>
              </a:rPr>
              <a:t>(551-479 гг. до н.э.)</a:t>
            </a:r>
          </a:p>
          <a:p>
            <a:pPr algn="ctr"/>
            <a:r>
              <a:rPr lang="ru-RU" i="1">
                <a:solidFill>
                  <a:srgbClr val="5F0CAB"/>
                </a:solidFill>
              </a:rPr>
              <a:t>Автор </a:t>
            </a:r>
            <a:r>
              <a:rPr lang="ru-RU" b="1" i="1">
                <a:solidFill>
                  <a:srgbClr val="5F0CAB"/>
                </a:solidFill>
              </a:rPr>
              <a:t>«золотого»</a:t>
            </a:r>
            <a:r>
              <a:rPr lang="ru-RU" i="1">
                <a:solidFill>
                  <a:srgbClr val="5F0CAB"/>
                </a:solidFill>
              </a:rPr>
              <a:t> правила морали</a:t>
            </a:r>
            <a:r>
              <a:rPr lang="ru-RU">
                <a:solidFill>
                  <a:srgbClr val="5F0CAB"/>
                </a:solidFill>
              </a:rPr>
              <a:t> </a:t>
            </a:r>
          </a:p>
        </p:txBody>
      </p:sp>
      <p:pic>
        <p:nvPicPr>
          <p:cNvPr id="462858" name="Picture 10" descr="sear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63" y="5805488"/>
            <a:ext cx="433387" cy="314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62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62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62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62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2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2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2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28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628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28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28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628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28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628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628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628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28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28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628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B9DAC-4C9E-4236-8995-B7542AA2D097}" type="slidenum">
              <a:rPr lang="ru-RU"/>
              <a:pPr/>
              <a:t>19</a:t>
            </a:fld>
            <a:endParaRPr lang="ru-RU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125538"/>
            <a:ext cx="8229600" cy="431800"/>
          </a:xfrm>
        </p:spPr>
        <p:txBody>
          <a:bodyPr/>
          <a:lstStyle/>
          <a:p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Основные идеи Конфуцианства</a:t>
            </a:r>
          </a:p>
        </p:txBody>
      </p:sp>
      <p:sp>
        <p:nvSpPr>
          <p:cNvPr id="4649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F0CAB"/>
                </a:solidFill>
              </a:rPr>
              <a:t>Человек не рождается злым, но в течение жизни он ожесточается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F0CAB"/>
                </a:solidFill>
              </a:rPr>
              <a:t>Человека портит дурное воспитание, следовательно, необходимо правильное воспитание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F0CAB"/>
                </a:solidFill>
              </a:rPr>
              <a:t>Правильное воспитание – это воспитание в духе древних традиций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F0CAB"/>
                </a:solidFill>
              </a:rPr>
              <a:t>Основа поведения- принцип «золотой середины» (умеренность в чувствах, мыслях, поступках)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rgbClr val="5F0CAB"/>
                </a:solidFill>
              </a:rPr>
              <a:t>Суть конфуцианства - создать гармонию в обществе, отрегулировать </a:t>
            </a:r>
            <a:r>
              <a:rPr lang="ru-RU" sz="2000" b="1">
                <a:solidFill>
                  <a:srgbClr val="663300"/>
                </a:solidFill>
              </a:rPr>
              <a:t>5 отношений: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b="1">
                <a:solidFill>
                  <a:srgbClr val="663300"/>
                </a:solidFill>
              </a:rPr>
              <a:t>    между правителем и подданным; между родителем и детьми; между мужчиной и женщиной; между супругами; между друзьями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b="1">
                <a:solidFill>
                  <a:srgbClr val="5F0CAB"/>
                </a:solidFill>
              </a:rPr>
              <a:t>•   Гуманность – важная основа Конфуцианства</a:t>
            </a:r>
            <a:endParaRPr lang="ru-RU" sz="1800"/>
          </a:p>
        </p:txBody>
      </p:sp>
      <p:sp>
        <p:nvSpPr>
          <p:cNvPr id="464901" name="Text Box 5" descr="Белый мрамор"/>
          <p:cNvSpPr txBox="1">
            <a:spLocks noChangeArrowheads="1"/>
          </p:cNvSpPr>
          <p:nvPr/>
        </p:nvSpPr>
        <p:spPr bwMode="auto">
          <a:xfrm>
            <a:off x="539750" y="1628775"/>
            <a:ext cx="7366000" cy="366713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6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64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4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64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4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64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64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64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64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64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64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64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64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64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4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64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64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64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64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64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EEA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C218-AC86-45AF-9098-799935F0BCFD}" type="slidenum">
              <a:rPr lang="ru-RU"/>
              <a:pPr/>
              <a:t>2</a:t>
            </a:fld>
            <a:endParaRPr lang="ru-RU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268413"/>
            <a:ext cx="4608512" cy="48974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 i="1" u="sng">
                <a:solidFill>
                  <a:srgbClr val="5F0CAB"/>
                </a:solidFill>
                <a:latin typeface="Verdana" pitchFamily="34" charset="0"/>
              </a:rPr>
              <a:t>Вопросы</a:t>
            </a:r>
            <a:r>
              <a:rPr lang="ru-RU" sz="2000" b="1" i="1">
                <a:solidFill>
                  <a:srgbClr val="5F0CAB"/>
                </a:solidFill>
                <a:latin typeface="Verdana" pitchFamily="34" charset="0"/>
              </a:rPr>
              <a:t>:</a:t>
            </a:r>
            <a:r>
              <a:rPr lang="ru-RU" sz="2000">
                <a:solidFill>
                  <a:srgbClr val="5F0CAB"/>
                </a:solidFill>
                <a:latin typeface="Verdana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  <a:latin typeface="Verdana" pitchFamily="34" charset="0"/>
              </a:rPr>
              <a:t>Признаки Древнего Востока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  <a:latin typeface="Verdana" pitchFamily="34" charset="0"/>
              </a:rPr>
              <a:t>Предпосылки философии в Древней Индии и Китае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  <a:latin typeface="Verdana" pitchFamily="34" charset="0"/>
              </a:rPr>
              <a:t>Особенности древневосточной философии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>
              <a:solidFill>
                <a:srgbClr val="5F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i="1" u="sng">
                <a:solidFill>
                  <a:srgbClr val="5C0CAB"/>
                </a:solidFill>
                <a:latin typeface="Verdana" pitchFamily="34" charset="0"/>
              </a:rPr>
              <a:t>Цель: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C0CAB"/>
                </a:solidFill>
                <a:latin typeface="Verdana" pitchFamily="34" charset="0"/>
              </a:rPr>
              <a:t>Изучить основные предпосылки философии Древнего Востока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C0CAB"/>
                </a:solidFill>
                <a:latin typeface="Verdana" pitchFamily="34" charset="0"/>
              </a:rPr>
              <a:t>Выявить основные особенности и понятия философии Древнего Востока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C0CAB"/>
                </a:solidFill>
                <a:latin typeface="Verdana" pitchFamily="34" charset="0"/>
              </a:rPr>
              <a:t>Определить общее и отличие философии Древней Индии и Древнего Востока</a:t>
            </a:r>
          </a:p>
        </p:txBody>
      </p:sp>
      <p:sp>
        <p:nvSpPr>
          <p:cNvPr id="384008" name="Rectangle 8"/>
          <p:cNvSpPr>
            <a:spLocks noChangeArrowheads="1"/>
          </p:cNvSpPr>
          <p:nvPr/>
        </p:nvSpPr>
        <p:spPr bwMode="auto">
          <a:xfrm>
            <a:off x="539750" y="1989138"/>
            <a:ext cx="3095625" cy="2735262"/>
          </a:xfrm>
          <a:prstGeom prst="rect">
            <a:avLst/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84009" name="Picture 9" descr="учитель-указывая-доска_318-586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349500"/>
            <a:ext cx="2305050" cy="2035175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rgbClr val="FFFF99">
                  <a:gamma/>
                  <a:shade val="46275"/>
                  <a:invGamma/>
                </a:srgbClr>
              </a:gs>
              <a:gs pos="100000">
                <a:srgbClr val="FFFF99"/>
              </a:gs>
            </a:gsLst>
            <a:lin ang="5400000" scaled="1"/>
          </a:gradFill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4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84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84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84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3A92-0293-4987-B64B-6039B2E418BA}" type="slidenum">
              <a:rPr lang="ru-RU"/>
              <a:pPr/>
              <a:t>20</a:t>
            </a:fld>
            <a:endParaRPr lang="ru-RU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25621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5F0CAB"/>
                </a:solidFill>
              </a:rPr>
              <a:t>КОНФУЦИЙ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</a:rPr>
              <a:t>Идеализировал прошлое, критиковал социальные условия современности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</a:rPr>
              <a:t>Создал систему правил поведения человека в обществе (на основе культа предков)</a:t>
            </a:r>
          </a:p>
          <a:p>
            <a:pPr>
              <a:lnSpc>
                <a:spcPct val="80000"/>
              </a:lnSpc>
            </a:pPr>
            <a:r>
              <a:rPr lang="ru-RU" sz="2000">
                <a:solidFill>
                  <a:srgbClr val="5F0CAB"/>
                </a:solidFill>
              </a:rPr>
              <a:t>Создал идеал </a:t>
            </a:r>
            <a:r>
              <a:rPr lang="ru-RU" sz="2000" b="1">
                <a:solidFill>
                  <a:srgbClr val="5F0CAB"/>
                </a:solidFill>
              </a:rPr>
              <a:t>«благородного человека» </a:t>
            </a:r>
            <a:r>
              <a:rPr lang="ru-RU" sz="2000">
                <a:solidFill>
                  <a:srgbClr val="5F0CAB"/>
                </a:solidFill>
              </a:rPr>
              <a:t>(следует закону, долгу)</a:t>
            </a:r>
          </a:p>
        </p:txBody>
      </p:sp>
      <p:pic>
        <p:nvPicPr>
          <p:cNvPr id="399365" name="Picture 5" descr="0008-008-Soglasno-Konfutsiju-sudba-cheloveka-opredeljaetsja-nebom-i-to-ch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2924175"/>
            <a:ext cx="4608512" cy="34575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286A-607D-4291-A0FA-7DA6FEC38CF0}" type="slidenum">
              <a:rPr lang="ru-RU"/>
              <a:pPr/>
              <a:t>21</a:t>
            </a:fld>
            <a:endParaRPr lang="ru-RU"/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785225" cy="5040313"/>
          </a:xfrm>
          <a:solidFill>
            <a:srgbClr val="FFEA00"/>
          </a:solidFill>
        </p:spPr>
        <p:txBody>
          <a:bodyPr/>
          <a:lstStyle/>
          <a:p>
            <a:pPr algn="ctr">
              <a:buFontTx/>
              <a:buNone/>
            </a:pPr>
            <a:r>
              <a:rPr lang="ru-RU" sz="2800" b="1" i="1">
                <a:solidFill>
                  <a:srgbClr val="5F0CAB"/>
                </a:solidFill>
              </a:rPr>
              <a:t>Некоторые изречения Конфуция</a:t>
            </a:r>
          </a:p>
          <a:p>
            <a:pPr algn="ctr">
              <a:buFontTx/>
              <a:buNone/>
            </a:pPr>
            <a:endParaRPr lang="ru-RU" sz="2800" b="1" i="1">
              <a:solidFill>
                <a:srgbClr val="5F0CAB"/>
              </a:solidFill>
            </a:endParaRPr>
          </a:p>
          <a:p>
            <a:r>
              <a:rPr lang="ru-RU" sz="2400">
                <a:solidFill>
                  <a:srgbClr val="5F0CAB"/>
                </a:solidFill>
              </a:rPr>
              <a:t>Не делай другим того, чего не желаешь себе</a:t>
            </a:r>
          </a:p>
          <a:p>
            <a:r>
              <a:rPr lang="ru-RU" sz="2400">
                <a:solidFill>
                  <a:srgbClr val="5F0CAB"/>
                </a:solidFill>
              </a:rPr>
              <a:t>Жить добродетельно- это означает жить в обществе и для общества</a:t>
            </a:r>
          </a:p>
          <a:p>
            <a:r>
              <a:rPr lang="ru-RU" sz="2400">
                <a:solidFill>
                  <a:srgbClr val="5F0CAB"/>
                </a:solidFill>
              </a:rPr>
              <a:t>Управляющим - управлять, а управляемым – хорошо управляться</a:t>
            </a:r>
          </a:p>
          <a:p>
            <a:r>
              <a:rPr lang="ru-RU" sz="2400">
                <a:solidFill>
                  <a:srgbClr val="5F0CAB"/>
                </a:solidFill>
              </a:rPr>
              <a:t>Благородный муж думает о долге, а мелкий человек – о выгоде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  Читай подробно: </a:t>
            </a:r>
          </a:p>
          <a:p>
            <a:pPr>
              <a:buFontTx/>
              <a:buNone/>
            </a:pPr>
            <a:r>
              <a:rPr lang="ru-RU" sz="2800">
                <a:solidFill>
                  <a:srgbClr val="5F0CAB"/>
                </a:solidFill>
              </a:rPr>
              <a:t>   	 </a:t>
            </a:r>
            <a:r>
              <a:rPr lang="ru-RU" sz="1800">
                <a:solidFill>
                  <a:srgbClr val="5F0CAB"/>
                </a:solidFill>
                <a:hlinkClick r:id="rId2"/>
              </a:rPr>
              <a:t>Конфуций цитаты, афоризмы, высказывания беседы |Легендарный Китай</a:t>
            </a:r>
            <a:endParaRPr lang="ru-RU" sz="1800">
              <a:solidFill>
                <a:srgbClr val="5F0CAB"/>
              </a:solidFill>
            </a:endParaRPr>
          </a:p>
        </p:txBody>
      </p:sp>
      <p:pic>
        <p:nvPicPr>
          <p:cNvPr id="400389" name="Picture 5" descr="sear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589588"/>
            <a:ext cx="358775" cy="2619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7554A-F83B-4EEC-8D1B-323FAD508DE7}" type="slidenum">
              <a:rPr lang="ru-RU"/>
              <a:pPr/>
              <a:t>22</a:t>
            </a:fld>
            <a:endParaRPr lang="ru-RU"/>
          </a:p>
        </p:txBody>
      </p:sp>
      <p:sp>
        <p:nvSpPr>
          <p:cNvPr id="467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00" y="1052513"/>
            <a:ext cx="4773613" cy="350837"/>
          </a:xfrm>
        </p:spPr>
        <p:txBody>
          <a:bodyPr/>
          <a:lstStyle/>
          <a:p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Выводы: общее и отличие</a:t>
            </a:r>
          </a:p>
        </p:txBody>
      </p:sp>
      <p:sp>
        <p:nvSpPr>
          <p:cNvPr id="46797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708400" y="1600200"/>
            <a:ext cx="5256213" cy="4781550"/>
          </a:xfrm>
          <a:solidFill>
            <a:srgbClr val="FFEA00"/>
          </a:solidFill>
        </p:spPr>
        <p:txBody>
          <a:bodyPr/>
          <a:lstStyle/>
          <a:p>
            <a:r>
              <a:rPr lang="ru-RU" sz="1800">
                <a:solidFill>
                  <a:srgbClr val="5F0CAB"/>
                </a:solidFill>
              </a:rPr>
              <a:t>Философия Древней Индии и Китая носит ярко выраженный религиозный характер </a:t>
            </a:r>
          </a:p>
          <a:p>
            <a:r>
              <a:rPr lang="ru-RU" sz="1800">
                <a:solidFill>
                  <a:srgbClr val="5F0CAB"/>
                </a:solidFill>
              </a:rPr>
              <a:t>Главная ценность Индийской и Китайской философии заключается в обращении к внутреннему миру человека, она открывает мир возможностей нравственного совершенствования личности</a:t>
            </a:r>
          </a:p>
          <a:p>
            <a:r>
              <a:rPr lang="ru-RU" sz="1800">
                <a:solidFill>
                  <a:srgbClr val="5F0CAB"/>
                </a:solidFill>
              </a:rPr>
              <a:t>Китайская философия больше обращена к практической жизни, Индийская философия – к раскрытию духовного мира человека</a:t>
            </a:r>
          </a:p>
          <a:p>
            <a:r>
              <a:rPr lang="ru-RU" sz="1800">
                <a:solidFill>
                  <a:srgbClr val="5F0CAB"/>
                </a:solidFill>
              </a:rPr>
              <a:t>В Индии учили как легче покинуть этот мир, в Китае – как лучше утвердиться в жизни и выжить</a:t>
            </a:r>
          </a:p>
          <a:p>
            <a:r>
              <a:rPr lang="ru-RU" sz="1800">
                <a:solidFill>
                  <a:srgbClr val="5F0CAB"/>
                </a:solidFill>
              </a:rPr>
              <a:t>Все это очень близко к практическому опыту и житейской мудрости </a:t>
            </a:r>
          </a:p>
          <a:p>
            <a:pPr>
              <a:buFontTx/>
              <a:buNone/>
            </a:pPr>
            <a:r>
              <a:rPr lang="ru-RU" sz="1800">
                <a:solidFill>
                  <a:srgbClr val="5F0CAB"/>
                </a:solidFill>
              </a:rPr>
              <a:t>	</a:t>
            </a:r>
            <a:endParaRPr lang="ru-RU" sz="1800"/>
          </a:p>
        </p:txBody>
      </p:sp>
      <p:pic>
        <p:nvPicPr>
          <p:cNvPr id="467978" name="Picture 10" descr="Cbs0cUpmd6Y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700213"/>
            <a:ext cx="1830387" cy="2808287"/>
          </a:xfrm>
        </p:spPr>
      </p:pic>
      <p:pic>
        <p:nvPicPr>
          <p:cNvPr id="467979" name="Picture 11" descr="buddhist-history-5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4508500"/>
            <a:ext cx="2447925" cy="18367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7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7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679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7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7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79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BBD9-A84B-425C-AA95-7ED6189139A1}" type="slidenum">
              <a:rPr lang="ru-RU"/>
              <a:pPr/>
              <a:t>23</a:t>
            </a:fld>
            <a:endParaRPr lang="ru-RU"/>
          </a:p>
        </p:txBody>
      </p:sp>
      <p:sp>
        <p:nvSpPr>
          <p:cNvPr id="471048" name="Text Box 8"/>
          <p:cNvSpPr txBox="1">
            <a:spLocks noChangeArrowheads="1"/>
          </p:cNvSpPr>
          <p:nvPr/>
        </p:nvSpPr>
        <p:spPr bwMode="auto">
          <a:xfrm>
            <a:off x="1116013" y="1844675"/>
            <a:ext cx="6697662" cy="1465263"/>
          </a:xfrm>
          <a:prstGeom prst="rect">
            <a:avLst/>
          </a:prstGeom>
          <a:solidFill>
            <a:srgbClr val="FFEA00"/>
          </a:solidFill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562C84"/>
                </a:solidFill>
              </a:rPr>
              <a:t>Философия Древнего Востока: проблема совершенного человека</a:t>
            </a:r>
          </a:p>
          <a:p>
            <a:pPr algn="ctr"/>
            <a:endParaRPr lang="ru-RU">
              <a:solidFill>
                <a:srgbClr val="562C84"/>
              </a:solidFill>
            </a:endParaRPr>
          </a:p>
          <a:p>
            <a:pPr algn="ctr"/>
            <a:r>
              <a:rPr lang="ru-RU">
                <a:solidFill>
                  <a:srgbClr val="0066FF"/>
                </a:solidFill>
              </a:rPr>
              <a:t>           </a:t>
            </a:r>
            <a:r>
              <a:rPr lang="ru-RU">
                <a:solidFill>
                  <a:srgbClr val="0066FF"/>
                </a:solidFill>
                <a:hlinkClick r:id="rId2"/>
              </a:rPr>
              <a:t>https://www.youtube.com/watch?v=Rsn-nY_0lO4</a:t>
            </a:r>
            <a:r>
              <a:rPr lang="ru-RU">
                <a:solidFill>
                  <a:srgbClr val="0066FF"/>
                </a:solidFill>
              </a:rPr>
              <a:t>  </a:t>
            </a:r>
          </a:p>
          <a:p>
            <a:pPr algn="ctr"/>
            <a:endParaRPr lang="ru-RU">
              <a:solidFill>
                <a:srgbClr val="0066FF"/>
              </a:solidFill>
            </a:endParaRPr>
          </a:p>
        </p:txBody>
      </p:sp>
      <p:sp>
        <p:nvSpPr>
          <p:cNvPr id="471049" name="Text Box 9" descr="Белый мрамор"/>
          <p:cNvSpPr txBox="1">
            <a:spLocks noChangeArrowheads="1"/>
          </p:cNvSpPr>
          <p:nvPr/>
        </p:nvSpPr>
        <p:spPr bwMode="auto">
          <a:xfrm>
            <a:off x="2771775" y="1196975"/>
            <a:ext cx="3313113" cy="4572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5F0CAB"/>
                </a:solidFill>
              </a:rPr>
              <a:t>ЗАМЕТКИ по теме </a:t>
            </a:r>
          </a:p>
        </p:txBody>
      </p:sp>
      <p:pic>
        <p:nvPicPr>
          <p:cNvPr id="471057" name="Picture 17" descr="red_thread_by_iroha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3573463"/>
            <a:ext cx="3887787" cy="1727200"/>
          </a:xfrm>
          <a:prstGeom prst="rect">
            <a:avLst/>
          </a:prstGeom>
          <a:noFill/>
        </p:spPr>
      </p:pic>
      <p:sp>
        <p:nvSpPr>
          <p:cNvPr id="471058" name="Text Box 18"/>
          <p:cNvSpPr txBox="1">
            <a:spLocks noChangeArrowheads="1"/>
          </p:cNvSpPr>
          <p:nvPr/>
        </p:nvSpPr>
        <p:spPr bwMode="auto">
          <a:xfrm>
            <a:off x="2268538" y="5516563"/>
            <a:ext cx="4535487" cy="366712"/>
          </a:xfrm>
          <a:prstGeom prst="rect">
            <a:avLst/>
          </a:prstGeom>
          <a:solidFill>
            <a:srgbClr val="FFEA00"/>
          </a:solidFill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>
                <a:hlinkClick r:id="rId4"/>
              </a:rPr>
              <a:t>Древняя легенда о красной нити судьбы</a:t>
            </a:r>
            <a:endParaRPr lang="ru-RU"/>
          </a:p>
        </p:txBody>
      </p:sp>
      <p:pic>
        <p:nvPicPr>
          <p:cNvPr id="471063" name="Picture 23" descr="sear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5516563"/>
            <a:ext cx="504825" cy="366712"/>
          </a:xfrm>
          <a:prstGeom prst="rect">
            <a:avLst/>
          </a:prstGeom>
          <a:noFill/>
        </p:spPr>
      </p:pic>
      <p:pic>
        <p:nvPicPr>
          <p:cNvPr id="471068" name="Picture 28" descr="Video_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6375" y="2565400"/>
            <a:ext cx="576263" cy="5746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71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CCE28-897D-407E-91D2-1FDB5A6623B2}" type="slidenum">
              <a:rPr lang="ru-RU"/>
              <a:pPr/>
              <a:t>3</a:t>
            </a:fld>
            <a:endParaRPr lang="ru-RU"/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435975" cy="532923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Признаки Древнего Востока</a:t>
            </a:r>
            <a:r>
              <a:rPr lang="ru-RU" sz="2400" b="1" i="1">
                <a:solidFill>
                  <a:srgbClr val="5F0CAB"/>
                </a:solidFill>
                <a:latin typeface="Verdana" pitchFamily="34" charset="0"/>
              </a:rPr>
              <a:t> </a:t>
            </a:r>
            <a:r>
              <a:rPr lang="ru-RU" sz="1600">
                <a:solidFill>
                  <a:srgbClr val="5F0CAB"/>
                </a:solidFill>
                <a:latin typeface="Verdana" pitchFamily="34" charset="0"/>
              </a:rPr>
              <a:t>(</a:t>
            </a:r>
            <a:r>
              <a:rPr lang="ru-RU" sz="1600" b="1">
                <a:solidFill>
                  <a:srgbClr val="5F0CAB"/>
                </a:solidFill>
              </a:rPr>
              <a:t>от сер. </a:t>
            </a:r>
            <a:r>
              <a:rPr lang="en-US" sz="1600" b="1">
                <a:solidFill>
                  <a:srgbClr val="5F0CAB"/>
                </a:solidFill>
              </a:rPr>
              <a:t>IV</a:t>
            </a:r>
            <a:r>
              <a:rPr lang="ru-RU" sz="1600" b="1">
                <a:solidFill>
                  <a:srgbClr val="5F0CAB"/>
                </a:solidFill>
              </a:rPr>
              <a:t> тыс. д.э. до </a:t>
            </a:r>
            <a:r>
              <a:rPr lang="en-US" sz="1600" b="1">
                <a:solidFill>
                  <a:srgbClr val="5F0CAB"/>
                </a:solidFill>
              </a:rPr>
              <a:t>III</a:t>
            </a:r>
            <a:r>
              <a:rPr lang="ru-RU" sz="1600" b="1">
                <a:solidFill>
                  <a:srgbClr val="5F0CAB"/>
                </a:solidFill>
              </a:rPr>
              <a:t> в.н.э.)</a:t>
            </a:r>
            <a:br>
              <a:rPr lang="ru-RU" sz="1600" b="1">
                <a:solidFill>
                  <a:srgbClr val="5F0CAB"/>
                </a:solidFill>
              </a:rPr>
            </a:br>
            <a:endParaRPr lang="ru-RU" sz="1600" b="1">
              <a:solidFill>
                <a:srgbClr val="5F0CAB"/>
              </a:solidFill>
            </a:endParaRPr>
          </a:p>
        </p:txBody>
      </p:sp>
      <p:pic>
        <p:nvPicPr>
          <p:cNvPr id="385028" name="Picture 4" descr="Рисунок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628775"/>
            <a:ext cx="3313112" cy="2444750"/>
          </a:xfrm>
          <a:prstGeom prst="rect">
            <a:avLst/>
          </a:prstGeom>
          <a:noFill/>
        </p:spPr>
      </p:pic>
      <p:pic>
        <p:nvPicPr>
          <p:cNvPr id="385031" name="Picture 7" descr="Рисунок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149725"/>
            <a:ext cx="3313112" cy="2073275"/>
          </a:xfrm>
          <a:prstGeom prst="rect">
            <a:avLst/>
          </a:prstGeom>
          <a:noFill/>
        </p:spPr>
      </p:pic>
      <p:sp>
        <p:nvSpPr>
          <p:cNvPr id="385032" name="Text Box 8" descr="Белый мрамор"/>
          <p:cNvSpPr txBox="1">
            <a:spLocks noChangeArrowheads="1"/>
          </p:cNvSpPr>
          <p:nvPr/>
        </p:nvSpPr>
        <p:spPr bwMode="auto">
          <a:xfrm>
            <a:off x="4427538" y="1700213"/>
            <a:ext cx="4716462" cy="448627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ru-RU">
                <a:solidFill>
                  <a:srgbClr val="5F0CAB"/>
                </a:solidFill>
              </a:rPr>
              <a:t> • </a:t>
            </a:r>
            <a:r>
              <a:rPr lang="ru-RU" b="1" i="1">
                <a:solidFill>
                  <a:srgbClr val="5F0CAB"/>
                </a:solidFill>
              </a:rPr>
              <a:t>Мелиоративное земледелие </a:t>
            </a:r>
          </a:p>
          <a:p>
            <a:pPr marL="457200" indent="-457200"/>
            <a:endParaRPr lang="ru-RU" b="1" i="1">
              <a:solidFill>
                <a:srgbClr val="5F0CAB"/>
              </a:solidFill>
            </a:endParaRP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• Земля и вода в собственности</a:t>
            </a: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  государства</a:t>
            </a:r>
          </a:p>
          <a:p>
            <a:pPr marL="457200" indent="-457200"/>
            <a:endParaRPr lang="ru-RU" b="1" i="1">
              <a:solidFill>
                <a:srgbClr val="5F0CAB"/>
              </a:solidFill>
            </a:endParaRP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• Государственная власть – </a:t>
            </a: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  развитая бюрократия</a:t>
            </a:r>
          </a:p>
          <a:p>
            <a:pPr marL="457200" indent="-457200"/>
            <a:endParaRPr lang="ru-RU" b="1" i="1">
              <a:solidFill>
                <a:srgbClr val="5F0CAB"/>
              </a:solidFill>
            </a:endParaRP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•  Абсолютная власть в руках</a:t>
            </a: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   правителя (царя, императора)</a:t>
            </a:r>
          </a:p>
          <a:p>
            <a:pPr marL="457200" indent="-457200"/>
            <a:endParaRPr lang="ru-RU" b="1" i="1">
              <a:solidFill>
                <a:srgbClr val="5F0CAB"/>
              </a:solidFill>
            </a:endParaRP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• Население в полной зависимости </a:t>
            </a: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  от государства, проживает в </a:t>
            </a: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   замкнутых общинах</a:t>
            </a:r>
          </a:p>
          <a:p>
            <a:pPr marL="457200" indent="-457200"/>
            <a:endParaRPr lang="ru-RU" b="1" i="1">
              <a:solidFill>
                <a:srgbClr val="5F0CAB"/>
              </a:solidFill>
            </a:endParaRPr>
          </a:p>
          <a:p>
            <a:pPr marL="457200" indent="-457200"/>
            <a:r>
              <a:rPr lang="ru-RU" b="1" i="1">
                <a:solidFill>
                  <a:srgbClr val="5F0CAB"/>
                </a:solidFill>
              </a:rPr>
              <a:t>• Человек не выделяется из природы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85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85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850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850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850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850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850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850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850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8503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850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8503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2462D-08D9-4D21-8A1A-C7FA3C18772F}" type="slidenum">
              <a:rPr lang="ru-RU"/>
              <a:pPr/>
              <a:t>4</a:t>
            </a:fld>
            <a:endParaRPr lang="ru-RU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4392613" cy="1223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i="1">
                <a:solidFill>
                  <a:srgbClr val="5F0CAB"/>
                </a:solidFill>
                <a:latin typeface="Verdana" pitchFamily="34" charset="0"/>
              </a:rPr>
              <a:t>Мифология</a:t>
            </a:r>
          </a:p>
          <a:p>
            <a:pPr>
              <a:lnSpc>
                <a:spcPct val="90000"/>
              </a:lnSpc>
            </a:pPr>
            <a:r>
              <a:rPr lang="ru-RU" sz="2400" i="1">
                <a:solidFill>
                  <a:srgbClr val="5F0CAB"/>
                </a:solidFill>
                <a:latin typeface="Verdana" pitchFamily="34" charset="0"/>
              </a:rPr>
              <a:t>Эпические поэмы</a:t>
            </a:r>
          </a:p>
          <a:p>
            <a:pPr>
              <a:lnSpc>
                <a:spcPct val="90000"/>
              </a:lnSpc>
            </a:pPr>
            <a:r>
              <a:rPr lang="ru-RU" sz="2400" i="1">
                <a:solidFill>
                  <a:srgbClr val="5F0CAB"/>
                </a:solidFill>
                <a:latin typeface="Verdana" pitchFamily="34" charset="0"/>
              </a:rPr>
              <a:t>«Веды»</a:t>
            </a:r>
          </a:p>
        </p:txBody>
      </p:sp>
      <p:pic>
        <p:nvPicPr>
          <p:cNvPr id="388102" name="Picture 6" descr="Рисунок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052513"/>
            <a:ext cx="3600450" cy="3051175"/>
          </a:xfrm>
          <a:prstGeom prst="rect">
            <a:avLst/>
          </a:prstGeom>
          <a:noFill/>
        </p:spPr>
      </p:pic>
      <p:pic>
        <p:nvPicPr>
          <p:cNvPr id="388103" name="Picture 7" descr="Рисунок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3357563"/>
            <a:ext cx="3600450" cy="2671762"/>
          </a:xfrm>
          <a:prstGeom prst="rect">
            <a:avLst/>
          </a:prstGeom>
          <a:noFill/>
        </p:spPr>
      </p:pic>
      <p:sp>
        <p:nvSpPr>
          <p:cNvPr id="388104" name="Rectangle 8" descr="Белый мрамор"/>
          <p:cNvSpPr>
            <a:spLocks noChangeArrowheads="1"/>
          </p:cNvSpPr>
          <p:nvPr/>
        </p:nvSpPr>
        <p:spPr bwMode="auto">
          <a:xfrm>
            <a:off x="4932363" y="4437063"/>
            <a:ext cx="3960812" cy="957262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>
                <a:solidFill>
                  <a:srgbClr val="5F0CAB"/>
                </a:solidFill>
                <a:latin typeface="Verdana" pitchFamily="34" charset="0"/>
              </a:rPr>
              <a:t> </a:t>
            </a:r>
            <a:r>
              <a:rPr lang="ru-RU" sz="2400">
                <a:solidFill>
                  <a:srgbClr val="5F0CAB"/>
                </a:solidFill>
                <a:latin typeface="Verdana" pitchFamily="34" charset="0"/>
              </a:rPr>
              <a:t>Заключительная часть </a:t>
            </a:r>
          </a:p>
          <a:p>
            <a:pPr>
              <a:spcBef>
                <a:spcPct val="20000"/>
              </a:spcBef>
            </a:pPr>
            <a:r>
              <a:rPr lang="ru-RU" sz="2400">
                <a:solidFill>
                  <a:srgbClr val="5F0CAB"/>
                </a:solidFill>
                <a:latin typeface="Verdana" pitchFamily="34" charset="0"/>
              </a:rPr>
              <a:t>вед - </a:t>
            </a:r>
            <a:r>
              <a:rPr lang="ru-RU" sz="2400" i="1">
                <a:solidFill>
                  <a:srgbClr val="5F0CAB"/>
                </a:solidFill>
                <a:latin typeface="Verdana" pitchFamily="34" charset="0"/>
              </a:rPr>
              <a:t>Упанишады</a:t>
            </a:r>
          </a:p>
        </p:txBody>
      </p:sp>
      <p:sp>
        <p:nvSpPr>
          <p:cNvPr id="388106" name="Text Box 10" descr="Белый мрамор"/>
          <p:cNvSpPr txBox="1">
            <a:spLocks noChangeArrowheads="1"/>
          </p:cNvSpPr>
          <p:nvPr/>
        </p:nvSpPr>
        <p:spPr bwMode="auto">
          <a:xfrm>
            <a:off x="231775" y="981075"/>
            <a:ext cx="4772025" cy="822325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562C84"/>
                </a:solidFill>
                <a:latin typeface="Verdana" pitchFamily="34" charset="0"/>
              </a:rPr>
              <a:t>Философские истоки Древней Индии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8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7BF4-F84D-4F6D-BA89-A3207ECABF86}" type="slidenum">
              <a:rPr lang="ru-RU"/>
              <a:pPr/>
              <a:t>5</a:t>
            </a:fld>
            <a:endParaRPr lang="ru-RU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929188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2800" b="1">
                <a:solidFill>
                  <a:srgbClr val="562C84"/>
                </a:solidFill>
                <a:latin typeface="Verdana" pitchFamily="34" charset="0"/>
              </a:rPr>
              <a:t>«Веды» разделены на четыре части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800" b="1" i="1">
              <a:solidFill>
                <a:srgbClr val="562C84"/>
              </a:solidFill>
              <a:latin typeface="Verdana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b="1">
                <a:solidFill>
                  <a:srgbClr val="562C84"/>
                </a:solidFill>
              </a:rPr>
              <a:t>1 часть — </a:t>
            </a:r>
            <a:r>
              <a:rPr lang="ru-RU" sz="2400" b="1" i="1">
                <a:solidFill>
                  <a:srgbClr val="562C84"/>
                </a:solidFill>
              </a:rPr>
              <a:t>Самхиты -</a:t>
            </a:r>
            <a:r>
              <a:rPr lang="ru-RU" sz="1800" b="1">
                <a:solidFill>
                  <a:srgbClr val="562C84"/>
                </a:solidFill>
              </a:rPr>
              <a:t> самая древняя из всех частей Вед, означает священные гимны </a:t>
            </a:r>
          </a:p>
          <a:p>
            <a:pPr marL="609600" indent="-609600">
              <a:lnSpc>
                <a:spcPct val="80000"/>
              </a:lnSpc>
            </a:pPr>
            <a:endParaRPr lang="ru-RU" sz="1800" b="1">
              <a:solidFill>
                <a:srgbClr val="562C84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b="1">
                <a:solidFill>
                  <a:srgbClr val="562C84"/>
                </a:solidFill>
              </a:rPr>
              <a:t>2часть — </a:t>
            </a:r>
            <a:r>
              <a:rPr lang="ru-RU" sz="2400" b="1" i="1">
                <a:solidFill>
                  <a:srgbClr val="562C84"/>
                </a:solidFill>
              </a:rPr>
              <a:t>Брахманы</a:t>
            </a:r>
            <a:r>
              <a:rPr lang="ru-RU" sz="1800" b="1">
                <a:solidFill>
                  <a:srgbClr val="562C84"/>
                </a:solidFill>
              </a:rPr>
              <a:t> — ритуальные тексты, на них основана религия или философия Брахманизма, имевшая главную силу и власть до возникновения Буддизма</a:t>
            </a:r>
          </a:p>
          <a:p>
            <a:pPr marL="609600" indent="-609600">
              <a:lnSpc>
                <a:spcPct val="80000"/>
              </a:lnSpc>
            </a:pPr>
            <a:endParaRPr lang="ru-RU" sz="1800" b="1">
              <a:solidFill>
                <a:srgbClr val="562C84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b="1">
                <a:solidFill>
                  <a:srgbClr val="562C84"/>
                </a:solidFill>
              </a:rPr>
              <a:t>3-ья часть — </a:t>
            </a:r>
            <a:r>
              <a:rPr lang="ru-RU" sz="2400" b="1" i="1">
                <a:solidFill>
                  <a:srgbClr val="562C84"/>
                </a:solidFill>
              </a:rPr>
              <a:t>Араньяки</a:t>
            </a:r>
            <a:r>
              <a:rPr lang="ru-RU" sz="2000" b="1" i="1">
                <a:solidFill>
                  <a:srgbClr val="562C84"/>
                </a:solidFill>
              </a:rPr>
              <a:t> </a:t>
            </a:r>
            <a:r>
              <a:rPr lang="ru-RU" sz="1800" b="1">
                <a:solidFill>
                  <a:srgbClr val="562C84"/>
                </a:solidFill>
              </a:rPr>
              <a:t>(лесные книги) — это часть дает рекомендации и устанавливает правила жизни людей, выбравших отшельнический образ жизни</a:t>
            </a:r>
          </a:p>
          <a:p>
            <a:pPr marL="609600" indent="-609600">
              <a:lnSpc>
                <a:spcPct val="80000"/>
              </a:lnSpc>
            </a:pPr>
            <a:endParaRPr lang="ru-RU" sz="1800" b="1">
              <a:solidFill>
                <a:srgbClr val="562C84"/>
              </a:solidFill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1800" b="1">
                <a:solidFill>
                  <a:srgbClr val="562C84"/>
                </a:solidFill>
              </a:rPr>
              <a:t>4-ая часть — </a:t>
            </a:r>
            <a:r>
              <a:rPr lang="ru-RU" sz="2400" b="1" i="1">
                <a:solidFill>
                  <a:srgbClr val="562C84"/>
                </a:solidFill>
              </a:rPr>
              <a:t>Упанишады</a:t>
            </a:r>
            <a:r>
              <a:rPr lang="ru-RU" sz="1800" b="1">
                <a:solidFill>
                  <a:srgbClr val="562C84"/>
                </a:solidFill>
              </a:rPr>
              <a:t> — философская часть «Вед», означает сидеть у ног учителя и получать сокровенное, тайное знание.</a:t>
            </a:r>
            <a:r>
              <a:rPr lang="ru-RU" sz="1400"/>
              <a:t/>
            </a:r>
            <a:br>
              <a:rPr lang="ru-RU" sz="1400"/>
            </a:br>
            <a:endParaRPr lang="ru-RU" sz="140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6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EA00"/>
            </a:gs>
            <a:gs pos="100000">
              <a:srgbClr val="FFEA00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8A399-4AE1-44CF-A3E0-7459BBEFED02}" type="slidenum">
              <a:rPr lang="ru-RU"/>
              <a:pPr/>
              <a:t>6</a:t>
            </a:fld>
            <a:endParaRPr lang="ru-RU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785225" cy="5157787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	    </a:t>
            </a:r>
            <a:r>
              <a:rPr lang="ru-RU" sz="2400" b="1" i="1">
                <a:solidFill>
                  <a:srgbClr val="562C84"/>
                </a:solidFill>
                <a:latin typeface="Verdana" pitchFamily="34" charset="0"/>
              </a:rPr>
              <a:t>БРАХМАН</a:t>
            </a:r>
            <a:r>
              <a:rPr lang="ru-RU" sz="2800">
                <a:solidFill>
                  <a:srgbClr val="562C84"/>
                </a:solidFill>
                <a:latin typeface="Verdana" pitchFamily="34" charset="0"/>
              </a:rPr>
              <a:t> –первооснова мира, духовная сущность это безличное начало Вселенной (объективный дух)</a:t>
            </a:r>
          </a:p>
          <a:p>
            <a:pPr>
              <a:buFontTx/>
              <a:buNone/>
            </a:pPr>
            <a:r>
              <a:rPr lang="ru-RU" sz="2800" b="1">
                <a:solidFill>
                  <a:srgbClr val="562C84"/>
                </a:solidFill>
                <a:latin typeface="Verdana" pitchFamily="34" charset="0"/>
              </a:rPr>
              <a:t>	   </a:t>
            </a:r>
            <a:r>
              <a:rPr lang="ru-RU" sz="2400" b="1" i="1">
                <a:solidFill>
                  <a:srgbClr val="562C84"/>
                </a:solidFill>
                <a:latin typeface="Verdana" pitchFamily="34" charset="0"/>
              </a:rPr>
              <a:t>АТМАН</a:t>
            </a:r>
            <a:r>
              <a:rPr lang="ru-RU" sz="2800" b="1">
                <a:solidFill>
                  <a:srgbClr val="562C84"/>
                </a:solidFill>
                <a:latin typeface="Verdana" pitchFamily="34" charset="0"/>
              </a:rPr>
              <a:t> </a:t>
            </a:r>
            <a:r>
              <a:rPr lang="ru-RU" sz="2800">
                <a:solidFill>
                  <a:srgbClr val="562C84"/>
                </a:solidFill>
                <a:latin typeface="Verdana" pitchFamily="34" charset="0"/>
              </a:rPr>
              <a:t>-индивидуальный дух, основа всего живого</a:t>
            </a:r>
          </a:p>
          <a:p>
            <a:pPr>
              <a:buFontTx/>
              <a:buNone/>
            </a:pPr>
            <a:endParaRPr lang="ru-RU" sz="2800">
              <a:solidFill>
                <a:srgbClr val="562C84"/>
              </a:solidFill>
              <a:latin typeface="Verdana" pitchFamily="34" charset="0"/>
            </a:endParaRPr>
          </a:p>
          <a:p>
            <a:pPr>
              <a:buFontTx/>
              <a:buNone/>
            </a:pPr>
            <a:endParaRPr lang="ru-RU" sz="2800">
              <a:latin typeface="Verdana" pitchFamily="34" charset="0"/>
            </a:endParaRPr>
          </a:p>
        </p:txBody>
      </p:sp>
      <p:sp>
        <p:nvSpPr>
          <p:cNvPr id="389124" name="Oval 4"/>
          <p:cNvSpPr>
            <a:spLocks noChangeArrowheads="1"/>
          </p:cNvSpPr>
          <p:nvPr/>
        </p:nvSpPr>
        <p:spPr bwMode="auto">
          <a:xfrm>
            <a:off x="2771775" y="3716338"/>
            <a:ext cx="4464050" cy="2592387"/>
          </a:xfrm>
          <a:prstGeom prst="ellipse">
            <a:avLst/>
          </a:prstGeom>
          <a:gradFill rotWithShape="1">
            <a:gsLst>
              <a:gs pos="0">
                <a:srgbClr val="FFEA00"/>
              </a:gs>
              <a:gs pos="100000">
                <a:srgbClr val="FFEA00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89125" name="Text Box 5" descr="Белый мрамор"/>
          <p:cNvSpPr txBox="1">
            <a:spLocks noChangeArrowheads="1"/>
          </p:cNvSpPr>
          <p:nvPr/>
        </p:nvSpPr>
        <p:spPr bwMode="auto">
          <a:xfrm>
            <a:off x="3995738" y="4292600"/>
            <a:ext cx="2109787" cy="366713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562C84"/>
                </a:solidFill>
                <a:latin typeface="Vrinda" pitchFamily="34" charset="0"/>
              </a:rPr>
              <a:t>Брахман</a:t>
            </a:r>
          </a:p>
        </p:txBody>
      </p:sp>
      <p:sp>
        <p:nvSpPr>
          <p:cNvPr id="389126" name="Oval 6"/>
          <p:cNvSpPr>
            <a:spLocks noChangeArrowheads="1"/>
          </p:cNvSpPr>
          <p:nvPr/>
        </p:nvSpPr>
        <p:spPr bwMode="auto">
          <a:xfrm>
            <a:off x="4211638" y="5157788"/>
            <a:ext cx="1655762" cy="1150937"/>
          </a:xfrm>
          <a:prstGeom prst="ellipse">
            <a:avLst/>
          </a:prstGeom>
          <a:gradFill rotWithShape="1">
            <a:gsLst>
              <a:gs pos="0">
                <a:srgbClr val="A3FFFF"/>
              </a:gs>
              <a:gs pos="50000">
                <a:srgbClr val="A3FFFF">
                  <a:gamma/>
                  <a:shade val="46275"/>
                  <a:invGamma/>
                </a:srgbClr>
              </a:gs>
              <a:gs pos="100000">
                <a:srgbClr val="A3FFFF"/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9127" name="Text Box 7" descr="Белый мрамор"/>
          <p:cNvSpPr txBox="1">
            <a:spLocks noChangeArrowheads="1"/>
          </p:cNvSpPr>
          <p:nvPr/>
        </p:nvSpPr>
        <p:spPr bwMode="auto">
          <a:xfrm>
            <a:off x="4572000" y="5589588"/>
            <a:ext cx="1092200" cy="366712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562C84"/>
                </a:solidFill>
                <a:latin typeface="Vrinda" pitchFamily="34" charset="0"/>
              </a:rPr>
              <a:t>Атман</a:t>
            </a:r>
          </a:p>
        </p:txBody>
      </p:sp>
      <p:sp>
        <p:nvSpPr>
          <p:cNvPr id="389128" name="Text Box 8" descr="Белый мрамор"/>
          <p:cNvSpPr txBox="1">
            <a:spLocks noChangeArrowheads="1"/>
          </p:cNvSpPr>
          <p:nvPr/>
        </p:nvSpPr>
        <p:spPr bwMode="auto">
          <a:xfrm>
            <a:off x="1187450" y="1052513"/>
            <a:ext cx="7345363" cy="457200"/>
          </a:xfrm>
          <a:prstGeom prst="rect">
            <a:avLst/>
          </a:prstGeom>
          <a:noFill/>
          <a:ln w="19050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562C84"/>
                </a:solidFill>
                <a:latin typeface="Verdana" pitchFamily="34" charset="0"/>
              </a:rPr>
              <a:t>Основа философских идей Древней Индии</a:t>
            </a:r>
          </a:p>
        </p:txBody>
      </p:sp>
      <p:pic>
        <p:nvPicPr>
          <p:cNvPr id="389130" name="Picture 10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00213"/>
            <a:ext cx="431800" cy="431800"/>
          </a:xfrm>
          <a:prstGeom prst="rect">
            <a:avLst/>
          </a:prstGeom>
          <a:noFill/>
        </p:spPr>
      </p:pic>
      <p:pic>
        <p:nvPicPr>
          <p:cNvPr id="389131" name="Picture 11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68638"/>
            <a:ext cx="431800" cy="431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89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E061D-8598-4A8F-825F-48DE78CB9B01}" type="slidenum">
              <a:rPr lang="ru-RU"/>
              <a:pPr/>
              <a:t>7</a:t>
            </a:fld>
            <a:endParaRPr lang="ru-RU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327650"/>
          </a:xfrm>
        </p:spPr>
        <p:txBody>
          <a:bodyPr/>
          <a:lstStyle/>
          <a:p>
            <a:pPr lvl="3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5F0CAB"/>
                </a:solidFill>
                <a:latin typeface="Verdana" pitchFamily="34" charset="0"/>
              </a:rPr>
              <a:t>Путь познания – </a:t>
            </a:r>
            <a:r>
              <a:rPr lang="ru-RU" sz="2400" b="1" i="1">
                <a:solidFill>
                  <a:srgbClr val="5F0CAB"/>
                </a:solidFill>
                <a:latin typeface="Verdana" pitchFamily="34" charset="0"/>
              </a:rPr>
              <a:t>МЕДИТАЦИЯ: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ru-RU" sz="2400" b="1" i="1">
              <a:solidFill>
                <a:srgbClr val="5F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    Самопознание человеком себя, сосредоточение на своем  внутреннем духовном мире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	В самопознании человек постигает суть мира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>
              <a:solidFill>
                <a:srgbClr val="5F0CAB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5F0CAB"/>
                </a:solidFill>
              </a:rPr>
              <a:t>          </a:t>
            </a:r>
            <a:r>
              <a:rPr lang="ru-RU" sz="2400" b="1" i="1">
                <a:solidFill>
                  <a:srgbClr val="5F0CAB"/>
                </a:solidFill>
              </a:rPr>
              <a:t>Сансара</a:t>
            </a:r>
            <a:r>
              <a:rPr lang="ru-RU" sz="2400" b="1">
                <a:solidFill>
                  <a:srgbClr val="5F0CAB"/>
                </a:solidFill>
              </a:rPr>
              <a:t> – </a:t>
            </a:r>
            <a:r>
              <a:rPr lang="ru-RU" sz="2400">
                <a:solidFill>
                  <a:srgbClr val="5F0CAB"/>
                </a:solidFill>
              </a:rPr>
              <a:t>жизненный круговорот души, цепь ее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>
                <a:solidFill>
                  <a:srgbClr val="5F0CAB"/>
                </a:solidFill>
              </a:rPr>
              <a:t>     перевоплощений</a:t>
            </a:r>
            <a:r>
              <a:rPr lang="ru-RU" sz="2400" b="1">
                <a:solidFill>
                  <a:srgbClr val="5F0CAB"/>
                </a:solidFill>
              </a:rPr>
              <a:t>, </a:t>
            </a:r>
            <a:r>
              <a:rPr lang="ru-RU" sz="2400">
                <a:solidFill>
                  <a:srgbClr val="5F0CAB"/>
                </a:solidFill>
              </a:rPr>
              <a:t>перерождение души в различных телах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5F0CAB"/>
                </a:solidFill>
              </a:rPr>
              <a:t>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i="1">
                <a:solidFill>
                  <a:srgbClr val="5F0CAB"/>
                </a:solidFill>
              </a:rPr>
              <a:t>		Смысл жизни</a:t>
            </a:r>
            <a:r>
              <a:rPr lang="ru-RU" sz="2400">
                <a:solidFill>
                  <a:srgbClr val="5F0CAB"/>
                </a:solidFill>
              </a:rPr>
              <a:t> – в прерывании цепи перерождений (очищение души и слияние с Брахманом)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>
              <a:solidFill>
                <a:srgbClr val="5F0CAB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5F0CAB"/>
                </a:solidFill>
              </a:rPr>
              <a:t>       	</a:t>
            </a:r>
            <a:r>
              <a:rPr lang="ru-RU" sz="2400" b="1" i="1">
                <a:solidFill>
                  <a:srgbClr val="5F0CAB"/>
                </a:solidFill>
              </a:rPr>
              <a:t>Карма </a:t>
            </a:r>
            <a:r>
              <a:rPr lang="ru-RU" sz="2400">
                <a:solidFill>
                  <a:srgbClr val="5F0CAB"/>
                </a:solidFill>
              </a:rPr>
              <a:t>– совокупность поступков человека, определяющих будущее перевоплощение</a:t>
            </a:r>
          </a:p>
          <a:p>
            <a:pPr lvl="3">
              <a:lnSpc>
                <a:spcPct val="80000"/>
              </a:lnSpc>
              <a:buFontTx/>
              <a:buNone/>
            </a:pPr>
            <a:endParaRPr lang="ru-RU" sz="1800" b="1" i="1">
              <a:solidFill>
                <a:srgbClr val="5F0CAB"/>
              </a:solidFill>
            </a:endParaRPr>
          </a:p>
        </p:txBody>
      </p:sp>
      <p:pic>
        <p:nvPicPr>
          <p:cNvPr id="439300" name="Picture 4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052513"/>
            <a:ext cx="431800" cy="431800"/>
          </a:xfrm>
          <a:prstGeom prst="rect">
            <a:avLst/>
          </a:prstGeom>
          <a:noFill/>
        </p:spPr>
      </p:pic>
      <p:pic>
        <p:nvPicPr>
          <p:cNvPr id="439301" name="Picture 5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141663"/>
            <a:ext cx="431800" cy="431800"/>
          </a:xfrm>
          <a:prstGeom prst="rect">
            <a:avLst/>
          </a:prstGeom>
          <a:noFill/>
        </p:spPr>
      </p:pic>
      <p:pic>
        <p:nvPicPr>
          <p:cNvPr id="439303" name="Picture 7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149725"/>
            <a:ext cx="431800" cy="431800"/>
          </a:xfrm>
          <a:prstGeom prst="rect">
            <a:avLst/>
          </a:prstGeom>
          <a:noFill/>
        </p:spPr>
      </p:pic>
      <p:pic>
        <p:nvPicPr>
          <p:cNvPr id="439304" name="Picture 8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5229225"/>
            <a:ext cx="431800" cy="431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39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9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39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39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9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39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6F7D9-9A0B-4A9C-8B34-B9808F01A31E}" type="slidenum">
              <a:rPr lang="ru-RU"/>
              <a:pPr/>
              <a:t>8</a:t>
            </a:fld>
            <a:endParaRPr lang="ru-RU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964612" cy="54006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b="1">
                <a:solidFill>
                  <a:srgbClr val="562C84"/>
                </a:solidFill>
                <a:latin typeface="Verdana" pitchFamily="34" charset="0"/>
              </a:rPr>
              <a:t>Основные философские школы Древней Индии</a:t>
            </a:r>
          </a:p>
          <a:p>
            <a:pPr>
              <a:buFontTx/>
              <a:buNone/>
            </a:pPr>
            <a:r>
              <a:rPr lang="ru-RU" sz="4400" b="1" i="1">
                <a:latin typeface="Verdana" pitchFamily="34" charset="0"/>
              </a:rPr>
              <a:t>	 	</a:t>
            </a:r>
            <a:r>
              <a:rPr lang="ru-RU" sz="2800" b="1" i="1" u="sng">
                <a:solidFill>
                  <a:srgbClr val="663300"/>
                </a:solidFill>
                <a:latin typeface="Verdana" pitchFamily="34" charset="0"/>
              </a:rPr>
              <a:t>Ортодоксальные школы</a:t>
            </a:r>
            <a:r>
              <a:rPr lang="ru-RU" sz="2800">
                <a:solidFill>
                  <a:srgbClr val="5C0CAB"/>
                </a:solidFill>
                <a:latin typeface="Verdana" pitchFamily="34" charset="0"/>
              </a:rPr>
              <a:t> – признающие религию «Вед»: </a:t>
            </a:r>
            <a:r>
              <a:rPr lang="ru-RU" sz="2800" b="1" i="1">
                <a:solidFill>
                  <a:srgbClr val="5C0CAB"/>
                </a:solidFill>
                <a:latin typeface="Verdana" pitchFamily="34" charset="0"/>
              </a:rPr>
              <a:t>Веданта, Санхья, Ньяя, Миманса, Иога, Вайшешика</a:t>
            </a:r>
            <a:r>
              <a:rPr lang="ru-RU" sz="2800">
                <a:solidFill>
                  <a:srgbClr val="5C0CAB"/>
                </a:solidFill>
                <a:latin typeface="Verdana" pitchFamily="34" charset="0"/>
              </a:rPr>
              <a:t> </a:t>
            </a:r>
          </a:p>
          <a:p>
            <a:pPr>
              <a:buFontTx/>
              <a:buNone/>
            </a:pPr>
            <a:r>
              <a:rPr lang="ru-RU">
                <a:solidFill>
                  <a:srgbClr val="5C0CAB"/>
                </a:solidFill>
                <a:latin typeface="Verdana" pitchFamily="34" charset="0"/>
              </a:rPr>
              <a:t>	</a:t>
            </a:r>
            <a:r>
              <a:rPr lang="ru-RU" b="1" i="1">
                <a:solidFill>
                  <a:srgbClr val="5C0CAB"/>
                </a:solidFill>
                <a:latin typeface="Verdana" pitchFamily="34" charset="0"/>
              </a:rPr>
              <a:t>    </a:t>
            </a:r>
          </a:p>
          <a:p>
            <a:pPr>
              <a:buFontTx/>
              <a:buNone/>
            </a:pPr>
            <a:r>
              <a:rPr lang="ru-RU" b="1" i="1">
                <a:solidFill>
                  <a:srgbClr val="5C0CAB"/>
                </a:solidFill>
                <a:latin typeface="Verdana" pitchFamily="34" charset="0"/>
              </a:rPr>
              <a:t>		</a:t>
            </a:r>
            <a:r>
              <a:rPr lang="ru-RU" sz="2800" b="1" i="1" u="sng">
                <a:solidFill>
                  <a:srgbClr val="663300"/>
                </a:solidFill>
                <a:latin typeface="Verdana" pitchFamily="34" charset="0"/>
              </a:rPr>
              <a:t>Неортодоксальные школы</a:t>
            </a:r>
            <a:r>
              <a:rPr lang="ru-RU" sz="2800">
                <a:solidFill>
                  <a:srgbClr val="5C0CAB"/>
                </a:solidFill>
                <a:latin typeface="Verdana" pitchFamily="34" charset="0"/>
              </a:rPr>
              <a:t> – </a:t>
            </a:r>
          </a:p>
          <a:p>
            <a:pPr>
              <a:buFontTx/>
              <a:buNone/>
            </a:pPr>
            <a:r>
              <a:rPr lang="ru-RU" sz="2800">
                <a:solidFill>
                  <a:srgbClr val="5C0CAB"/>
                </a:solidFill>
                <a:latin typeface="Verdana" pitchFamily="34" charset="0"/>
              </a:rPr>
              <a:t>   не признающие религию «Вед»: </a:t>
            </a:r>
            <a:r>
              <a:rPr lang="ru-RU" sz="2800" b="1" i="1">
                <a:solidFill>
                  <a:srgbClr val="5C0CAB"/>
                </a:solidFill>
                <a:latin typeface="Verdana" pitchFamily="34" charset="0"/>
              </a:rPr>
              <a:t>Буддизм, Чарвака-Локаята, Джайнизм</a:t>
            </a:r>
          </a:p>
        </p:txBody>
      </p:sp>
      <p:pic>
        <p:nvPicPr>
          <p:cNvPr id="437252" name="Picture 4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773238"/>
            <a:ext cx="504825" cy="504825"/>
          </a:xfrm>
          <a:prstGeom prst="rect">
            <a:avLst/>
          </a:prstGeom>
          <a:noFill/>
        </p:spPr>
      </p:pic>
      <p:pic>
        <p:nvPicPr>
          <p:cNvPr id="437253" name="Picture 5" descr="w24h241339195649Check24x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789363"/>
            <a:ext cx="504825" cy="5048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3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1C12A-105F-4D9F-8001-BEE4C453381F}" type="slidenum">
              <a:rPr lang="ru-RU"/>
              <a:pPr/>
              <a:t>9</a:t>
            </a:fld>
            <a:endParaRPr lang="ru-RU"/>
          </a:p>
        </p:txBody>
      </p:sp>
      <p:sp>
        <p:nvSpPr>
          <p:cNvPr id="434184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059113" y="1052513"/>
            <a:ext cx="6084887" cy="54006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62C84"/>
                </a:solidFill>
                <a:latin typeface="Verdana" pitchFamily="34" charset="0"/>
              </a:rPr>
              <a:t>Приверженцы школ поддерживают религию Вед</a:t>
            </a:r>
            <a:endParaRPr lang="ru-RU" sz="1600" b="1" i="1">
              <a:solidFill>
                <a:srgbClr val="5F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F0CAB"/>
                </a:solidFill>
                <a:latin typeface="Verdana" pitchFamily="34" charset="0"/>
              </a:rPr>
              <a:t>Философский смысл школ: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Нет ничего, кроме Бога, все остальное лишь иллюзия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Признание материального и духовного начал. Духовное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начало продолжает жизнь, материальное уходит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вместе со смертью человека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Высший духовный наставник – Бог Ишвара. Учение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школы — это вывод из ощущения, аналогии 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свидетельства окружающих</a:t>
            </a:r>
            <a:br>
              <a:rPr lang="ru-RU" sz="1600" b="1" i="1">
                <a:solidFill>
                  <a:srgbClr val="663300"/>
                </a:solidFill>
              </a:rPr>
            </a:br>
            <a:endParaRPr lang="ru-RU" sz="16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Признает духовное и материальное существование 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принципах логики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i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Все состоит из неделимых частиц, имеющие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вечное существование и управляемые Богом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6633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Основана на бесстрастии, созерцании, отрешенности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3300"/>
                </a:solidFill>
              </a:rPr>
              <a:t>от материального</a:t>
            </a:r>
          </a:p>
        </p:txBody>
      </p:sp>
      <p:sp>
        <p:nvSpPr>
          <p:cNvPr id="434186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25538"/>
            <a:ext cx="2808288" cy="52562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u="sng">
                <a:solidFill>
                  <a:srgbClr val="562C84"/>
                </a:solidFill>
                <a:latin typeface="Verdana" pitchFamily="34" charset="0"/>
              </a:rPr>
              <a:t>Ортодоксальные школы:</a:t>
            </a:r>
            <a:r>
              <a:rPr lang="ru-RU" sz="1800">
                <a:solidFill>
                  <a:srgbClr val="5F0CAB"/>
                </a:solidFill>
                <a:latin typeface="Verdana" pitchFamily="34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1. Веданта 	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2. Санхья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3. Ньяя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4. Миманса 	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5. Вайшешика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5C0CAB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5C0CAB"/>
                </a:solidFill>
                <a:latin typeface="Verdana" pitchFamily="34" charset="0"/>
              </a:rPr>
              <a:t>6. Йога</a:t>
            </a:r>
          </a:p>
        </p:txBody>
      </p:sp>
      <p:sp>
        <p:nvSpPr>
          <p:cNvPr id="434187" name="AutoShape 11"/>
          <p:cNvSpPr>
            <a:spLocks noChangeArrowheads="1"/>
          </p:cNvSpPr>
          <p:nvPr/>
        </p:nvSpPr>
        <p:spPr bwMode="auto">
          <a:xfrm>
            <a:off x="1979613" y="1773238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EA00"/>
              </a:solidFill>
            </a:endParaRPr>
          </a:p>
        </p:txBody>
      </p:sp>
      <p:sp>
        <p:nvSpPr>
          <p:cNvPr id="434188" name="AutoShape 12"/>
          <p:cNvSpPr>
            <a:spLocks noChangeArrowheads="1"/>
          </p:cNvSpPr>
          <p:nvPr/>
        </p:nvSpPr>
        <p:spPr bwMode="auto">
          <a:xfrm>
            <a:off x="1979613" y="3357563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4189" name="AutoShape 13"/>
          <p:cNvSpPr>
            <a:spLocks noChangeArrowheads="1"/>
          </p:cNvSpPr>
          <p:nvPr/>
        </p:nvSpPr>
        <p:spPr bwMode="auto">
          <a:xfrm>
            <a:off x="1979613" y="2636838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4190" name="AutoShape 14"/>
          <p:cNvSpPr>
            <a:spLocks noChangeArrowheads="1"/>
          </p:cNvSpPr>
          <p:nvPr/>
        </p:nvSpPr>
        <p:spPr bwMode="auto">
          <a:xfrm>
            <a:off x="1979613" y="4221163"/>
            <a:ext cx="720725" cy="3603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4191" name="AutoShape 15"/>
          <p:cNvSpPr>
            <a:spLocks noChangeArrowheads="1"/>
          </p:cNvSpPr>
          <p:nvPr/>
        </p:nvSpPr>
        <p:spPr bwMode="auto">
          <a:xfrm>
            <a:off x="1979613" y="5013325"/>
            <a:ext cx="72072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4192" name="AutoShape 16"/>
          <p:cNvSpPr>
            <a:spLocks noChangeArrowheads="1"/>
          </p:cNvSpPr>
          <p:nvPr/>
        </p:nvSpPr>
        <p:spPr bwMode="auto">
          <a:xfrm>
            <a:off x="1979613" y="5734050"/>
            <a:ext cx="720725" cy="3603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2895E"/>
          </a:solidFill>
          <a:ln w="19050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34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8500"/>
                            </p:stCondLst>
                            <p:childTnLst>
                              <p:par>
                                <p:cTn id="9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9500"/>
                            </p:stCondLst>
                            <p:childTnLst>
                              <p:par>
                                <p:cTn id="10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341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43418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8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9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0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. Философия">
  <a:themeElements>
    <a:clrScheme name="2. Философ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. Философия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. Философ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 Философ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 Философ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 Философ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 Философ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. Философ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. Философ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</TotalTime>
  <Words>1156</Words>
  <Application>Microsoft PowerPoint</Application>
  <PresentationFormat>On-screen Show (4:3)</PresentationFormat>
  <Paragraphs>305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Times New Roman</vt:lpstr>
      <vt:lpstr>Arial</vt:lpstr>
      <vt:lpstr>Verdana</vt:lpstr>
      <vt:lpstr>Vrinda</vt:lpstr>
      <vt:lpstr>2. Философия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 </vt:lpstr>
      <vt:lpstr>Slide 13</vt:lpstr>
      <vt:lpstr>Slide 14</vt:lpstr>
      <vt:lpstr>Slide 15</vt:lpstr>
      <vt:lpstr>Slide 16</vt:lpstr>
      <vt:lpstr>ДАОСИЗМ</vt:lpstr>
      <vt:lpstr>КОНФУЦИАНСТВО (этико-политическое учение)</vt:lpstr>
      <vt:lpstr>Основные идеи Конфуцианства</vt:lpstr>
      <vt:lpstr>Slide 20</vt:lpstr>
      <vt:lpstr>Slide 21</vt:lpstr>
      <vt:lpstr>Выводы: общее и отличие</vt:lpstr>
      <vt:lpstr>Slide 23</vt:lpstr>
    </vt:vector>
  </TitlesOfParts>
  <Company>МСГИ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Егорьевск</dc:creator>
  <cp:lastModifiedBy>Windows User</cp:lastModifiedBy>
  <cp:revision>146</cp:revision>
  <dcterms:created xsi:type="dcterms:W3CDTF">2007-04-22T14:57:47Z</dcterms:created>
  <dcterms:modified xsi:type="dcterms:W3CDTF">2017-04-04T03:44:09Z</dcterms:modified>
</cp:coreProperties>
</file>