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3" r:id="rId6"/>
    <p:sldId id="265" r:id="rId7"/>
    <p:sldId id="264" r:id="rId8"/>
    <p:sldId id="278" r:id="rId9"/>
    <p:sldId id="273" r:id="rId10"/>
    <p:sldId id="274" r:id="rId11"/>
    <p:sldId id="281"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7" autoAdjust="0"/>
  </p:normalViewPr>
  <p:slideViewPr>
    <p:cSldViewPr>
      <p:cViewPr varScale="1">
        <p:scale>
          <a:sx n="103" d="100"/>
          <a:sy n="103" d="100"/>
        </p:scale>
        <p:origin x="-4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18"/>
  <c:chart>
    <c:title>
      <c:tx>
        <c:rich>
          <a:bodyPr/>
          <a:lstStyle/>
          <a:p>
            <a:pPr>
              <a:defRPr lang="ru-RU" sz="2400" kern="1200" dirty="0" smtClean="0">
                <a:solidFill>
                  <a:schemeClr val="tx1"/>
                </a:solidFill>
                <a:latin typeface="+mj-lt"/>
                <a:ea typeface="+mj-ea"/>
                <a:cs typeface="+mj-cs"/>
              </a:defRPr>
            </a:pPr>
            <a:r>
              <a:rPr dirty="0"/>
              <a:t>People </a:t>
            </a:r>
            <a:r>
              <a:rPr lang="en-US" dirty="0" smtClean="0"/>
              <a:t> </a:t>
            </a:r>
            <a:r>
              <a:rPr dirty="0" smtClean="0"/>
              <a:t>travel</a:t>
            </a:r>
            <a:r>
              <a:rPr lang="en-US" dirty="0" smtClean="0"/>
              <a:t>led</a:t>
            </a:r>
            <a:r>
              <a:rPr dirty="0" smtClean="0"/>
              <a:t>…</a:t>
            </a:r>
            <a:endParaRPr dirty="0"/>
          </a:p>
        </c:rich>
      </c:tx>
      <c:layout>
        <c:manualLayout>
          <c:xMode val="edge"/>
          <c:yMode val="edge"/>
          <c:x val="0.63123925761457711"/>
          <c:y val="3.3463818070132406E-2"/>
        </c:manualLayout>
      </c:layout>
    </c:title>
    <c:plotArea>
      <c:layout/>
      <c:pieChart>
        <c:varyColors val="1"/>
        <c:ser>
          <c:idx val="0"/>
          <c:order val="0"/>
          <c:tx>
            <c:strRef>
              <c:f>Лист1!$B$1</c:f>
              <c:strCache>
                <c:ptCount val="1"/>
                <c:pt idx="0">
                  <c:v>People prefer to travel…</c:v>
                </c:pt>
              </c:strCache>
            </c:strRef>
          </c:tx>
          <c:dPt>
            <c:idx val="0"/>
            <c:explosion val="1"/>
          </c:dPt>
          <c:cat>
            <c:strRef>
              <c:f>Лист1!$A$2:$A$4</c:f>
              <c:strCache>
                <c:ptCount val="3"/>
                <c:pt idx="0">
                  <c:v>by plane - 25%</c:v>
                </c:pt>
                <c:pt idx="1">
                  <c:v>by train - 37,5%</c:v>
                </c:pt>
                <c:pt idx="2">
                  <c:v>by car - 37,5%</c:v>
                </c:pt>
              </c:strCache>
            </c:strRef>
          </c:cat>
          <c:val>
            <c:numRef>
              <c:f>Лист1!$B$2:$B$4</c:f>
              <c:numCache>
                <c:formatCode>0.00%</c:formatCode>
                <c:ptCount val="3"/>
                <c:pt idx="0" formatCode="0%">
                  <c:v>0.25</c:v>
                </c:pt>
                <c:pt idx="1">
                  <c:v>0.37500000000000017</c:v>
                </c:pt>
                <c:pt idx="2">
                  <c:v>0.37500000000000017</c:v>
                </c:pt>
              </c:numCache>
            </c:numRef>
          </c:val>
        </c:ser>
        <c:firstSliceAng val="0"/>
      </c:pieChart>
    </c:plotArea>
    <c:legend>
      <c:legendPos val="r"/>
      <c:layout>
        <c:manualLayout>
          <c:xMode val="edge"/>
          <c:yMode val="edge"/>
          <c:x val="0.7525145826050107"/>
          <c:y val="0.26055534787055168"/>
          <c:w val="0.21253789371597828"/>
          <c:h val="0.54225103462813551"/>
        </c:manualLayout>
      </c:layout>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en-US" dirty="0" smtClean="0"/>
              <a:t>People</a:t>
            </a:r>
            <a:r>
              <a:rPr lang="en-US" baseline="0" dirty="0" smtClean="0"/>
              <a:t>  want  to travel…</a:t>
            </a:r>
            <a:endParaRPr lang="ru-RU" dirty="0"/>
          </a:p>
        </c:rich>
      </c:tx>
      <c:layout/>
    </c:title>
    <c:plotArea>
      <c:layout/>
      <c:pieChart>
        <c:varyColors val="1"/>
        <c:ser>
          <c:idx val="0"/>
          <c:order val="0"/>
          <c:tx>
            <c:strRef>
              <c:f>Лист1!$B$1</c:f>
              <c:strCache>
                <c:ptCount val="1"/>
                <c:pt idx="0">
                  <c:v>Желание</c:v>
                </c:pt>
              </c:strCache>
            </c:strRef>
          </c:tx>
          <c:cat>
            <c:strRef>
              <c:f>Лист1!$A$2:$A$4</c:f>
              <c:strCache>
                <c:ptCount val="3"/>
                <c:pt idx="0">
                  <c:v>by plane  - 55%</c:v>
                </c:pt>
                <c:pt idx="1">
                  <c:v>by train - 25%</c:v>
                </c:pt>
                <c:pt idx="2">
                  <c:v>by car - 20%</c:v>
                </c:pt>
              </c:strCache>
            </c:strRef>
          </c:cat>
          <c:val>
            <c:numRef>
              <c:f>Лист1!$B$2:$B$4</c:f>
              <c:numCache>
                <c:formatCode>General</c:formatCode>
                <c:ptCount val="3"/>
                <c:pt idx="0">
                  <c:v>55</c:v>
                </c:pt>
                <c:pt idx="1">
                  <c:v>25</c:v>
                </c:pt>
                <c:pt idx="2">
                  <c:v>20</c:v>
                </c:pt>
              </c:numCache>
            </c:numRef>
          </c:val>
        </c:ser>
        <c:firstSliceAng val="0"/>
      </c:pieChart>
    </c:plotArea>
    <c:legend>
      <c:legendPos val="r"/>
      <c:layout/>
    </c:legend>
    <c:plotVisOnly val="1"/>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C01AB2-E1E8-4EB5-9DA7-4DC00C7A0C1A}" type="datetimeFigureOut">
              <a:rPr lang="ru-RU" smtClean="0"/>
              <a:pPr/>
              <a:t>03.03.2014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E8EB1F-8873-41D5-9115-8F522CBFD7B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5E8EB1F-8873-41D5-9115-8F522CBFD7B8}"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pic>
        <p:nvPicPr>
          <p:cNvPr id="22530" name="Picture 2" descr="http://stat21.privet.ru/lr/0c1043fcdb2cc423dc4104bfc8b28954"/>
          <p:cNvPicPr>
            <a:picLocks noChangeAspect="1" noChangeArrowheads="1"/>
          </p:cNvPicPr>
          <p:nvPr/>
        </p:nvPicPr>
        <p:blipFill>
          <a:blip r:embed="rId3" cstate="print"/>
          <a:srcRect/>
          <a:stretch>
            <a:fillRect/>
          </a:stretch>
        </p:blipFill>
        <p:spPr bwMode="auto">
          <a:xfrm>
            <a:off x="0" y="0"/>
            <a:ext cx="9144000" cy="69573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nvGraphicFramePr>
        <p:xfrm>
          <a:off x="285720" y="214290"/>
          <a:ext cx="8501122" cy="62865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epic.ru/81283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79512" y="260648"/>
            <a:ext cx="9144000" cy="3500438"/>
          </a:xfrm>
        </p:spPr>
        <p:txBody>
          <a:bodyPr>
            <a:normAutofit/>
          </a:bodyPr>
          <a:lstStyle/>
          <a:p>
            <a:r>
              <a:rPr lang="en-US" sz="6000" b="1" dirty="0" smtClean="0">
                <a:solidFill>
                  <a:srgbClr val="FFFF00"/>
                </a:solidFill>
                <a:latin typeface="Algerian" pitchFamily="82" charset="0"/>
              </a:rPr>
              <a:t>Thank you for your attention!</a:t>
            </a:r>
            <a:endParaRPr lang="ru-RU" sz="6000" b="1"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050" name="Picture 2" descr="C:\Documents and Settings\учитель\Мои документы\рабочая папка\презентации к урокам\photo-pictures\Новая папка\Общее\00046469.jpg"/>
          <p:cNvPicPr>
            <a:picLocks noChangeAspect="1" noChangeArrowheads="1"/>
          </p:cNvPicPr>
          <p:nvPr/>
        </p:nvPicPr>
        <p:blipFill>
          <a:blip r:embed="rId2" cstate="print"/>
          <a:srcRect/>
          <a:stretch>
            <a:fillRect/>
          </a:stretch>
        </p:blipFill>
        <p:spPr bwMode="auto">
          <a:xfrm>
            <a:off x="1" y="1"/>
            <a:ext cx="2571735" cy="1714490"/>
          </a:xfrm>
          <a:prstGeom prst="rect">
            <a:avLst/>
          </a:prstGeom>
          <a:noFill/>
        </p:spPr>
      </p:pic>
      <p:sp>
        <p:nvSpPr>
          <p:cNvPr id="2" name="Заголовок 1"/>
          <p:cNvSpPr>
            <a:spLocks noGrp="1"/>
          </p:cNvSpPr>
          <p:nvPr>
            <p:ph type="title"/>
          </p:nvPr>
        </p:nvSpPr>
        <p:spPr>
          <a:xfrm>
            <a:off x="457200" y="2285992"/>
            <a:ext cx="8229600" cy="1857388"/>
          </a:xfrm>
        </p:spPr>
        <p:txBody>
          <a:bodyPr>
            <a:noAutofit/>
          </a:bodyPr>
          <a:lstStyle/>
          <a:p>
            <a:r>
              <a:rPr lang="ru-RU" sz="2800" dirty="0" smtClean="0">
                <a:solidFill>
                  <a:schemeClr val="bg1"/>
                </a:solidFill>
                <a:latin typeface="Blackadder ITC" pitchFamily="82" charset="0"/>
              </a:rPr>
              <a:t/>
            </a:r>
            <a:br>
              <a:rPr lang="ru-RU" sz="2800" dirty="0" smtClean="0">
                <a:solidFill>
                  <a:schemeClr val="bg1"/>
                </a:solidFill>
                <a:latin typeface="Blackadder ITC" pitchFamily="82" charset="0"/>
              </a:rPr>
            </a:br>
            <a:r>
              <a:rPr lang="en-US" sz="2800" dirty="0" smtClean="0">
                <a:solidFill>
                  <a:schemeClr val="bg1"/>
                </a:solidFill>
                <a:latin typeface="Blackadder ITC" pitchFamily="82" charset="0"/>
              </a:rPr>
              <a:t>Many people have hobbies.</a:t>
            </a:r>
            <a:r>
              <a:rPr lang="ru-RU" sz="2800" dirty="0" smtClean="0">
                <a:solidFill>
                  <a:schemeClr val="bg1"/>
                </a:solidFill>
                <a:latin typeface="Blackadder ITC" pitchFamily="82" charset="0"/>
              </a:rPr>
              <a:t> </a:t>
            </a:r>
            <a:r>
              <a:rPr lang="en-US" sz="2800" dirty="0" smtClean="0">
                <a:solidFill>
                  <a:schemeClr val="bg1"/>
                </a:solidFill>
                <a:latin typeface="Blackadder ITC" pitchFamily="82" charset="0"/>
              </a:rPr>
              <a:t>Hobby  is what you can and like to do, when you have free time. We choose a hobby according to our personality and tastes. When we have a hobby our life becomes more interesting.</a:t>
            </a:r>
            <a:br>
              <a:rPr lang="en-US" sz="2800" dirty="0" smtClean="0">
                <a:solidFill>
                  <a:schemeClr val="bg1"/>
                </a:solidFill>
                <a:latin typeface="Blackadder ITC" pitchFamily="82" charset="0"/>
              </a:rPr>
            </a:br>
            <a:r>
              <a:rPr lang="en-US" sz="2800" dirty="0" smtClean="0">
                <a:solidFill>
                  <a:schemeClr val="bg1"/>
                </a:solidFill>
                <a:latin typeface="Blackadder ITC" pitchFamily="82" charset="0"/>
              </a:rPr>
              <a:t>Hobby can be a good way to deal with stress.</a:t>
            </a:r>
            <a:r>
              <a:rPr lang="ru-RU" sz="2800" dirty="0" smtClean="0">
                <a:solidFill>
                  <a:schemeClr val="bg1"/>
                </a:solidFill>
              </a:rPr>
              <a:t> </a:t>
            </a:r>
            <a:r>
              <a:rPr lang="en-US" sz="2800" dirty="0" smtClean="0">
                <a:solidFill>
                  <a:schemeClr val="bg1"/>
                </a:solidFill>
                <a:latin typeface="Blackadder ITC" pitchFamily="82" charset="0"/>
              </a:rPr>
              <a:t>It often helps  to develop </a:t>
            </a:r>
            <a:br>
              <a:rPr lang="en-US" sz="2800" dirty="0" smtClean="0">
                <a:solidFill>
                  <a:schemeClr val="bg1"/>
                </a:solidFill>
                <a:latin typeface="Blackadder ITC" pitchFamily="82" charset="0"/>
              </a:rPr>
            </a:br>
            <a:r>
              <a:rPr lang="en-US" sz="2800" dirty="0" smtClean="0">
                <a:solidFill>
                  <a:schemeClr val="bg1"/>
                </a:solidFill>
                <a:latin typeface="Blackadder ITC" pitchFamily="82" charset="0"/>
              </a:rPr>
              <a:t>the mind, to get on  with friends </a:t>
            </a:r>
            <a:r>
              <a:rPr lang="ru-RU" sz="2800" dirty="0" smtClean="0">
                <a:solidFill>
                  <a:schemeClr val="bg1"/>
                </a:solidFill>
                <a:latin typeface="Blackadder ITC" pitchFamily="82" charset="0"/>
              </a:rPr>
              <a:t/>
            </a:r>
            <a:br>
              <a:rPr lang="ru-RU" sz="2800" dirty="0" smtClean="0">
                <a:solidFill>
                  <a:schemeClr val="bg1"/>
                </a:solidFill>
                <a:latin typeface="Blackadder ITC" pitchFamily="82" charset="0"/>
              </a:rPr>
            </a:br>
            <a:r>
              <a:rPr lang="en-US" sz="2800" dirty="0" smtClean="0">
                <a:solidFill>
                  <a:schemeClr val="bg1"/>
                </a:solidFill>
                <a:latin typeface="Blackadder ITC" pitchFamily="82" charset="0"/>
              </a:rPr>
              <a:t>and </a:t>
            </a:r>
            <a:r>
              <a:rPr lang="ru-RU" sz="2800" dirty="0" smtClean="0">
                <a:solidFill>
                  <a:schemeClr val="bg1"/>
                </a:solidFill>
                <a:latin typeface="Blackadder ITC" pitchFamily="82" charset="0"/>
              </a:rPr>
              <a:t> </a:t>
            </a:r>
            <a:r>
              <a:rPr lang="en-US" sz="2800" dirty="0" smtClean="0">
                <a:solidFill>
                  <a:schemeClr val="bg1"/>
                </a:solidFill>
                <a:latin typeface="Blackadder ITC" pitchFamily="82" charset="0"/>
              </a:rPr>
              <a:t>helps us to choose our future profession.</a:t>
            </a:r>
            <a:r>
              <a:rPr lang="en-US" sz="1800" b="1" dirty="0" smtClean="0"/>
              <a:t/>
            </a:r>
            <a:br>
              <a:rPr lang="en-US" sz="1800" b="1" dirty="0" smtClean="0"/>
            </a:br>
            <a:endParaRPr lang="ru-RU" sz="2000" dirty="0"/>
          </a:p>
        </p:txBody>
      </p:sp>
      <p:sp>
        <p:nvSpPr>
          <p:cNvPr id="3" name="Содержимое 2"/>
          <p:cNvSpPr>
            <a:spLocks noGrp="1"/>
          </p:cNvSpPr>
          <p:nvPr>
            <p:ph idx="1"/>
          </p:nvPr>
        </p:nvSpPr>
        <p:spPr>
          <a:xfrm flipH="1">
            <a:off x="10072726" y="4429132"/>
            <a:ext cx="1945940" cy="1000132"/>
          </a:xfrm>
        </p:spPr>
        <p:txBody>
          <a:bodyPr>
            <a:normAutofit/>
          </a:bodyPr>
          <a:lstStyle/>
          <a:p>
            <a:pPr>
              <a:buNone/>
            </a:pPr>
            <a:endParaRPr lang="ru-RU" dirty="0"/>
          </a:p>
        </p:txBody>
      </p:sp>
      <p:pic>
        <p:nvPicPr>
          <p:cNvPr id="2051" name="Picture 3" descr="C:\Documents and Settings\учитель\Мои документы\рабочая папка\презентации к урокам\photo-pictures\Новая папка\Общее\00046464.jpg"/>
          <p:cNvPicPr>
            <a:picLocks noChangeAspect="1" noChangeArrowheads="1"/>
          </p:cNvPicPr>
          <p:nvPr/>
        </p:nvPicPr>
        <p:blipFill>
          <a:blip r:embed="rId3" cstate="print"/>
          <a:srcRect/>
          <a:stretch>
            <a:fillRect/>
          </a:stretch>
        </p:blipFill>
        <p:spPr bwMode="auto">
          <a:xfrm>
            <a:off x="214282" y="4071942"/>
            <a:ext cx="1714512" cy="2571767"/>
          </a:xfrm>
          <a:prstGeom prst="rect">
            <a:avLst/>
          </a:prstGeom>
          <a:noFill/>
        </p:spPr>
      </p:pic>
      <p:pic>
        <p:nvPicPr>
          <p:cNvPr id="2052" name="Picture 4" descr="C:\Documents and Settings\учитель\Мои документы\рабочая папка\презентации к урокам\photo-pictures\Новая папка\Общее\00046466.jpg"/>
          <p:cNvPicPr>
            <a:picLocks noChangeAspect="1" noChangeArrowheads="1"/>
          </p:cNvPicPr>
          <p:nvPr/>
        </p:nvPicPr>
        <p:blipFill>
          <a:blip r:embed="rId4" cstate="print"/>
          <a:srcRect/>
          <a:stretch>
            <a:fillRect/>
          </a:stretch>
        </p:blipFill>
        <p:spPr bwMode="auto">
          <a:xfrm>
            <a:off x="7305919" y="4100879"/>
            <a:ext cx="1838081" cy="2757121"/>
          </a:xfrm>
          <a:prstGeom prst="rect">
            <a:avLst/>
          </a:prstGeom>
          <a:noFill/>
        </p:spPr>
      </p:pic>
      <p:pic>
        <p:nvPicPr>
          <p:cNvPr id="2053" name="Picture 5" descr="C:\Documents and Settings\учитель\Мои документы\рабочая папка\презентации к урокам\photo-pictures\Новая папка\Общее\00046472.jpg"/>
          <p:cNvPicPr>
            <a:picLocks noChangeAspect="1" noChangeArrowheads="1"/>
          </p:cNvPicPr>
          <p:nvPr/>
        </p:nvPicPr>
        <p:blipFill>
          <a:blip r:embed="rId5" cstate="print"/>
          <a:srcRect/>
          <a:stretch>
            <a:fillRect/>
          </a:stretch>
        </p:blipFill>
        <p:spPr bwMode="auto">
          <a:xfrm>
            <a:off x="7186614" y="357166"/>
            <a:ext cx="1957386" cy="1304924"/>
          </a:xfrm>
          <a:prstGeom prst="rect">
            <a:avLst/>
          </a:prstGeom>
          <a:noFill/>
        </p:spPr>
      </p:pic>
      <p:pic>
        <p:nvPicPr>
          <p:cNvPr id="2054" name="Picture 6" descr="C:\Documents and Settings\учитель\Мои документы\рабочая папка\презентации к урокам\photo-pictures\Шахматы\00046736.jpg"/>
          <p:cNvPicPr>
            <a:picLocks noChangeAspect="1" noChangeArrowheads="1"/>
          </p:cNvPicPr>
          <p:nvPr/>
        </p:nvPicPr>
        <p:blipFill>
          <a:blip r:embed="rId6" cstate="print"/>
          <a:srcRect/>
          <a:stretch>
            <a:fillRect/>
          </a:stretch>
        </p:blipFill>
        <p:spPr bwMode="auto">
          <a:xfrm>
            <a:off x="4357686" y="0"/>
            <a:ext cx="1285852" cy="167345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764704"/>
            <a:ext cx="8715404" cy="928694"/>
          </a:xfrm>
        </p:spPr>
        <p:txBody>
          <a:bodyPr>
            <a:normAutofit fontScale="90000"/>
          </a:bodyPr>
          <a:lstStyle/>
          <a:p>
            <a:pPr algn="r"/>
            <a:r>
              <a:rPr lang="en-US" sz="9800" dirty="0" smtClean="0">
                <a:latin typeface="Blackadder ITC" pitchFamily="82" charset="0"/>
              </a:rPr>
              <a:t>S p o r t</a:t>
            </a:r>
            <a:endParaRPr lang="ru-RU" dirty="0"/>
          </a:p>
        </p:txBody>
      </p:sp>
      <p:sp>
        <p:nvSpPr>
          <p:cNvPr id="6" name="Текст 5"/>
          <p:cNvSpPr>
            <a:spLocks noGrp="1"/>
          </p:cNvSpPr>
          <p:nvPr>
            <p:ph type="body" sz="half" idx="2"/>
          </p:nvPr>
        </p:nvSpPr>
        <p:spPr>
          <a:xfrm>
            <a:off x="285720" y="1000108"/>
            <a:ext cx="3429024" cy="4268799"/>
          </a:xfrm>
        </p:spPr>
        <p:txBody>
          <a:bodyPr>
            <a:noAutofit/>
          </a:bodyPr>
          <a:lstStyle/>
          <a:p>
            <a:r>
              <a:rPr lang="en-US" sz="3200" i="1" dirty="0" smtClean="0">
                <a:latin typeface="Blackadder ITC" pitchFamily="82" charset="0"/>
              </a:rPr>
              <a:t>Many people go in for sports. Sport is very important in our life. It is popular among young and old people. Many people do morning exercises, jog in the morning and train in clubs in different sections and take part in sport competitions.</a:t>
            </a:r>
            <a:endParaRPr lang="ru-RU" sz="3200" i="1" dirty="0"/>
          </a:p>
        </p:txBody>
      </p:sp>
      <p:pic>
        <p:nvPicPr>
          <p:cNvPr id="19458" name="Picture 2" descr="http://img0.liveinternet.ru/images/attach/c/5/86/285/86285124_sport.jpg"/>
          <p:cNvPicPr>
            <a:picLocks noChangeAspect="1" noChangeArrowheads="1"/>
          </p:cNvPicPr>
          <p:nvPr/>
        </p:nvPicPr>
        <p:blipFill>
          <a:blip r:embed="rId2" cstate="print"/>
          <a:srcRect/>
          <a:stretch>
            <a:fillRect/>
          </a:stretch>
        </p:blipFill>
        <p:spPr bwMode="auto">
          <a:xfrm>
            <a:off x="3563888" y="1628800"/>
            <a:ext cx="5489384" cy="46805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sktop\разные фото\head[1].jpg"/>
          <p:cNvPicPr>
            <a:picLocks noGrp="1" noChangeAspect="1" noChangeArrowheads="1"/>
          </p:cNvPicPr>
          <p:nvPr>
            <p:ph idx="1"/>
          </p:nvPr>
        </p:nvPicPr>
        <p:blipFill>
          <a:blip r:embed="rId2" cstate="print"/>
          <a:srcRect/>
          <a:stretch>
            <a:fillRect/>
          </a:stretch>
        </p:blipFill>
        <p:spPr bwMode="auto">
          <a:xfrm rot="20386997">
            <a:off x="5790404" y="4457566"/>
            <a:ext cx="2928926" cy="1739226"/>
          </a:xfrm>
          <a:prstGeom prst="rect">
            <a:avLst/>
          </a:prstGeom>
          <a:noFill/>
        </p:spPr>
      </p:pic>
      <p:pic>
        <p:nvPicPr>
          <p:cNvPr id="6" name="Picture 2" descr="C:\Users\---\Desktop\разные фото\baa2403a46259c07842331d8f7c99c17[1].jpg"/>
          <p:cNvPicPr>
            <a:picLocks noChangeAspect="1" noChangeArrowheads="1"/>
          </p:cNvPicPr>
          <p:nvPr/>
        </p:nvPicPr>
        <p:blipFill>
          <a:blip r:embed="rId3" cstate="print"/>
          <a:srcRect/>
          <a:stretch>
            <a:fillRect/>
          </a:stretch>
        </p:blipFill>
        <p:spPr bwMode="auto">
          <a:xfrm rot="735935">
            <a:off x="792510" y="1095149"/>
            <a:ext cx="2646588" cy="1987882"/>
          </a:xfrm>
          <a:prstGeom prst="rect">
            <a:avLst/>
          </a:prstGeom>
          <a:noFill/>
        </p:spPr>
      </p:pic>
      <p:pic>
        <p:nvPicPr>
          <p:cNvPr id="7" name="Picture 2" descr="C:\Users\---\Desktop\разные фото\getImage[3].jpg"/>
          <p:cNvPicPr>
            <a:picLocks noChangeAspect="1" noChangeArrowheads="1"/>
          </p:cNvPicPr>
          <p:nvPr/>
        </p:nvPicPr>
        <p:blipFill>
          <a:blip r:embed="rId4" cstate="print"/>
          <a:stretch>
            <a:fillRect/>
          </a:stretch>
        </p:blipFill>
        <p:spPr bwMode="auto">
          <a:xfrm rot="20510136">
            <a:off x="4699774" y="1955062"/>
            <a:ext cx="1485904" cy="1981205"/>
          </a:xfrm>
          <a:prstGeom prst="rect">
            <a:avLst/>
          </a:prstGeom>
          <a:noFill/>
        </p:spPr>
      </p:pic>
      <p:pic>
        <p:nvPicPr>
          <p:cNvPr id="8" name="Picture 3" descr="C:\Work\Томск\S8300743.JPG"/>
          <p:cNvPicPr>
            <a:picLocks noChangeAspect="1" noChangeArrowheads="1"/>
          </p:cNvPicPr>
          <p:nvPr/>
        </p:nvPicPr>
        <p:blipFill>
          <a:blip r:embed="rId5" cstate="print"/>
          <a:srcRect/>
          <a:stretch>
            <a:fillRect/>
          </a:stretch>
        </p:blipFill>
        <p:spPr bwMode="auto">
          <a:xfrm rot="917546">
            <a:off x="401566" y="4944288"/>
            <a:ext cx="1847835" cy="1385876"/>
          </a:xfrm>
          <a:prstGeom prst="rect">
            <a:avLst/>
          </a:prstGeom>
          <a:noFill/>
        </p:spPr>
      </p:pic>
      <p:pic>
        <p:nvPicPr>
          <p:cNvPr id="9" name="Рисунок 5" descr="http://upload.wikimedia.org/wikipedia/commons/thumb/f/f8/%E6%8A%98%E9%B6%B4_WUXGA.jpg/180px-%E6%8A%98%E9%B6%B4_WUXGA.jpg"/>
          <p:cNvPicPr>
            <a:picLocks noChangeAspect="1" noChangeArrowheads="1"/>
          </p:cNvPicPr>
          <p:nvPr/>
        </p:nvPicPr>
        <p:blipFill>
          <a:blip r:embed="rId6" cstate="print"/>
          <a:srcRect/>
          <a:stretch>
            <a:fillRect/>
          </a:stretch>
        </p:blipFill>
        <p:spPr bwMode="auto">
          <a:xfrm rot="2399152">
            <a:off x="6922173" y="912680"/>
            <a:ext cx="2048533" cy="1284673"/>
          </a:xfrm>
          <a:prstGeom prst="rect">
            <a:avLst/>
          </a:prstGeom>
          <a:noFill/>
          <a:ln w="9525">
            <a:noFill/>
            <a:miter lim="800000"/>
            <a:headEnd/>
            <a:tailEnd/>
          </a:ln>
        </p:spPr>
      </p:pic>
      <p:pic>
        <p:nvPicPr>
          <p:cNvPr id="10" name="Содержимое 6" descr="S8302127.JPG"/>
          <p:cNvPicPr>
            <a:picLocks noChangeAspect="1"/>
          </p:cNvPicPr>
          <p:nvPr/>
        </p:nvPicPr>
        <p:blipFill>
          <a:blip r:embed="rId7" cstate="print"/>
          <a:stretch>
            <a:fillRect/>
          </a:stretch>
        </p:blipFill>
        <p:spPr>
          <a:xfrm>
            <a:off x="2627784" y="4293096"/>
            <a:ext cx="2147699" cy="1610774"/>
          </a:xfrm>
          <a:prstGeom prst="rect">
            <a:avLst/>
          </a:prstGeom>
        </p:spPr>
      </p:pic>
      <p:sp>
        <p:nvSpPr>
          <p:cNvPr id="2" name="Заголовок 1"/>
          <p:cNvSpPr>
            <a:spLocks noGrp="1"/>
          </p:cNvSpPr>
          <p:nvPr>
            <p:ph type="title"/>
          </p:nvPr>
        </p:nvSpPr>
        <p:spPr>
          <a:xfrm>
            <a:off x="395536" y="260648"/>
            <a:ext cx="8429684" cy="3672408"/>
          </a:xfrm>
        </p:spPr>
        <p:txBody>
          <a:bodyPr>
            <a:noAutofit/>
          </a:bodyPr>
          <a:lstStyle/>
          <a:p>
            <a:r>
              <a:rPr lang="en-US" sz="4000" dirty="0" smtClean="0">
                <a:latin typeface="Blackadder ITC" pitchFamily="82" charset="0"/>
              </a:rPr>
              <a:t>Some people are fond of music, others like to read books. Some people like</a:t>
            </a:r>
            <a:r>
              <a:rPr lang="ru-RU" sz="4000" dirty="0" smtClean="0">
                <a:latin typeface="Blackadder ITC" pitchFamily="82" charset="0"/>
              </a:rPr>
              <a:t> </a:t>
            </a:r>
            <a:r>
              <a:rPr lang="en-US" sz="4000" dirty="0" smtClean="0">
                <a:latin typeface="Blackadder ITC" pitchFamily="82" charset="0"/>
              </a:rPr>
              <a:t> to collect stamps, coins or badges, others prefer gardening or hiking or taking photographs. Some people like to cook, others like to knitter sew. Generally speaking, a hobby is a matter of taste. </a:t>
            </a:r>
            <a:endParaRPr lang="ru-RU"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07504" y="214290"/>
            <a:ext cx="9036496" cy="1198486"/>
          </a:xfrm>
        </p:spPr>
        <p:txBody>
          <a:bodyPr>
            <a:normAutofit/>
          </a:bodyPr>
          <a:lstStyle/>
          <a:p>
            <a:pPr lvl="0" algn="ctr"/>
            <a:r>
              <a:rPr lang="en-US" sz="1800" dirty="0" smtClean="0"/>
              <a:t>Most of my friends’ hobby is a computer, playing computer games. Both grown-ups and children are fond of it now. It has become one of the most popular hobbies nowadays. I think that playing with a computer is very interesting. It is not only "wasting time" as some people say.  And it’s very interesting to know more new information about different technology.</a:t>
            </a:r>
            <a:endParaRPr lang="ru-RU" sz="1800" dirty="0" smtClean="0"/>
          </a:p>
          <a:p>
            <a:pPr algn="ctr">
              <a:spcBef>
                <a:spcPct val="0"/>
              </a:spcBef>
            </a:pPr>
            <a:endParaRPr lang="en-US" sz="1800" b="1" dirty="0" smtClean="0">
              <a:latin typeface="Times New Roman"/>
              <a:ea typeface="Times New Roman"/>
              <a:cs typeface="Times New Roman"/>
            </a:endParaRPr>
          </a:p>
          <a:p>
            <a:pPr algn="ctr">
              <a:spcBef>
                <a:spcPct val="0"/>
              </a:spcBef>
            </a:pPr>
            <a:endParaRPr lang="ru-RU" sz="1800" b="1" dirty="0" smtClean="0">
              <a:latin typeface="Times New Roman"/>
              <a:ea typeface="Times New Roman"/>
              <a:cs typeface="Times New Roman"/>
            </a:endParaRPr>
          </a:p>
        </p:txBody>
      </p:sp>
      <p:pic>
        <p:nvPicPr>
          <p:cNvPr id="17410" name="Picture 2" descr="http://www.yugopolis.ru/data/mediadb/2383/0000/0097/9786.jpg"/>
          <p:cNvPicPr>
            <a:picLocks noChangeAspect="1" noChangeArrowheads="1"/>
          </p:cNvPicPr>
          <p:nvPr/>
        </p:nvPicPr>
        <p:blipFill>
          <a:blip r:embed="rId2" cstate="print"/>
          <a:srcRect/>
          <a:stretch>
            <a:fillRect/>
          </a:stretch>
        </p:blipFill>
        <p:spPr bwMode="auto">
          <a:xfrm>
            <a:off x="899592" y="1556792"/>
            <a:ext cx="6336704" cy="4752528"/>
          </a:xfrm>
          <a:prstGeom prst="rect">
            <a:avLst/>
          </a:prstGeom>
          <a:noFill/>
        </p:spPr>
      </p:pic>
      <p:sp>
        <p:nvSpPr>
          <p:cNvPr id="17412" name="AutoShape 4" descr="http://elearning.spoleczenstwoinformacyjne.pl/uploads/images/zdjecia/742500_98854473.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4" name="AutoShape 6" descr="http://elearning.spoleczenstwoinformacyjne.pl/uploads/images/zdjecia/742500_98854473.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6" name="Picture 8" descr="http://img1.liveinternet.ru/images/attach/c/8/102/383/102383953_3416556_LTgwYjgtN.png"/>
          <p:cNvPicPr>
            <a:picLocks noChangeAspect="1" noChangeArrowheads="1"/>
          </p:cNvPicPr>
          <p:nvPr/>
        </p:nvPicPr>
        <p:blipFill>
          <a:blip r:embed="rId3" cstate="print"/>
          <a:srcRect/>
          <a:stretch>
            <a:fillRect/>
          </a:stretch>
        </p:blipFill>
        <p:spPr bwMode="auto">
          <a:xfrm>
            <a:off x="5940152" y="4653136"/>
            <a:ext cx="2985567" cy="19989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Рисунок 15" descr="C:\Work\an\a4.jpg"/>
          <p:cNvPicPr>
            <a:picLocks noChangeAspect="1" noChangeArrowheads="1"/>
          </p:cNvPicPr>
          <p:nvPr/>
        </p:nvPicPr>
        <p:blipFill>
          <a:blip r:embed="rId2" cstate="print"/>
          <a:srcRect/>
          <a:stretch>
            <a:fillRect/>
          </a:stretch>
        </p:blipFill>
        <p:spPr bwMode="auto">
          <a:xfrm>
            <a:off x="539552" y="1196752"/>
            <a:ext cx="8072462" cy="5381639"/>
          </a:xfrm>
          <a:prstGeom prst="rect">
            <a:avLst/>
          </a:prstGeom>
          <a:noFill/>
          <a:ln w="9525">
            <a:noFill/>
            <a:miter lim="800000"/>
            <a:headEnd/>
            <a:tailEnd/>
          </a:ln>
        </p:spPr>
      </p:pic>
      <p:sp>
        <p:nvSpPr>
          <p:cNvPr id="4" name="Текст 3"/>
          <p:cNvSpPr>
            <a:spLocks noGrp="1"/>
          </p:cNvSpPr>
          <p:nvPr>
            <p:ph type="body" sz="half" idx="2"/>
          </p:nvPr>
        </p:nvSpPr>
        <p:spPr>
          <a:xfrm>
            <a:off x="0" y="0"/>
            <a:ext cx="9429784" cy="1357274"/>
          </a:xfrm>
        </p:spPr>
        <p:txBody>
          <a:bodyPr>
            <a:noAutofit/>
          </a:bodyPr>
          <a:lstStyle/>
          <a:p>
            <a:pPr algn="ctr"/>
            <a:r>
              <a:rPr lang="en-US" sz="4000" b="1" i="1" dirty="0" smtClean="0">
                <a:solidFill>
                  <a:schemeClr val="bg1"/>
                </a:solidFill>
              </a:rPr>
              <a:t>Fishing is one of </a:t>
            </a:r>
            <a:r>
              <a:rPr lang="en-US" sz="4000" b="1" i="1" dirty="0" smtClean="0">
                <a:solidFill>
                  <a:schemeClr val="bg1"/>
                </a:solidFill>
              </a:rPr>
              <a:t>the most popular hobbies</a:t>
            </a:r>
            <a:r>
              <a:rPr lang="en-US" sz="4000" b="1" i="1" dirty="0" smtClean="0">
                <a:solidFill>
                  <a:schemeClr val="bg1"/>
                </a:solidFill>
              </a:rPr>
              <a:t>, it’s sport and just pleasure</a:t>
            </a:r>
            <a:r>
              <a:rPr lang="en-US" sz="2000" dirty="0" smtClean="0">
                <a:solidFill>
                  <a:schemeClr val="bg1"/>
                </a:solidFill>
              </a:rPr>
              <a:t>.</a:t>
            </a:r>
            <a:endParaRPr lang="ru-RU" sz="20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3008313" cy="1162050"/>
          </a:xfrm>
        </p:spPr>
        <p:txBody>
          <a:bodyPr>
            <a:noAutofit/>
          </a:bodyPr>
          <a:lstStyle/>
          <a:p>
            <a:pPr algn="ctr"/>
            <a:r>
              <a:rPr lang="ru-RU" sz="4000"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Travel</a:t>
            </a:r>
            <a:r>
              <a:rPr lang="en-US" sz="4000"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ling</a:t>
            </a:r>
            <a:endParaRPr lang="ru-RU" sz="4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Текст 3"/>
          <p:cNvSpPr>
            <a:spLocks noGrp="1"/>
          </p:cNvSpPr>
          <p:nvPr>
            <p:ph type="body" sz="half" idx="2"/>
          </p:nvPr>
        </p:nvSpPr>
        <p:spPr>
          <a:xfrm>
            <a:off x="107504" y="1214422"/>
            <a:ext cx="3678678" cy="5286412"/>
          </a:xfrm>
        </p:spPr>
        <p:txBody>
          <a:bodyPr>
            <a:normAutofit fontScale="92500" lnSpcReduction="10000"/>
          </a:bodyPr>
          <a:lstStyle/>
          <a:p>
            <a:pPr lvl="0"/>
            <a:r>
              <a:rPr lang="en-US" sz="2400" dirty="0" smtClean="0"/>
              <a:t>Some people like going to the country, others prefer sitting at home and watching TV all day long. But more and more people travel. There are many reasons for traveling. Some people travel on business, others travel to visit their families, but most people travel to see the world and different countries. As for me I like to travel very much. Some people like to do it by car, others prefer to travel by ship or by plane. After my first flight with my parents I liked airplanes </a:t>
            </a:r>
          </a:p>
          <a:p>
            <a:endParaRPr lang="en-US" sz="2000" dirty="0" smtClean="0"/>
          </a:p>
        </p:txBody>
      </p:sp>
      <p:pic>
        <p:nvPicPr>
          <p:cNvPr id="7170" name="Picture 2" descr="C:\Work\Хвалынск\S8300680.JPG"/>
          <p:cNvPicPr>
            <a:picLocks noGrp="1" noChangeAspect="1" noChangeArrowheads="1"/>
          </p:cNvPicPr>
          <p:nvPr>
            <p:ph idx="1"/>
          </p:nvPr>
        </p:nvPicPr>
        <p:blipFill>
          <a:blip r:embed="rId2" cstate="print"/>
          <a:srcRect/>
          <a:stretch>
            <a:fillRect/>
          </a:stretch>
        </p:blipFill>
        <p:spPr bwMode="auto">
          <a:xfrm>
            <a:off x="3923928" y="0"/>
            <a:ext cx="3648468" cy="2736352"/>
          </a:xfrm>
          <a:prstGeom prst="rect">
            <a:avLst/>
          </a:prstGeom>
          <a:noFill/>
        </p:spPr>
      </p:pic>
      <p:pic>
        <p:nvPicPr>
          <p:cNvPr id="7171" name="Picture 3" descr="Изображение 146"/>
          <p:cNvPicPr>
            <a:picLocks noChangeAspect="1" noChangeArrowheads="1"/>
          </p:cNvPicPr>
          <p:nvPr/>
        </p:nvPicPr>
        <p:blipFill>
          <a:blip r:embed="rId3" cstate="print"/>
          <a:srcRect/>
          <a:stretch>
            <a:fillRect/>
          </a:stretch>
        </p:blipFill>
        <p:spPr bwMode="auto">
          <a:xfrm>
            <a:off x="5652120" y="2045844"/>
            <a:ext cx="3491880" cy="2529236"/>
          </a:xfrm>
          <a:prstGeom prst="rect">
            <a:avLst/>
          </a:prstGeom>
          <a:noFill/>
          <a:ln w="9525">
            <a:noFill/>
            <a:miter lim="800000"/>
            <a:headEnd/>
            <a:tailEnd/>
          </a:ln>
        </p:spPr>
      </p:pic>
      <p:pic>
        <p:nvPicPr>
          <p:cNvPr id="7172" name="Рисунок 9" descr="C:\Work\Томск\S8300806.JPG"/>
          <p:cNvPicPr>
            <a:picLocks noChangeAspect="1" noChangeArrowheads="1"/>
          </p:cNvPicPr>
          <p:nvPr/>
        </p:nvPicPr>
        <p:blipFill>
          <a:blip r:embed="rId4" cstate="print"/>
          <a:srcRect/>
          <a:stretch>
            <a:fillRect/>
          </a:stretch>
        </p:blipFill>
        <p:spPr bwMode="auto">
          <a:xfrm>
            <a:off x="3779912" y="4149080"/>
            <a:ext cx="3729697" cy="2502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диск D\Москва 2009\DSC00589.JPG"/>
          <p:cNvPicPr>
            <a:picLocks noChangeAspect="1" noChangeArrowheads="1"/>
          </p:cNvPicPr>
          <p:nvPr/>
        </p:nvPicPr>
        <p:blipFill>
          <a:blip r:embed="rId2" cstate="print"/>
          <a:srcRect/>
          <a:stretch>
            <a:fillRect/>
          </a:stretch>
        </p:blipFill>
        <p:spPr bwMode="auto">
          <a:xfrm>
            <a:off x="-642974" y="0"/>
            <a:ext cx="10496877" cy="6858000"/>
          </a:xfrm>
          <a:prstGeom prst="rect">
            <a:avLst/>
          </a:prstGeom>
          <a:noFill/>
        </p:spPr>
      </p:pic>
      <p:sp>
        <p:nvSpPr>
          <p:cNvPr id="2" name="Заголовок 1"/>
          <p:cNvSpPr>
            <a:spLocks noGrp="1"/>
          </p:cNvSpPr>
          <p:nvPr>
            <p:ph type="title"/>
          </p:nvPr>
        </p:nvSpPr>
        <p:spPr>
          <a:xfrm>
            <a:off x="-684584" y="5013176"/>
            <a:ext cx="10585176" cy="1560806"/>
          </a:xfrm>
        </p:spPr>
        <p:txBody>
          <a:bodyPr>
            <a:noAutofit/>
          </a:bodyPr>
          <a:lstStyle/>
          <a:p>
            <a:r>
              <a:rPr lang="en-US" sz="2000" b="1" dirty="0" smtClean="0">
                <a:solidFill>
                  <a:srgbClr val="FFFF00"/>
                </a:solidFill>
              </a:rPr>
              <a:t>Today less than half of all international trips made on land roads, and the role of air transport increases annually.  In 1992 only 5% of travelers use the rail system for international transfers (mainly in Europe) and 8% traveled by boat and ferries (for example, between Britain and France, Italy and Greece, Sweden and Denmark), and 40% of visitors traveled to destination planes</a:t>
            </a:r>
            <a:r>
              <a:rPr lang="ru-RU" sz="2000" b="1" dirty="0" smtClean="0">
                <a:solidFill>
                  <a:srgbClr val="FFFF00"/>
                </a:solidFill>
              </a:rPr>
              <a:t>.</a:t>
            </a:r>
            <a:endParaRPr lang="ru-RU" sz="2000"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nvGraphicFramePr>
        <p:xfrm>
          <a:off x="357158" y="285728"/>
          <a:ext cx="8358246" cy="60722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387</Words>
  <Application>Microsoft Office PowerPoint</Application>
  <PresentationFormat>Экран (4:3)</PresentationFormat>
  <Paragraphs>13</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 Many people have hobbies. Hobby  is what you can and like to do, when you have free time. We choose a hobby according to our personality and tastes. When we have a hobby our life becomes more interesting. Hobby can be a good way to deal with stress. It often helps  to develop  the mind, to get on  with friends  and  helps us to choose our future profession. </vt:lpstr>
      <vt:lpstr>S p o r t</vt:lpstr>
      <vt:lpstr>Some people are fond of music, others like to read books. Some people like  to collect stamps, coins or badges, others prefer gardening or hiking or taking photographs. Some people like to cook, others like to knitter sew. Generally speaking, a hobby is a matter of taste. </vt:lpstr>
      <vt:lpstr>Слайд 5</vt:lpstr>
      <vt:lpstr>Слайд 6</vt:lpstr>
      <vt:lpstr>Travelling</vt:lpstr>
      <vt:lpstr>Today less than half of all international trips made on land roads, and the role of air transport increases annually.  In 1992 only 5% of travelers use the rail system for international transfers (mainly in Europe) and 8% traveled by boat and ferries (for example, between Britain and France, Italy and Greece, Sweden and Denmark), and 40% of visitors traveled to destination planes.</vt:lpstr>
      <vt:lpstr>Слайд 9</vt:lpstr>
      <vt:lpstr>Слайд 10</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общеобразовательное учреждение   г. Балаково Саратовской области  Лицей №1</dc:title>
  <dc:creator>---</dc:creator>
  <cp:lastModifiedBy>AdminPC</cp:lastModifiedBy>
  <cp:revision>80</cp:revision>
  <dcterms:created xsi:type="dcterms:W3CDTF">2010-01-24T13:14:21Z</dcterms:created>
  <dcterms:modified xsi:type="dcterms:W3CDTF">2014-03-03T14:36:05Z</dcterms:modified>
</cp:coreProperties>
</file>