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2F70CB5-F472-42B2-A535-411AD97E9505}" type="datetimeFigureOut">
              <a:rPr lang="ru-RU" smtClean="0"/>
              <a:t>20.01.2014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ECBCD03-7AB1-4212-80B5-B7668E6C73B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1%E5%EC%FC%FF" TargetMode="External"/><Relationship Id="rId2" Type="http://schemas.openxmlformats.org/officeDocument/2006/relationships/hyperlink" Target="http://ru.wikipedia.org/wiki/%D0%9E%D0%B1%D1%89%D0%B5%D1%81%D1%82%D0%B2%D0%BE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ru.wikipedia.org/wiki/%D0%AD%D1%82%D0%BD%D0%BE%D1%81" TargetMode="External"/><Relationship Id="rId4" Type="http://schemas.openxmlformats.org/officeDocument/2006/relationships/hyperlink" Target="http://ru.wikipedia.org/wiki/%D0%A1%D0%BE%D1%86%D0%B8%D0%B0%D0%BB%D1%8C%D0%BD%D1%8B%D0%B9_%D1%81%D1%82%D0%B0%D1%82%D1%83%D1%81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1%E5%EC%FC%FF" TargetMode="External"/><Relationship Id="rId3" Type="http://schemas.openxmlformats.org/officeDocument/2006/relationships/hyperlink" Target="http://ru.wikipedia.org/wiki/%D0%92%D0%B7%D1%80%D0%BE%D1%81%D0%BB%D1%8B%D0%B9" TargetMode="External"/><Relationship Id="rId7" Type="http://schemas.openxmlformats.org/officeDocument/2006/relationships/hyperlink" Target="http://ru.wikipedia.org/wiki/%D0%A1%D0%BE%D0%B4%D0%B5%D1%80%D0%B6%D0%B0%D0%BD%D0%B8%D0%B5_%D0%BF%D0%BE%D0%BD%D1%8F%D1%82%D0%B8%D1%8F" TargetMode="External"/><Relationship Id="rId2" Type="http://schemas.openxmlformats.org/officeDocument/2006/relationships/hyperlink" Target="http://ru.wikipedia.org/wiki/%D0%A1%D0%BE%D1%86%D0%B8%D0%B0%D0%BB%D1%8C%D0%BD%D1%8B%D0%B9_%D1%81%D1%82%D0%B0%D1%82%D1%83%D1%8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%D0%A0%D0%B5%D0%B1%D1%91%D0%BD%D0%BE%D0%BA" TargetMode="External"/><Relationship Id="rId5" Type="http://schemas.openxmlformats.org/officeDocument/2006/relationships/hyperlink" Target="http://ru.wikipedia.org/wiki/%D0%9A%D0%BE%D0%BB%D0%BB%D0%B5%D0%BA%D1%82%D0%B8%D0%B2" TargetMode="External"/><Relationship Id="rId4" Type="http://schemas.openxmlformats.org/officeDocument/2006/relationships/hyperlink" Target="http://ru.wikipedia.org/wiki/%D0%A7%D0%B5%D0%BB%D0%BE%D0%B2%D0%B5%D0%B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Семейное счастье очень хрупкое. Не надо испытывать его на прочность. Разлетевшись на осколки уже не склеится.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Семья.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Семья принадлежит к важнейшим </a:t>
            </a:r>
            <a:r>
              <a:rPr lang="ru-RU" dirty="0" smtClean="0">
                <a:hlinkClick r:id="rId2" tooltip="Общество"/>
              </a:rPr>
              <a:t>общественным</a:t>
            </a:r>
            <a:r>
              <a:rPr lang="ru-RU" dirty="0" smtClean="0"/>
              <a:t> ценностям.</a:t>
            </a:r>
            <a:r>
              <a:rPr lang="ru-RU" baseline="30000" dirty="0" smtClean="0">
                <a:hlinkClick r:id="rId3"/>
              </a:rPr>
              <a:t>[7]</a:t>
            </a:r>
            <a:r>
              <a:rPr lang="ru-RU" dirty="0" smtClean="0"/>
              <a:t> Согласно некоторым научным теориям, именно форма семьи могла на протяжении многих веков определять общее направление эволюции макросоциальных систем.</a:t>
            </a:r>
            <a:r>
              <a:rPr lang="ru-RU" baseline="30000" dirty="0" smtClean="0">
                <a:hlinkClick r:id="rId3"/>
              </a:rPr>
              <a:t>[8]</a:t>
            </a:r>
            <a:r>
              <a:rPr lang="ru-RU" dirty="0" smtClean="0"/>
              <a:t> Каждый член </a:t>
            </a:r>
            <a:r>
              <a:rPr lang="ru-RU" dirty="0" smtClean="0">
                <a:hlinkClick r:id="rId2" tooltip="Общество"/>
              </a:rPr>
              <a:t>общества</a:t>
            </a:r>
            <a:r>
              <a:rPr lang="ru-RU" dirty="0" smtClean="0"/>
              <a:t>, помимо </a:t>
            </a:r>
            <a:r>
              <a:rPr lang="ru-RU" dirty="0" smtClean="0">
                <a:hlinkClick r:id="rId4" tooltip="Социальный статус"/>
              </a:rPr>
              <a:t>социального статуса</a:t>
            </a:r>
            <a:r>
              <a:rPr lang="ru-RU" dirty="0" smtClean="0"/>
              <a:t>, </a:t>
            </a:r>
            <a:r>
              <a:rPr lang="ru-RU" dirty="0" smtClean="0">
                <a:hlinkClick r:id="rId5" tooltip="Этнос"/>
              </a:rPr>
              <a:t>этнической</a:t>
            </a:r>
            <a:r>
              <a:rPr lang="ru-RU" dirty="0" smtClean="0"/>
              <a:t> принадлежности, имущественного и материального положения, с момента рождения и до конца жизни обладает такой характеристикой, как семейно-брачное состояние.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На стадиях жизненного цикла человека последовательно меняются его функции и </a:t>
            </a:r>
            <a:r>
              <a:rPr lang="ru-RU" dirty="0" smtClean="0">
                <a:hlinkClick r:id="rId2" tooltip="Социальный статус"/>
              </a:rPr>
              <a:t>статус</a:t>
            </a:r>
            <a:r>
              <a:rPr lang="ru-RU" dirty="0" smtClean="0"/>
              <a:t> в семье. Для </a:t>
            </a:r>
            <a:r>
              <a:rPr lang="ru-RU" i="1" dirty="0" smtClean="0">
                <a:hlinkClick r:id="rId3" tooltip="Взрослый"/>
              </a:rPr>
              <a:t>взрослого</a:t>
            </a:r>
            <a:r>
              <a:rPr lang="ru-RU" dirty="0" smtClean="0"/>
              <a:t> </a:t>
            </a:r>
            <a:r>
              <a:rPr lang="ru-RU" dirty="0" smtClean="0">
                <a:hlinkClick r:id="rId4" tooltip="Человек"/>
              </a:rPr>
              <a:t>человека</a:t>
            </a:r>
            <a:r>
              <a:rPr lang="ru-RU" dirty="0" smtClean="0"/>
              <a:t> семья является источником удовлетворения ряда его потребностей и малым </a:t>
            </a:r>
            <a:r>
              <a:rPr lang="ru-RU" dirty="0" smtClean="0">
                <a:hlinkClick r:id="rId5" tooltip="Коллектив"/>
              </a:rPr>
              <a:t>коллективом</a:t>
            </a:r>
            <a:r>
              <a:rPr lang="ru-RU" dirty="0" smtClean="0"/>
              <a:t>, предъявляющим ему разнообразные и достаточно сложные требования. Для </a:t>
            </a:r>
            <a:r>
              <a:rPr lang="ru-RU" i="1" dirty="0" smtClean="0">
                <a:hlinkClick r:id="rId6" tooltip="Ребёнок"/>
              </a:rPr>
              <a:t>ребёнка</a:t>
            </a:r>
            <a:r>
              <a:rPr lang="ru-RU" dirty="0" smtClean="0"/>
              <a:t> семья — это среда, в которой складываются условия его физического, психического, эмоционального и интеллектуального развития.</a:t>
            </a:r>
          </a:p>
          <a:p>
            <a:r>
              <a:rPr lang="ru-RU" dirty="0" smtClean="0">
                <a:hlinkClick r:id="rId7" tooltip="Содержание понятия"/>
              </a:rPr>
              <a:t>Содержание понятия</a:t>
            </a:r>
            <a:r>
              <a:rPr lang="ru-RU" dirty="0" smtClean="0"/>
              <a:t> «семья» трансформируется вслед за </a:t>
            </a:r>
            <a:r>
              <a:rPr lang="ru-RU" dirty="0" err="1" smtClean="0"/>
              <a:t>социокультурным</a:t>
            </a:r>
            <a:r>
              <a:rPr lang="ru-RU" dirty="0" smtClean="0"/>
              <a:t> изменением общества</a:t>
            </a:r>
            <a:r>
              <a:rPr lang="ru-RU" baseline="30000" dirty="0" smtClean="0">
                <a:hlinkClick r:id="rId8"/>
              </a:rPr>
              <a:t>[9]</a:t>
            </a:r>
            <a:r>
              <a:rPr lang="ru-RU" dirty="0" smtClean="0"/>
              <a:t>. Под семьёй также может пониматься родительская пара или один родитель как минимум с одним ребёнком</a:t>
            </a:r>
            <a:r>
              <a:rPr lang="ru-RU" baseline="30000" dirty="0" smtClean="0">
                <a:hlinkClick r:id="rId8"/>
              </a:rPr>
              <a:t>[10]</a:t>
            </a:r>
            <a:r>
              <a:rPr lang="ru-RU" dirty="0" smtClean="0"/>
              <a:t>, а также легализованные в ряде стран однополые союзы</a:t>
            </a:r>
            <a:r>
              <a:rPr lang="ru-RU" baseline="30000" dirty="0" smtClean="0">
                <a:hlinkClick r:id="rId8"/>
              </a:rPr>
              <a:t>[11]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76672"/>
            <a:ext cx="7560840" cy="5517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Семейные традиции.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Семейные традиции — это обычные принятые в семье нормы, манеры поведения, обычаи и взгляды, которые передаются из поколения в поколение. Семейные традиции и ритуалы являются, с одной стороны, одним из важных признаков здоровой (по определению В.Сатир) или функциональной (по определению Э. Г. </a:t>
            </a:r>
            <a:r>
              <a:rPr lang="ru-RU" dirty="0" err="1" smtClean="0"/>
              <a:t>Эйдемиллера</a:t>
            </a:r>
            <a:r>
              <a:rPr lang="ru-RU" dirty="0" smtClean="0"/>
              <a:t> и других исследователей) семьи, а, с другой стороны, наличие семейных традиций является одним из важнейших механизмов передачи следующим поколениям семьи законов внутрисемейного взаимодействия: распределения ролей во всех сферах семейной жизни, правил внутрисемейного общения, в том числе способов разрешения конфликтов и преодоления возникающих проблем. Семейные традиции и обряды основываются на общественных, религиозных и исторических традициях и обрядах, но творчески преобразуются и дополняются собственными, поэтому они уникальны для каждой семьи.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</TotalTime>
  <Words>127</Words>
  <Application>Microsoft Office PowerPoint</Application>
  <PresentationFormat>Экран (4:3)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Справедливость</vt:lpstr>
      <vt:lpstr>Семья.</vt:lpstr>
      <vt:lpstr>Слайд 2</vt:lpstr>
      <vt:lpstr>Слайд 3</vt:lpstr>
      <vt:lpstr>Слайд 4</vt:lpstr>
      <vt:lpstr>Семейные традиции.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Семья.</dc:title>
  <dc:creator>Катя</dc:creator>
  <cp:lastModifiedBy>Катя</cp:lastModifiedBy>
  <cp:revision>1</cp:revision>
  <dcterms:created xsi:type="dcterms:W3CDTF">2014-01-20T14:15:29Z</dcterms:created>
  <dcterms:modified xsi:type="dcterms:W3CDTF">2014-01-20T14:21:13Z</dcterms:modified>
</cp:coreProperties>
</file>