
<file path=[Content_Types].xml><?xml version="1.0" encoding="utf-8"?>
<Types xmlns="http://schemas.openxmlformats.org/package/2006/content-types">
  <Default Extension="mp3" ContentType="audio/mpeg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2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301" r:id="rId42"/>
    <p:sldId id="296" r:id="rId43"/>
    <p:sldId id="297" r:id="rId44"/>
    <p:sldId id="298" r:id="rId45"/>
    <p:sldId id="299" r:id="rId46"/>
    <p:sldId id="300" r:id="rId47"/>
    <p:sldId id="302" r:id="rId48"/>
    <p:sldId id="303" r:id="rId49"/>
    <p:sldId id="304" r:id="rId50"/>
    <p:sldId id="305" r:id="rId51"/>
    <p:sldId id="306" r:id="rId52"/>
    <p:sldId id="307" r:id="rId5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4787E7A5-FBE9-4E4A-B696-1AD4FD93928F}">
          <p14:sldIdLst>
            <p14:sldId id="256"/>
            <p14:sldId id="257"/>
            <p14:sldId id="258"/>
            <p14:sldId id="259"/>
            <p14:sldId id="260"/>
            <p14:sldId id="261"/>
            <p14:sldId id="263"/>
            <p14:sldId id="262"/>
            <p14:sldId id="264"/>
            <p14:sldId id="265"/>
            <p14:sldId id="266"/>
            <p14:sldId id="267"/>
            <p14:sldId id="268"/>
            <p14:sldId id="269"/>
            <p14:sldId id="270"/>
            <p14:sldId id="271"/>
            <p14:sldId id="272"/>
            <p14:sldId id="273"/>
            <p14:sldId id="274"/>
            <p14:sldId id="275"/>
            <p14:sldId id="276"/>
            <p14:sldId id="277"/>
            <p14:sldId id="278"/>
            <p14:sldId id="279"/>
            <p14:sldId id="280"/>
            <p14:sldId id="281"/>
            <p14:sldId id="282"/>
            <p14:sldId id="283"/>
            <p14:sldId id="284"/>
            <p14:sldId id="285"/>
            <p14:sldId id="286"/>
            <p14:sldId id="287"/>
            <p14:sldId id="288"/>
            <p14:sldId id="289"/>
            <p14:sldId id="290"/>
            <p14:sldId id="291"/>
            <p14:sldId id="292"/>
            <p14:sldId id="293"/>
            <p14:sldId id="294"/>
            <p14:sldId id="295"/>
            <p14:sldId id="301"/>
            <p14:sldId id="296"/>
            <p14:sldId id="297"/>
            <p14:sldId id="298"/>
            <p14:sldId id="299"/>
            <p14:sldId id="300"/>
            <p14:sldId id="302"/>
            <p14:sldId id="303"/>
            <p14:sldId id="304"/>
            <p14:sldId id="305"/>
            <p14:sldId id="306"/>
            <p14:sldId id="307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239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9/18/2017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9/18/2017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9/18/2017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9/18/2017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9/18/2017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9/18/2017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9/18/2017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9/18/2017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4.png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3.jpeg"/><Relationship Id="rId5" Type="http://schemas.openxmlformats.org/officeDocument/2006/relationships/image" Target="../media/image2.jpeg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hyperlink" Target="https://translate.google.com/translate?hl=ru&amp;prev=_t&amp;sl=ru&amp;tl=uk&amp;u=https://ru.wikipedia.org/wiki/%D0%98%D1%81%D1%82%D0%BE%D1%80%D0%B8%D1%8F_%D0%B8%D0%BD%D1%84%D0%BE%D1%80%D0%BC%D0%B0%D1%86%D0%B8%D0%BE%D0%BD%D0%BD%D1%8B%D1%85_%D1%82%D0%B5%D1%85%D0%BD%D0%BE%D0%BB%D0%BE%D0%B3%D0%B8%D0%B9#cite_note-Leibniz.27s_logic.E2.80.94.E2.80.94.E2.80.94-18#cite_note-Leibniz.27s_logic.E2.80.94.E2.80.94.E2.80.94-18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hyperlink" Target="https://uk.wikipedia.org/wiki/14_%D1%81%D1%96%D1%87%D0%BD%D1%8F" TargetMode="External"/><Relationship Id="rId13" Type="http://schemas.openxmlformats.org/officeDocument/2006/relationships/hyperlink" Target="https://uk.wikipedia.org/wiki/%D0%9F%D1%80%D0%B8%D0%B2%D0%B0%D1%82-%D0%B4%D0%BE%D1%86%D0%B5%D0%BD%D1%82" TargetMode="External"/><Relationship Id="rId18" Type="http://schemas.openxmlformats.org/officeDocument/2006/relationships/image" Target="../media/image22.png"/><Relationship Id="rId3" Type="http://schemas.openxmlformats.org/officeDocument/2006/relationships/hyperlink" Target="https://uk.wikipedia.org/wiki/28_%D0%BA%D0%B2%D1%96%D1%82%D0%BD%D1%8F" TargetMode="External"/><Relationship Id="rId7" Type="http://schemas.openxmlformats.org/officeDocument/2006/relationships/hyperlink" Target="https://uk.wikipedia.org/wiki/%D0%A7%D0%B5%D1%85%D1%96%D1%8F" TargetMode="External"/><Relationship Id="rId12" Type="http://schemas.openxmlformats.org/officeDocument/2006/relationships/hyperlink" Target="https://uk.wikipedia.org/wiki/%D0%90%D0%B2%D1%81%D1%82%D1%80%D1%96%D1%8F" TargetMode="External"/><Relationship Id="rId17" Type="http://schemas.openxmlformats.org/officeDocument/2006/relationships/hyperlink" Target="https://uk.wikipedia.org/wiki/%D0%A4%D1%96%D0%BB%D0%BE%D1%81%D0%BE%D1%84%D1%96%D1%8F_%D0%BD%D0%B0%D1%83%D0%BA%D0%B8" TargetMode="External"/><Relationship Id="rId2" Type="http://schemas.openxmlformats.org/officeDocument/2006/relationships/hyperlink" Target="https://uk.wikipedia.org/wiki/%D0%9D%D1%96%D0%BC%D0%B5%D1%86%D1%8C%D0%BA%D0%B0_%D0%BC%D0%BE%D0%B2%D0%B0" TargetMode="External"/><Relationship Id="rId16" Type="http://schemas.openxmlformats.org/officeDocument/2006/relationships/hyperlink" Target="https://uk.wikipedia.org/wiki/1938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uk.wikipedia.org/wiki/%D0%91%D1%80%D0%BD%D0%BE" TargetMode="External"/><Relationship Id="rId11" Type="http://schemas.openxmlformats.org/officeDocument/2006/relationships/hyperlink" Target="https://uk.wikipedia.org/wiki/%D0%A1%D0%A8%D0%90" TargetMode="External"/><Relationship Id="rId5" Type="http://schemas.openxmlformats.org/officeDocument/2006/relationships/hyperlink" Target="https://uk.wikipedia.org/wiki/%D0%90%D0%B2%D1%81%D1%82%D1%80%D0%BE-%D0%A3%D0%B3%D0%BE%D1%80%D1%89%D0%B8%D0%BD%D0%B0" TargetMode="External"/><Relationship Id="rId15" Type="http://schemas.openxmlformats.org/officeDocument/2006/relationships/hyperlink" Target="https://uk.wikipedia.org/wiki/1933" TargetMode="External"/><Relationship Id="rId10" Type="http://schemas.openxmlformats.org/officeDocument/2006/relationships/hyperlink" Target="https://uk.wikipedia.org/wiki/%D0%9F%D1%80%D0%B8%D0%BD%D1%81%D1%82%D0%BE%D0%BD" TargetMode="External"/><Relationship Id="rId19" Type="http://schemas.openxmlformats.org/officeDocument/2006/relationships/image" Target="../media/image2.jpeg"/><Relationship Id="rId4" Type="http://schemas.openxmlformats.org/officeDocument/2006/relationships/hyperlink" Target="https://uk.wikipedia.org/wiki/1906" TargetMode="External"/><Relationship Id="rId9" Type="http://schemas.openxmlformats.org/officeDocument/2006/relationships/hyperlink" Target="https://uk.wikipedia.org/wiki/1978" TargetMode="External"/><Relationship Id="rId14" Type="http://schemas.openxmlformats.org/officeDocument/2006/relationships/hyperlink" Target="https://uk.wikipedia.org/wiki/%D0%92%D1%96%D0%B4%D0%B5%D0%BD%D1%81%D1%8C%D0%BA%D0%B8%D0%B9_%D1%83%D0%BD%D1%96%D0%B2%D0%B5%D1%80%D1%81%D0%B8%D1%82%D0%B5%D1%82" TargetMode="Externa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hyperlink" Target="https://uk.wikipedia.org/wiki/%D0%9A%D1%83%D1%80%D1%82_%D0%93%D0%B5%D0%B4%D0%B5%D0%BB%D1%8C#cite_note-2" TargetMode="External"/><Relationship Id="rId13" Type="http://schemas.openxmlformats.org/officeDocument/2006/relationships/hyperlink" Target="https://uk.wikipedia.org/wiki/%D0%90%D0%BA%D1%81%D1%96%D0%BE%D0%BC%D0%B0" TargetMode="External"/><Relationship Id="rId3" Type="http://schemas.openxmlformats.org/officeDocument/2006/relationships/hyperlink" Target="https://uk.wikipedia.org/wiki/1931" TargetMode="External"/><Relationship Id="rId7" Type="http://schemas.openxmlformats.org/officeDocument/2006/relationships/hyperlink" Target="https://uk.wikipedia.org/wiki/%D0%A2%D0%B5%D0%BE%D1%80%D1%96%D1%8F_%D0%BC%D0%BD%D0%BE%D0%B6%D0%B8%D0%BD_%D0%A6%D0%B5%D1%80%D0%BC%D0%B5%D0%BB%D0%BE-%D0%A4%D1%80%D0%B5%D0%BD%D0%BA%D0%B5%D0%BB%D1%8F" TargetMode="External"/><Relationship Id="rId12" Type="http://schemas.openxmlformats.org/officeDocument/2006/relationships/hyperlink" Target="https://uk.wikipedia.org/wiki/%D0%A3%D0%BA%D1%80%D0%B0%D1%97%D0%BD%D1%81%D1%8C%D0%BA%D0%B0_%D0%BC%D0%BE%D0%B2%D0%B0" TargetMode="External"/><Relationship Id="rId17" Type="http://schemas.openxmlformats.org/officeDocument/2006/relationships/image" Target="../media/image23.jpeg"/><Relationship Id="rId2" Type="http://schemas.openxmlformats.org/officeDocument/2006/relationships/hyperlink" Target="https://uk.wikipedia.org/wiki/%D0%A2%D0%B5%D0%BE%D1%80%D0%B5%D0%BC%D0%B8_%D0%93%D0%B5%D0%B4%D0%B5%D0%BB%D1%8F_%D0%BF%D1%80%D0%BE_%D0%BD%D0%B5%D0%BF%D0%BE%D0%B2%D0%BD%D0%BE%D1%82%D1%83" TargetMode="External"/><Relationship Id="rId16" Type="http://schemas.openxmlformats.org/officeDocument/2006/relationships/hyperlink" Target="https://uk.wikipedia.org/wiki/%D0%A4%D1%96%D0%BB%D0%BE%D1%81%D0%BE%D1%84%D1%96%D1%8F_%D0%BD%D0%B0%D1%83%D0%BA%D0%B8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uk.wikipedia.org/wiki/Principia_Mathematica" TargetMode="External"/><Relationship Id="rId11" Type="http://schemas.openxmlformats.org/officeDocument/2006/relationships/hyperlink" Target="https://uk.wikipedia.org/wiki/%D0%9B%D0%BE%D0%B3%D1%96%D0%BA%D0%B0_%D0%B4%D1%80%D1%83%D0%B3%D0%BE%D0%B3%D0%BE_%D0%BF%D0%BE%D1%80%D1%8F%D0%B4%D0%BA%D1%83" TargetMode="External"/><Relationship Id="rId5" Type="http://schemas.openxmlformats.org/officeDocument/2006/relationships/hyperlink" Target="https://uk.wikipedia.org/wiki/%D0%A4%D0%BE%D1%80%D0%BC%D0%B0%D0%BB%D1%8C%D0%BD%D0%B0_%D0%B0%D1%80%D0%B8%D1%84%D0%BC%D0%B5%D1%82%D0%B8%D0%BA%D0%B0" TargetMode="External"/><Relationship Id="rId15" Type="http://schemas.openxmlformats.org/officeDocument/2006/relationships/hyperlink" Target="https://uk.wikipedia.org/wiki/%D0%9E%D0%BD%D1%82%D0%BE%D0%BB%D0%BE%D0%B3%D1%96%D1%8F" TargetMode="External"/><Relationship Id="rId10" Type="http://schemas.openxmlformats.org/officeDocument/2006/relationships/hyperlink" Target="https://uk.wikipedia.org/wiki/%D0%9D%D0%B0%D1%82%D1%83%D1%80%D0%B0%D0%BB%D1%8C%D0%BD%D0%B5_%D1%87%D0%B8%D1%81%D0%BB%D0%BE" TargetMode="External"/><Relationship Id="rId4" Type="http://schemas.openxmlformats.org/officeDocument/2006/relationships/hyperlink" Target="https://uk.wikipedia.org/wiki/%D0%9A%D1%83%D1%80%D1%82_%D0%93%D0%B5%D0%B4%D0%B5%D0%BB%D1%8C#cite_note-1" TargetMode="External"/><Relationship Id="rId9" Type="http://schemas.openxmlformats.org/officeDocument/2006/relationships/hyperlink" Target="https://uk.wikipedia.org/wiki/%D0%9C%D0%BE%D0%B2%D0%B0" TargetMode="External"/><Relationship Id="rId14" Type="http://schemas.openxmlformats.org/officeDocument/2006/relationships/hyperlink" Target="https://uk.wikipedia.org/wiki/%D0%A4%D1%96%D0%BB%D0%BE%D1%81%D0%BE%D1%84%D1%96%D1%8F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uk.wikipedia.org/wiki/%D0%A2%D0%B5%D0%B7%D0%B0_%D0%A7%D0%B5%D1%80%D1%87%D0%B0" TargetMode="External"/><Relationship Id="rId2" Type="http://schemas.openxmlformats.org/officeDocument/2006/relationships/hyperlink" Target="https://uk.wikipedia.org/wiki/%D0%A0%D0%B5%D0%BA%D1%83%D1%80%D1%81%D0%B8%D0%B2%D0%BD%D1%96_%D1%84%D1%83%D0%BD%D0%BA%D1%86%D1%96%D1%97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uk.wikipedia.org/wiki/%D0%90%D0%BD%D0%B3%D0%BB%D1%96%D0%B9%D1%81%D1%8C%D0%BA%D0%B0_%D0%BC%D0%BE%D0%B2%D0%B0" TargetMode="External"/><Relationship Id="rId5" Type="http://schemas.openxmlformats.org/officeDocument/2006/relationships/hyperlink" Target="https://uk.wikipedia.org/wiki/1950" TargetMode="External"/><Relationship Id="rId4" Type="http://schemas.openxmlformats.org/officeDocument/2006/relationships/hyperlink" Target="https://uk.wikipedia.org/wiki/%D0%90%D0%BB%D0%B3%D0%BE%D1%80%D0%B8%D1%82%D0%BC" TargetMode="Externa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hyperlink" Target="https://translate.google.com/translate?hl=ru&amp;prev=_t&amp;sl=ru&amp;tl=uk&amp;u=https://ru.wikipedia.org/wiki/%D0%90%D1%81%D1%81%D0%B5%D0%BC%D0%B1%D0%BB%D0%B5%D1%80" TargetMode="External"/><Relationship Id="rId3" Type="http://schemas.openxmlformats.org/officeDocument/2006/relationships/hyperlink" Target="https://translate.google.com/translate?hl=ru&amp;prev=_t&amp;sl=ru&amp;tl=uk&amp;u=https://ru.wikipedia.org/wiki/General_Electric" TargetMode="External"/><Relationship Id="rId7" Type="http://schemas.openxmlformats.org/officeDocument/2006/relationships/hyperlink" Target="https://translate.google.com/translate?hl=ru&amp;prev=_t&amp;sl=ru&amp;tl=uk&amp;u=https://ru.wikipedia.org/wiki/UNIX" TargetMode="External"/><Relationship Id="rId2" Type="http://schemas.openxmlformats.org/officeDocument/2006/relationships/hyperlink" Target="https://translate.google.com/translate?hl=ru&amp;prev=_t&amp;sl=ru&amp;tl=uk&amp;u=https://ru.wikipedia.org/wiki/Bell_Labs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translate.google.com/translate?hl=ru&amp;prev=_t&amp;sl=ru&amp;tl=uk&amp;u=https://ru.wikipedia.org/wiki/%D0%91%D1%80%D0%B0%D0%B9%D0%B0%D0%BD_%D0%9A%D0%B5%D1%80%D0%BD%D0%B8%D0%B3%D0%B0%D0%BD" TargetMode="External"/><Relationship Id="rId11" Type="http://schemas.openxmlformats.org/officeDocument/2006/relationships/image" Target="../media/image38.jpeg"/><Relationship Id="rId5" Type="http://schemas.openxmlformats.org/officeDocument/2006/relationships/hyperlink" Target="https://translate.google.com/translate?hl=ru&amp;prev=_t&amp;sl=ru&amp;tl=uk&amp;u=https://ru.wikipedia.org/wiki/%D0%9A%D0%B5%D0%BD_%D0%A2%D0%BE%D0%BC%D0%BF%D1%81%D0%BE%D0%BD" TargetMode="External"/><Relationship Id="rId10" Type="http://schemas.openxmlformats.org/officeDocument/2006/relationships/image" Target="../media/image37.jpeg"/><Relationship Id="rId4" Type="http://schemas.openxmlformats.org/officeDocument/2006/relationships/hyperlink" Target="https://translate.google.com/translate?hl=ru&amp;prev=_t&amp;sl=ru&amp;tl=uk&amp;u=https://ru.wikipedia.org/wiki/Multics" TargetMode="External"/><Relationship Id="rId9" Type="http://schemas.openxmlformats.org/officeDocument/2006/relationships/hyperlink" Target="https://translate.google.com/translate?hl=ru&amp;prev=_t&amp;sl=ru&amp;tl=uk&amp;u=https://ru.wikipedia.org/wiki/%D0%98%D1%81%D1%82%D0%BE%D1%80%D0%B8%D1%8F_%D0%B8%D0%BD%D1%84%D0%BE%D1%80%D0%BC%D0%B0%D1%86%D0%B8%D0%BE%D0%BD%D0%BD%D1%8B%D1%85_%D1%82%D0%B5%D1%85%D0%BD%D0%BE%D0%BB%D0%BE%D0%B3%D0%B8%D0%B9#cite_note-.D0.A0.D0.B5.D0.B9.D0.BC.D0.BE.D0.BD.D0.B4_unix.E2.80.94.E2.80.94.E2.80.94-43#cite_note-.D0.A0.D0.B5.D0.B9.D0.BC.D0.BE.D0.BD.D0.B4_unix.E2.80.94.E2.80.94.E2.80.94-43" TargetMode="Externa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jpeg"/><Relationship Id="rId3" Type="http://schemas.openxmlformats.org/officeDocument/2006/relationships/hyperlink" Target="https://translate.google.com/translate?hl=ru&amp;prev=_t&amp;sl=ru&amp;tl=uk&amp;u=https://ru.wikipedia.org/wiki/PC_DOS" TargetMode="External"/><Relationship Id="rId7" Type="http://schemas.openxmlformats.org/officeDocument/2006/relationships/image" Target="../media/image39.png"/><Relationship Id="rId2" Type="http://schemas.openxmlformats.org/officeDocument/2006/relationships/hyperlink" Target="https://translate.google.com/translate?hl=ru&amp;prev=_t&amp;sl=ru&amp;tl=uk&amp;u=https://ru.wikipedia.org/wiki/Microsoft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translate.googleusercontent.com/translate_f" TargetMode="External"/><Relationship Id="rId5" Type="http://schemas.openxmlformats.org/officeDocument/2006/relationships/hyperlink" Target="https://translate.google.com/translate?hl=ru&amp;prev=_t&amp;sl=ru&amp;tl=uk&amp;u=https://ru.wikipedia.org/wiki/%D0%98%D1%81%D1%82%D0%BE%D1%80%D0%B8%D1%8F_%D0%B8%D0%BD%D1%84%D0%BE%D1%80%D0%BC%D0%B0%D1%86%D0%B8%D0%BE%D0%BD%D0%BD%D1%8B%D1%85_%D1%82%D0%B5%D1%85%D0%BD%D0%BE%D0%BB%D0%BE%D0%B3%D0%B8%D0%B9#cite_note-.D0.98.D1.80.D1.82.D0.B5.D0.B3.D0.BE.D0.B2.E2.80.942008.E2.80.94.E2.80.94883-884-44#cite_note-.D0.98.D1.80.D1.82.D0.B5.D0.B3.D0.BE.D0.B2.E2.80.942008.E2.80.94.E2.80.94883-884-44" TargetMode="External"/><Relationship Id="rId4" Type="http://schemas.openxmlformats.org/officeDocument/2006/relationships/hyperlink" Target="https://translate.google.com/translate?hl=ru&amp;prev=_t&amp;sl=ru&amp;tl=uk&amp;u=https://ru.wikipedia.org/wiki/MS-DOS" TargetMode="Externa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jpeg"/><Relationship Id="rId3" Type="http://schemas.openxmlformats.org/officeDocument/2006/relationships/hyperlink" Target="https://translate.google.com/translate?hl=ru&amp;prev=_t&amp;sl=ru&amp;tl=uk&amp;u=https://ru.wikipedia.org/wiki/Apple" TargetMode="External"/><Relationship Id="rId7" Type="http://schemas.openxmlformats.org/officeDocument/2006/relationships/hyperlink" Target="https://translate.google.com/translate?hl=ru&amp;prev=_t&amp;sl=ru&amp;tl=uk&amp;u=https://ru.wikipedia.org/wiki/Mac_OS_9" TargetMode="External"/><Relationship Id="rId2" Type="http://schemas.openxmlformats.org/officeDocument/2006/relationships/hyperlink" Target="https://translate.google.com/translate?hl=ru&amp;prev=_t&amp;sl=ru&amp;tl=uk&amp;u=https://ru.wikipedia.org/wiki/Mac_OS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translate.google.com/translate?hl=ru&amp;prev=_t&amp;sl=ru&amp;tl=uk&amp;u=https://ru.wikipedia.org/wiki/Mac_OS_X" TargetMode="External"/><Relationship Id="rId5" Type="http://schemas.openxmlformats.org/officeDocument/2006/relationships/hyperlink" Target="https://translate.google.com/translate?hl=ru&amp;prev=_t&amp;sl=ru&amp;tl=uk&amp;u=https://ru.wikipedia.org/wiki/%D0%A1%D1%82%D0%B8%D0%B2_%D0%94%D0%B6%D0%BE%D0%B1%D1%81" TargetMode="External"/><Relationship Id="rId4" Type="http://schemas.openxmlformats.org/officeDocument/2006/relationships/hyperlink" Target="https://translate.google.com/translate?hl=ru&amp;prev=_t&amp;sl=ru&amp;tl=uk&amp;u=https://ru.wikipedia.org/wiki/CEO" TargetMode="External"/><Relationship Id="rId9" Type="http://schemas.openxmlformats.org/officeDocument/2006/relationships/image" Target="../media/image42.jpe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hyperlink" Target="https://translate.google.com/translate?hl=ru&amp;prev=_t&amp;sl=ru&amp;tl=uk&amp;u=https://ru.wikipedia.org/wiki/Windows_98" TargetMode="External"/><Relationship Id="rId13" Type="http://schemas.openxmlformats.org/officeDocument/2006/relationships/hyperlink" Target="https://translate.google.com/translate?hl=ru&amp;prev=_t&amp;sl=ru&amp;tl=uk&amp;u=https://ru.wikipedia.org/wiki/Windows_7" TargetMode="External"/><Relationship Id="rId3" Type="http://schemas.openxmlformats.org/officeDocument/2006/relationships/hyperlink" Target="https://ru.wikipedia.org/wiki/Windows_1.0" TargetMode="External"/><Relationship Id="rId7" Type="http://schemas.openxmlformats.org/officeDocument/2006/relationships/hyperlink" Target="https://translate.google.com/translate?hl=ru&amp;prev=_t&amp;sl=ru&amp;tl=uk&amp;u=https://ru.wikipedia.org/wiki/Windows_95" TargetMode="External"/><Relationship Id="rId12" Type="http://schemas.openxmlformats.org/officeDocument/2006/relationships/hyperlink" Target="https://translate.google.com/translate?hl=ru&amp;prev=_t&amp;sl=ru&amp;tl=uk&amp;u=https://ru.wikipedia.org/wiki/Windows_XP" TargetMode="External"/><Relationship Id="rId17" Type="http://schemas.openxmlformats.org/officeDocument/2006/relationships/image" Target="../media/image44.jpeg"/><Relationship Id="rId2" Type="http://schemas.openxmlformats.org/officeDocument/2006/relationships/hyperlink" Target="https://translate.google.com/translate?hl=ru&amp;prev=_t&amp;sl=ru&amp;tl=uk&amp;u=https://ru.wikipedia.org/wiki/Windows" TargetMode="External"/><Relationship Id="rId16" Type="http://schemas.openxmlformats.org/officeDocument/2006/relationships/image" Target="../media/image43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translate.google.com/translate?hl=ru&amp;prev=_t&amp;sl=ru&amp;tl=uk&amp;u=https://ru.wikipedia.org/wiki/Windows_NT" TargetMode="External"/><Relationship Id="rId11" Type="http://schemas.openxmlformats.org/officeDocument/2006/relationships/hyperlink" Target="https://translate.google.com/translate?hl=ru&amp;prev=_t&amp;sl=ru&amp;tl=uk&amp;u=https://ru.wikipedia.org/wiki/Active_Desktop" TargetMode="External"/><Relationship Id="rId5" Type="http://schemas.openxmlformats.org/officeDocument/2006/relationships/hyperlink" Target="https://ru.wikipedia.org/wiki/Windows_3.0" TargetMode="External"/><Relationship Id="rId15" Type="http://schemas.openxmlformats.org/officeDocument/2006/relationships/hyperlink" Target="https://translate.google.com/translate?hl=ru&amp;prev=_t&amp;sl=ru&amp;tl=uk&amp;u=https://ru.wikipedia.org/wiki/%D0%98%D1%81%D1%82%D0%BE%D1%80%D0%B8%D1%8F_%D0%B8%D0%BD%D1%84%D0%BE%D1%80%D0%BC%D0%B0%D1%86%D0%B8%D0%BE%D0%BD%D0%BD%D1%8B%D1%85_%D1%82%D0%B5%D1%85%D0%BD%D0%BE%D0%BB%D0%BE%D0%B3%D0%B8%D0%B9#cite_note-.D0.9E.D1.80.D0.BB.D0.BE.D0.B2_windows.E2.80.94.E2.80.94.E2.80.9425-30-46#cite_note-.D0.9E.D1.80.D0.BB.D0.BE.D0.B2_windows.E2.80.94.E2.80.94.E2.80.9425-30-46" TargetMode="External"/><Relationship Id="rId10" Type="http://schemas.openxmlformats.org/officeDocument/2006/relationships/hyperlink" Target="https://translate.google.com/translate?hl=ru&amp;prev=_t&amp;sl=ru&amp;tl=uk&amp;u=https://ru.wikipedia.org/wiki/Microsoft_Outlook" TargetMode="External"/><Relationship Id="rId4" Type="http://schemas.openxmlformats.org/officeDocument/2006/relationships/hyperlink" Target="https://ru.wikipedia.org/wiki/Windows_2.0" TargetMode="External"/><Relationship Id="rId9" Type="http://schemas.openxmlformats.org/officeDocument/2006/relationships/hyperlink" Target="https://translate.google.com/translate?hl=ru&amp;prev=_t&amp;sl=ru&amp;tl=uk&amp;u=https://ru.wikipedia.org/wiki/Internet_Explorer" TargetMode="External"/><Relationship Id="rId14" Type="http://schemas.openxmlformats.org/officeDocument/2006/relationships/hyperlink" Target="https://translate.google.com/translate?hl=ru&amp;prev=_t&amp;sl=ru&amp;tl=uk&amp;u=https://ru.wikipedia.org/wiki/Windows_8" TargetMode="Externa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hyperlink" Target="https://translate.google.com/translate?hl=ru&amp;prev=_t&amp;sl=ru&amp;tl=uk&amp;u=https://ru.wikipedia.org/wiki/Bluetooth" TargetMode="External"/><Relationship Id="rId13" Type="http://schemas.openxmlformats.org/officeDocument/2006/relationships/hyperlink" Target="https://translate.google.com/translate?hl=ru&amp;prev=_t&amp;sl=ru&amp;tl=uk&amp;u=https://ru.wikipedia.org/wiki/%D0%A0%D0%B0%D1%81%D0%BF%D0%BE%D0%B7%D0%BD%D0%B0%D0%B2%D0%B0%D0%BD%D0%B8%D0%B5_%D1%80%D0%B5%D1%87%D0%B8" TargetMode="External"/><Relationship Id="rId18" Type="http://schemas.openxmlformats.org/officeDocument/2006/relationships/hyperlink" Target="https://translate.google.com/translate?hl=ru&amp;prev=_t&amp;sl=ru&amp;tl=uk&amp;u=https://ru.wikipedia.org/wiki/%D0%98%D1%81%D1%82%D0%BE%D1%80%D0%B8%D1%8F_%D0%B8%D0%BD%D1%84%D0%BE%D1%80%D0%BC%D0%B0%D1%86%D0%B8%D0%BE%D0%BD%D0%BD%D1%8B%D1%85_%D1%82%D0%B5%D1%85%D0%BD%D0%BE%D0%BB%D0%BE%D0%B3%D0%B8%D0%B9#cite_note-mobile_news.E2.80.94.E2.80.94.E2.80.94-47#cite_note-mobile_news.E2.80.94.E2.80.94.E2.80.94-47" TargetMode="External"/><Relationship Id="rId26" Type="http://schemas.openxmlformats.org/officeDocument/2006/relationships/hyperlink" Target="https://translate.google.com/translate?hl=ru&amp;prev=_t&amp;sl=ru&amp;tl=uk&amp;u=https://ru.wikipedia.org/wiki/Tizen" TargetMode="External"/><Relationship Id="rId3" Type="http://schemas.openxmlformats.org/officeDocument/2006/relationships/hyperlink" Target="https://translate.google.com/translate?hl=ru&amp;prev=_t&amp;sl=ru&amp;tl=uk&amp;u=https://ru.wikipedia.org/wiki/%D0%A1%D0%BC%D0%B0%D1%80%D1%82%D1%84%D0%BE%D0%BD" TargetMode="External"/><Relationship Id="rId21" Type="http://schemas.openxmlformats.org/officeDocument/2006/relationships/hyperlink" Target="https://translate.google.com/translate?hl=ru&amp;prev=_t&amp;sl=ru&amp;tl=uk&amp;u=https://ru.wikipedia.org/wiki/Blackberry" TargetMode="External"/><Relationship Id="rId7" Type="http://schemas.openxmlformats.org/officeDocument/2006/relationships/hyperlink" Target="https://translate.google.com/translate?hl=ru&amp;prev=_t&amp;sl=ru&amp;tl=uk&amp;u=https://ru.wikipedia.org/wiki/%D0%A1%D0%BE%D1%82%D0%BE%D0%B2%D0%B0%D1%8F_%D1%81%D0%B2%D1%8F%D0%B7%D1%8C" TargetMode="External"/><Relationship Id="rId12" Type="http://schemas.openxmlformats.org/officeDocument/2006/relationships/hyperlink" Target="https://translate.google.com/translate?hl=ru&amp;prev=_t&amp;sl=ru&amp;tl=uk&amp;u=https://ru.wikipedia.org/wiki/%D0%92%D0%B8%D0%B4%D0%B5%D0%BE%D0%BA%D0%B0%D0%BC%D0%B5%D1%80%D0%B0" TargetMode="External"/><Relationship Id="rId17" Type="http://schemas.openxmlformats.org/officeDocument/2006/relationships/hyperlink" Target="https://translate.google.com/translate?hl=ru&amp;prev=_t&amp;sl=ru&amp;tl=uk&amp;u=https://ru.wikipedia.org/wiki/%D0%98%D0%9A-%D0%BF%D0%BE%D1%80%D1%82" TargetMode="External"/><Relationship Id="rId25" Type="http://schemas.openxmlformats.org/officeDocument/2006/relationships/hyperlink" Target="https://translate.google.com/translate?hl=ru&amp;prev=_t&amp;sl=ru&amp;tl=uk&amp;u=https://ru.wikipedia.org/wiki/Sailfish_OS" TargetMode="External"/><Relationship Id="rId2" Type="http://schemas.openxmlformats.org/officeDocument/2006/relationships/hyperlink" Target="https://translate.google.com/translate?hl=ru&amp;prev=_t&amp;sl=ru&amp;tl=uk&amp;u=https://en.wikipedia.org/wiki/Mobile_operating_system" TargetMode="External"/><Relationship Id="rId16" Type="http://schemas.openxmlformats.org/officeDocument/2006/relationships/hyperlink" Target="https://translate.google.com/translate?hl=ru&amp;prev=_t&amp;sl=ru&amp;tl=uk&amp;u=https://ru.wikipedia.org/wiki/Near_Field_Communication" TargetMode="External"/><Relationship Id="rId20" Type="http://schemas.openxmlformats.org/officeDocument/2006/relationships/hyperlink" Target="https://translate.google.com/translate?hl=ru&amp;prev=_t&amp;sl=ru&amp;tl=uk&amp;u=https://ru.wikipedia.org/wiki/Nokia_Asha" TargetMode="External"/><Relationship Id="rId29" Type="http://schemas.openxmlformats.org/officeDocument/2006/relationships/image" Target="../media/image46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translate.google.com/translate?hl=ru&amp;prev=_t&amp;sl=ru&amp;tl=uk&amp;u=https://ru.wikipedia.org/wiki/%D0%A1%D0%B5%D0%BD%D1%81%D0%BE%D1%80%D0%BD%D1%8B%D0%B9_%D1%8D%D0%BA%D1%80%D0%B0%D0%BD" TargetMode="External"/><Relationship Id="rId11" Type="http://schemas.openxmlformats.org/officeDocument/2006/relationships/hyperlink" Target="https://translate.google.com/translate?hl=ru&amp;prev=_t&amp;sl=ru&amp;tl=uk&amp;u=https://ru.wikipedia.org/wiki/%D0%A4%D0%BE%D1%82%D0%BE%D0%B0%D0%BF%D0%BF%D0%B0%D1%80%D0%B0%D1%82" TargetMode="External"/><Relationship Id="rId24" Type="http://schemas.openxmlformats.org/officeDocument/2006/relationships/hyperlink" Target="https://translate.google.com/translate?hl=ru&amp;prev=_t&amp;sl=ru&amp;tl=uk&amp;u=https://ru.wikipedia.org/wiki/Firefox_OS" TargetMode="External"/><Relationship Id="rId5" Type="http://schemas.openxmlformats.org/officeDocument/2006/relationships/hyperlink" Target="https://translate.google.com/translate?hl=ru&amp;prev=_t&amp;sl=ru&amp;tl=uk&amp;u=https://ru.wikipedia.org/wiki/%D0%9A%D0%B0%D1%80%D0%BC%D0%B0%D0%BD%D0%BD%D1%8B%D0%B9_%D0%BF%D0%B5%D1%80%D1%81%D0%BE%D0%BD%D0%B0%D0%BB%D1%8C%D0%BD%D1%8B%D0%B9_%D0%BA%D0%BE%D0%BC%D0%BF%D1%8C%D1%8E%D1%82%D0%B5%D1%80" TargetMode="External"/><Relationship Id="rId15" Type="http://schemas.openxmlformats.org/officeDocument/2006/relationships/hyperlink" Target="https://translate.google.com/translate?hl=ru&amp;prev=_t&amp;sl=ru&amp;tl=uk&amp;u=https://ru.wikipedia.org/wiki/MP3-%D0%BF%D0%BB%D0%B5%D0%B5%D1%80" TargetMode="External"/><Relationship Id="rId23" Type="http://schemas.openxmlformats.org/officeDocument/2006/relationships/hyperlink" Target="https://translate.google.com/translate?hl=ru&amp;prev=_t&amp;sl=ru&amp;tl=uk&amp;u=https://ru.wikipedia.org/wiki/Windows_Phone" TargetMode="External"/><Relationship Id="rId28" Type="http://schemas.openxmlformats.org/officeDocument/2006/relationships/image" Target="../media/image45.jpeg"/><Relationship Id="rId10" Type="http://schemas.openxmlformats.org/officeDocument/2006/relationships/hyperlink" Target="https://translate.google.com/translate?hl=ru&amp;prev=_t&amp;sl=ru&amp;tl=uk&amp;u=https://ru.wikipedia.org/wiki/GPS" TargetMode="External"/><Relationship Id="rId19" Type="http://schemas.openxmlformats.org/officeDocument/2006/relationships/hyperlink" Target="https://translate.google.com/translate?hl=ru&amp;prev=_t&amp;sl=ru&amp;tl=uk&amp;u=https://ru.wikipedia.org/wiki/Android" TargetMode="External"/><Relationship Id="rId4" Type="http://schemas.openxmlformats.org/officeDocument/2006/relationships/hyperlink" Target="https://translate.google.com/translate?hl=ru&amp;prev=_t&amp;sl=ru&amp;tl=uk&amp;u=https://ru.wikipedia.org/wiki/%D0%9F%D0%BB%D0%B0%D0%BD%D1%88%D0%B5%D1%82%D0%BD%D1%8B%D0%B9_%D0%BA%D0%BE%D0%BC%D0%BF%D1%8C%D1%8E%D1%82%D0%B5%D1%80" TargetMode="External"/><Relationship Id="rId9" Type="http://schemas.openxmlformats.org/officeDocument/2006/relationships/hyperlink" Target="https://translate.google.com/translate?hl=ru&amp;prev=_t&amp;sl=ru&amp;tl=uk&amp;u=https://ru.wikipedia.org/wiki/Wi-Fi" TargetMode="External"/><Relationship Id="rId14" Type="http://schemas.openxmlformats.org/officeDocument/2006/relationships/hyperlink" Target="https://translate.google.com/translate?hl=ru&amp;prev=_t&amp;sl=ru&amp;tl=uk&amp;u=https://ru.wikipedia.org/wiki/%D0%94%D0%B8%D0%BA%D1%82%D0%BE%D1%84%D0%BE%D0%BD" TargetMode="External"/><Relationship Id="rId22" Type="http://schemas.openxmlformats.org/officeDocument/2006/relationships/hyperlink" Target="https://translate.google.com/translate?hl=ru&amp;prev=_t&amp;sl=ru&amp;tl=uk&amp;u=https://ru.wikipedia.org/wiki/IOS" TargetMode="External"/><Relationship Id="rId27" Type="http://schemas.openxmlformats.org/officeDocument/2006/relationships/hyperlink" Target="https://translate.google.com/translate?hl=ru&amp;prev=_t&amp;sl=ru&amp;tl=uk&amp;u=https://ru.wikipedia.org/wiki/Ubuntu_Touch" TargetMode="Externa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9.jpe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4.png"/><Relationship Id="rId4" Type="http://schemas.openxmlformats.org/officeDocument/2006/relationships/image" Target="../media/image53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hyperlink" Target="https://translate.google.com/translate?hl=ru&amp;prev=_t&amp;sl=ru&amp;tl=uk&amp;u=https://ru.wikipedia.org/wiki/%D0%9E%D0%BF%D1%82%D0%B8%D1%87%D0%B5%D1%81%D0%BA%D0%B8%D0%B9_%D1%82%D0%B5%D0%BB%D0%B5%D0%B3%D1%80%D0%B0%D1%84" TargetMode="External"/><Relationship Id="rId7" Type="http://schemas.openxmlformats.org/officeDocument/2006/relationships/image" Target="../media/image59.jpeg"/><Relationship Id="rId2" Type="http://schemas.openxmlformats.org/officeDocument/2006/relationships/hyperlink" Target="https://translate.google.com/translate?hl=ru&amp;prev=_t&amp;sl=ru&amp;tl=uk&amp;u=https://ru.wikipedia.org/wiki/%D0%9A%D0%BB%D0%BE%D0%B4_%D0%A8%D0%B0%D0%BF%D0%BF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translate.google.com/translate?hl=ru&amp;prev=_t&amp;sl=ru&amp;tl=uk&amp;u=https://ru.wikipedia.org/wiki/%D0%AD%D0%BB%D0%B5%D0%BA%D1%82%D1%80%D0%B8%D1%87%D0%B5%D1%81%D0%BA%D0%B8%D0%B9_%D1%82%D0%B5%D0%BB%D0%B5%D0%B3%D1%80%D0%B0%D1%84" TargetMode="External"/><Relationship Id="rId5" Type="http://schemas.openxmlformats.org/officeDocument/2006/relationships/hyperlink" Target="https://translate.google.com/translate?hl=ru&amp;prev=_t&amp;sl=ru&amp;tl=uk&amp;u=https://ru.wikipedia.org/wiki/%D0%9B%D0%B5%D1%81%D0%B0%D0%B6" TargetMode="External"/><Relationship Id="rId4" Type="http://schemas.openxmlformats.org/officeDocument/2006/relationships/hyperlink" Target="https://translate.google.com/translate?hl=ru&amp;prev=_t&amp;sl=ru&amp;tl=uk&amp;u=https://ru.wikipedia.org/wiki/%D0%98%D1%81%D1%82%D0%BE%D1%80%D0%B8%D1%8F_%D0%B8%D0%BD%D1%84%D0%BE%D1%80%D0%BC%D0%B0%D1%86%D0%B8%D0%BE%D0%BD%D0%BD%D1%8B%D1%85_%D1%82%D0%B5%D1%85%D0%BD%D0%BE%D0%BB%D0%BE%D0%B3%D0%B8%D0%B9#cite_note-.D1.82.D0.B5.D0.BB.D0.B5.D0.B3.D1.80.D0.B0.D1.84.E2.80.94.E2.80.94.E2.80.94-48#cite_note-.D1.82.D0.B5.D0.BB.D0.B5.D0.B3.D1.80.D0.B0.D1.84.E2.80.94.E2.80.94.E2.80.94-48" TargetMode="Externa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hyperlink" Target="https://translate.google.com/translate?hl=ru&amp;prev=_t&amp;sl=ru&amp;tl=uk&amp;u=https://ru.wikipedia.org/wiki/%D0%91%D0%B5%D0%BB%D0%BB,_%D0%90%D0%BB%D0%B5%D0%BA%D1%81%D0%B0%D0%BD%D0%B4%D1%80_%D0%93%D1%80%D0%B5%D0%B9%D0%B0%D0%BC" TargetMode="External"/><Relationship Id="rId2" Type="http://schemas.openxmlformats.org/officeDocument/2006/relationships/hyperlink" Target="https://translate.google.com/translate?hl=ru&amp;prev=_t&amp;sl=ru&amp;tl=uk&amp;u=https://ru.wikipedia.org/wiki/%D0%A2%D0%B5%D0%BB%D0%B5%D1%84%D0%BE%D0%BD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translate.google.com/translate?hl=ru&amp;prev=_t&amp;sl=ru&amp;tl=uk&amp;u=https://ru.wikipedia.org/wiki/%D0%98%D1%81%D1%82%D0%BE%D1%80%D0%B8%D1%8F_%D0%B8%D0%BD%D1%84%D0%BE%D1%80%D0%BC%D0%B0%D1%86%D0%B8%D0%BE%D0%BD%D0%BD%D1%8B%D1%85_%D1%82%D0%B5%D1%85%D0%BD%D0%BE%D0%BB%D0%BE%D0%B3%D0%B8%D0%B9#cite_note-.D1.82.D0.B5.D0.BB.D0.B5.D1.84.D0.BE.D0.BD.E2.80.94.E2.80.94.E2.80.94-49#cite_note-.D1.82.D0.B5.D0.BB.D0.B5.D1.84.D0.BE.D0.BD.E2.80.94.E2.80.94.E2.80.94-49" TargetMode="External"/><Relationship Id="rId5" Type="http://schemas.openxmlformats.org/officeDocument/2006/relationships/hyperlink" Target="https://translate.google.com/translate?hl=ru&amp;prev=_t&amp;sl=ru&amp;tl=uk&amp;u=https://ru.wikipedia.org/wiki/1876" TargetMode="External"/><Relationship Id="rId4" Type="http://schemas.openxmlformats.org/officeDocument/2006/relationships/hyperlink" Target="https://translate.google.com/translate?hl=ru&amp;prev=_t&amp;sl=ru&amp;tl=uk&amp;u=https://ru.wikipedia.org/wiki/9_%D0%BE%D0%BA%D1%82%D1%8F%D0%B1%D1%80%D1%8F" TargetMode="Externa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hyperlink" Target="https://translate.google.com/translate?hl=ru&amp;prev=_t&amp;sl=ru&amp;tl=uk&amp;u=https://ru.wikipedia.org/w/index.php?title%3D%D0%9F%D0%BE%D0%BB_%D0%91%D1%8D%D1%80%D0%B5%D0%BD%26action%3Dedit%26redlink%3D1" TargetMode="External"/><Relationship Id="rId2" Type="http://schemas.openxmlformats.org/officeDocument/2006/relationships/hyperlink" Target="https://translate.google.com/translate?hl=ru&amp;prev=_t&amp;sl=ru&amp;tl=uk&amp;u=https://ru.wikipedia.org/wiki/%D0%9A%D0%BE%D0%BC%D0%BF%D1%8C%D1%8E%D1%82%D0%B5%D1%80%D0%BD%D1%8B%D0%B5_%D1%81%D0%B5%D1%82%D0%B8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0.gif"/><Relationship Id="rId4" Type="http://schemas.openxmlformats.org/officeDocument/2006/relationships/hyperlink" Target="https://translate.google.com/translate?hl=ru&amp;prev=_t&amp;sl=ru&amp;tl=uk&amp;u=https://ru.wikipedia.org/wiki/%D0%98%D1%81%D1%82%D0%BE%D1%80%D0%B8%D1%8F_%D0%B8%D0%BD%D1%84%D0%BE%D1%80%D0%BC%D0%B0%D1%86%D0%B8%D0%BE%D0%BD%D0%BD%D1%8B%D1%85_%D1%82%D0%B5%D1%85%D0%BD%D0%BE%D0%BB%D0%BE%D0%B3%D0%B8%D0%B9#cite_note-.D1.81.D0.B5.D1.82.D0.B8.E2.80.942008.E2.80.94.E2.80.94-50#cite_note-.D1.81.D0.B5.D1.82.D0.B8.E2.80.942008.E2.80.94.E2.80.94-50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hyperlink" Target="https://translate.google.com/translate?hl=ru&amp;prev=_t&amp;sl=ru&amp;tl=uk&amp;u=https://ru.wikipedia.org/wiki/%D0%98%D1%81%D1%82%D0%BE%D1%80%D0%B8%D1%8F_%D0%B8%D0%BD%D1%84%D0%BE%D1%80%D0%BC%D0%B0%D1%86%D0%B8%D0%BE%D0%BD%D0%BD%D1%8B%D1%85_%D1%82%D0%B5%D1%85%D0%BD%D0%BE%D0%BB%D0%BE%D0%B3%D0%B8%D0%B9#cite_note-BBC.E2.80.94.E2.80.94.E2.80.94-51#cite_note-BBC.E2.80.94.E2.80.94.E2.80.94-51" TargetMode="External"/><Relationship Id="rId2" Type="http://schemas.openxmlformats.org/officeDocument/2006/relationships/hyperlink" Target="https://translate.google.com/translate?hl=ru&amp;prev=_t&amp;sl=ru&amp;tl=uk&amp;u=https://ru.wikipedia.org/w/index.php?title%3D%D0%94%D0%BE%D0%BD%D0%B0%D0%BB%D1%8C%D0%B4_%D0%94%D1%8D%D0%B2%D0%B8%D1%81%26action%3Dedit%26redlink%3D1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1.jpeg"/><Relationship Id="rId5" Type="http://schemas.openxmlformats.org/officeDocument/2006/relationships/hyperlink" Target="https://translate.google.com/translate?hl=ru&amp;prev=_t&amp;sl=ru&amp;tl=uk&amp;u=https://ru.wikipedia.org/wiki/%D0%AD%D0%BB%D0%B5%D0%BA%D1%82%D1%80%D0%BE%D0%BD%D0%BD%D0%B0%D1%8F_%D0%BF%D0%BE%D1%87%D1%82%D0%B0" TargetMode="External"/><Relationship Id="rId4" Type="http://schemas.openxmlformats.org/officeDocument/2006/relationships/hyperlink" Target="https://translate.google.com/translate?hl=ru&amp;prev=_t&amp;sl=ru&amp;tl=uk&amp;u=https://ru.wikipedia.org/wiki/%D0%98%D1%81%D1%82%D0%BE%D1%80%D0%B8%D1%8F_%D0%B8%D0%BD%D1%84%D0%BE%D1%80%D0%BC%D0%B0%D1%86%D0%B8%D0%BE%D0%BD%D0%BD%D1%8B%D1%85_%D1%82%D0%B5%D1%85%D0%BD%D0%BE%D0%BB%D0%BE%D0%B3%D0%B8%D0%B9#cite_note-.D1.81.D0.B5.D1.82.D0.B8.E2.80.942008.E2.80.94.E2.80.94-50#cite_note-.D1.81.D0.B5.D1.82.D0.B8.E2.80.942008.E2.80.94.E2.80.94-50" TargetMode="External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hyperlink" Target="https://translate.google.com/translate?hl=ru&amp;prev=_t&amp;sl=ru&amp;tl=uk&amp;u=https://ru.wikipedia.org/wiki/WWW" TargetMode="External"/><Relationship Id="rId3" Type="http://schemas.openxmlformats.org/officeDocument/2006/relationships/hyperlink" Target="https://translate.google.com/translate?hl=ru&amp;prev=_t&amp;sl=ru&amp;tl=uk&amp;u=https://ru.wikipedia.org/wiki/1980" TargetMode="External"/><Relationship Id="rId7" Type="http://schemas.openxmlformats.org/officeDocument/2006/relationships/hyperlink" Target="https://translate.google.com/translate?hl=ru&amp;prev=_t&amp;sl=ru&amp;tl=uk&amp;u=https://ru.wikipedia.org/wiki/%D0%A2%D0%B8%D0%BC_%D0%91%D0%B5%D1%80%D0%BD%D0%B5%D1%80%D1%81-%D0%9B%D0%B8" TargetMode="External"/><Relationship Id="rId2" Type="http://schemas.openxmlformats.org/officeDocument/2006/relationships/hyperlink" Target="https://translate.google.com/translate?hl=ru&amp;prev=_t&amp;sl=ru&amp;tl=uk&amp;u=https://ru.wikipedia.org/wiki/%D0%98%D0%BD%D1%82%D0%B5%D1%80%D0%BD%D0%B5%D1%82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translate.google.com/translate?hl=ru&amp;prev=_t&amp;sl=ru&amp;tl=uk&amp;u=https://ru.wikipedia.org/wiki/1990" TargetMode="External"/><Relationship Id="rId5" Type="http://schemas.openxmlformats.org/officeDocument/2006/relationships/hyperlink" Target="https://translate.google.com/translate?hl=ru&amp;prev=_t&amp;sl=ru&amp;tl=uk&amp;u=https://ru.wikipedia.org/wiki/12_%D0%BD%D0%BE%D1%8F%D0%B1%D1%80%D1%8F" TargetMode="External"/><Relationship Id="rId4" Type="http://schemas.openxmlformats.org/officeDocument/2006/relationships/hyperlink" Target="https://translate.google.com/translate?hl=ru&amp;prev=_t&amp;sl=ru&amp;tl=uk&amp;u=https://ru.wikipedia.org/wiki/Ethernet" TargetMode="External"/><Relationship Id="rId9" Type="http://schemas.openxmlformats.org/officeDocument/2006/relationships/image" Target="../media/image62.jpe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eg"/><Relationship Id="rId4" Type="http://schemas.openxmlformats.org/officeDocument/2006/relationships/image" Target="../media/image6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hyperlink" Target="https://translate.google.com/translate?hl=ru&amp;prev=_t&amp;sl=ru&amp;tl=uk&amp;u=https://ru.wikipedia.org/wiki/%D0%98%D1%81%D1%82%D0%BE%D1%80%D0%B8%D1%8F_%D0%B8%D0%BD%D1%84%D0%BE%D1%80%D0%BC%D0%B0%D1%86%D0%B8%D0%BE%D0%BD%D0%BD%D1%8B%D1%85_%D1%82%D0%B5%D1%85%D0%BD%D0%BE%D0%BB%D0%BE%D0%B3%D0%B8%D0%B9#cite_note-Islam.2C_Knowledge.2C_and_Science.E2.80.94.E2.80.94.E2.80.94-9#cite_note-Islam.2C_Knowledge.2C_and_Science.E2.80.94.E2.80.94.E2.80.94-9" TargetMode="External"/><Relationship Id="rId7" Type="http://schemas.openxmlformats.org/officeDocument/2006/relationships/hyperlink" Target="https://translate.google.com/translate?hl=ru&amp;prev=_t&amp;sl=ru&amp;tl=uk&amp;u=https://ru.wikipedia.org/wiki/%D0%98%D1%81%D1%82%D0%BE%D1%80%D0%B8%D1%8F_%D0%B8%D0%BD%D1%84%D0%BE%D1%80%D0%BC%D0%B0%D1%86%D0%B8%D0%BE%D0%BD%D0%BD%D1%8B%D1%85_%D1%82%D0%B5%D1%85%D0%BD%D0%BE%D0%BB%D0%BE%D0%B3%D0%B8%D0%B9#cite_note-The_Code_Book.E2.80.94.E2.80.94.E2.80.94-13#cite_note-The_Code_Book.E2.80.94.E2.80.94.E2.80.94-13" TargetMode="External"/><Relationship Id="rId2" Type="http://schemas.openxmlformats.org/officeDocument/2006/relationships/hyperlink" Target="https://translate.google.com/translate?hl=ru&amp;prev=_t&amp;sl=ru&amp;tl=uk&amp;u=https://ru.wikipedia.org/wiki/%D0%98%D1%81%D1%82%D0%BE%D1%80%D0%B8%D1%8F_%D0%B8%D0%BD%D1%84%D0%BE%D1%80%D0%BC%D0%B0%D1%86%D0%B8%D0%BE%D0%BD%D0%BD%D1%8B%D1%85_%D1%82%D0%B5%D1%85%D0%BD%D0%BE%D0%BB%D0%BE%D0%B3%D0%B8%D0%B9#cite_note-Islamic_Technology.E2.80.94.E2.80.94.E2.80.94-8#cite_note-Islamic_Technology.E2.80.94.E2.80.94.E2.80.94-8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translate.google.com/translate?hl=ru&amp;prev=_t&amp;sl=ru&amp;tl=uk&amp;u=https://ru.wikipedia.org/wiki/%D0%98%D1%81%D1%82%D0%BE%D1%80%D0%B8%D1%8F_%D0%B8%D0%BD%D1%84%D0%BE%D1%80%D0%BC%D0%B0%D1%86%D0%B8%D0%BE%D0%BD%D0%BD%D1%8B%D1%85_%D1%82%D0%B5%D1%85%D0%BD%D0%BE%D0%BB%D0%BE%D0%B3%D0%B8%D0%B9#cite_note-A_13th_Century_Robot.E2.80.94.E2.80.94.E2.80.94-12#cite_note-A_13th_Century_Robot.E2.80.94.E2.80.94.E2.80.94-12" TargetMode="External"/><Relationship Id="rId5" Type="http://schemas.openxmlformats.org/officeDocument/2006/relationships/hyperlink" Target="https://translate.google.com/translate?hl=ru&amp;prev=_t&amp;sl=ru&amp;tl=uk&amp;u=https://ru.wikipedia.org/wiki/%D0%98%D1%81%D1%82%D0%BE%D1%80%D0%B8%D1%8F_%D0%B8%D0%BD%D1%84%D0%BE%D1%80%D0%BC%D0%B0%D1%86%D0%B8%D0%BE%D0%BD%D0%BD%D1%8B%D1%85_%D1%82%D0%B5%D1%85%D0%BD%D0%BE%D0%BB%D0%BE%D0%B3%D0%B8%D0%B9#cite_note-Musa.E2.80.94.E2.80.94.E2.80.94-11#cite_note-Musa.E2.80.94.E2.80.94.E2.80.94-11" TargetMode="External"/><Relationship Id="rId4" Type="http://schemas.openxmlformats.org/officeDocument/2006/relationships/hyperlink" Target="https://translate.google.com/translate?hl=ru&amp;prev=_t&amp;sl=ru&amp;tl=uk&amp;u=https://ru.wikipedia.org/wiki/%D0%98%D1%81%D1%82%D0%BE%D1%80%D0%B8%D1%8F_%D0%B8%D0%BD%D1%84%D0%BE%D1%80%D0%BC%D0%B0%D1%86%D0%B8%D0%BE%D0%BD%D0%BD%D1%8B%D1%85_%D1%82%D0%B5%D1%85%D0%BD%D0%BE%D0%BB%D0%BE%D0%B3%D0%B8%D0%B9#cite_note-Jabir_ibn_Aflah.E2.80.94.E2.80.94.E2.80.94-10#cite_note-Jabir_ibn_Aflah.E2.80.94.E2.80.94.E2.80.94-10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translate.google.com/translate?hl=ru&amp;prev=_t&amp;sl=ru&amp;tl=uk&amp;u=https://ru.wikipedia.org/wiki/%D0%98%D1%81%D1%82%D0%BE%D1%80%D0%B8%D1%8F_%D0%B8%D0%BD%D1%84%D0%BE%D1%80%D0%BC%D0%B0%D1%86%D0%B8%D0%BE%D0%BD%D0%BD%D1%8B%D1%85_%D1%82%D0%B5%D1%85%D0%BD%D0%BE%D0%BB%D0%BE%D0%B3%D0%B8%D0%B9#cite_note-The_First_Mechanical_Calculator.E2.80.94.E2.80.94.E2.80.94-15#cite_note-The_First_Mechanical_Calculator.E2.80.94.E2.80.94.E2.80.94-15" TargetMode="External"/><Relationship Id="rId2" Type="http://schemas.openxmlformats.org/officeDocument/2006/relationships/hyperlink" Target="https://translate.google.com/translate?hl=ru&amp;prev=_t&amp;sl=ru&amp;tl=uk&amp;u=https://ru.wikipedia.org/wiki/%D0%98%D1%81%D1%82%D0%BE%D1%80%D0%B8%D1%8F_%D0%B8%D0%BD%D1%84%D0%BE%D1%80%D0%BC%D0%B0%D1%86%D0%B8%D0%BE%D0%BD%D0%BD%D1%8B%D1%85_%D1%82%D0%B5%D1%85%D0%BD%D0%BE%D0%BB%D0%BE%D0%B3%D0%B8%D0%B9#cite_note-Short_history.E2.80.94.E2.80.94.E2.80.94-14#cite_note-Short_history.E2.80.94.E2.80.94.E2.80.94-14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hyperlink" Target="https://translate.google.com/translate?hl=ru&amp;prev=_t&amp;sl=ru&amp;tl=uk&amp;u=https://ru.wikipedia.org/wiki/%D0%98%D1%81%D1%82%D0%BE%D1%80%D0%B8%D1%8F_%D0%B8%D0%BD%D1%84%D0%BE%D1%80%D0%BC%D0%B0%D1%86%D0%B8%D0%BE%D0%BD%D0%BD%D1%8B%D1%85_%D1%82%D0%B5%D1%85%D0%BD%D0%BE%D0%BB%D0%BE%D0%B3%D0%B8%D0%B9#cite_note-Their_history_and_development.E2.80.94.E2.80.94.E2.80.94-16#cite_note-Their_history_and_development.E2.80.94.E2.80.94.E2.80.94-16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jpeg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s://translate.google.com/translate?hl=ru&amp;prev=_t&amp;sl=ru&amp;tl=uk&amp;u=https://ru.wikipedia.org/wiki/%D0%98%D1%81%D1%82%D0%BE%D1%80%D0%B8%D1%8F_%D0%B8%D0%BD%D1%84%D0%BE%D1%80%D0%BC%D0%B0%D1%86%D0%B8%D0%BE%D0%BD%D0%BD%D1%8B%D1%85_%D1%82%D0%B5%D1%85%D0%BD%D0%BE%D0%BB%D0%BE%D0%B3%D0%B8%D0%B9#cite_note-Babbage.E2.80.942001.E2.80.94.E2.80.94-17#cite_note-Babbage.E2.80.942001.E2.80.94.E2.80.94-17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958004" y="2404531"/>
            <a:ext cx="7766936" cy="1646302"/>
          </a:xfrm>
        </p:spPr>
        <p:txBody>
          <a:bodyPr/>
          <a:lstStyle/>
          <a:p>
            <a:r>
              <a:rPr lang="uk-UA" dirty="0" smtClean="0"/>
              <a:t>Історія розвитку інформаційних технологій</a:t>
            </a:r>
            <a:endParaRPr lang="uk-UA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uk-UA" dirty="0" smtClean="0"/>
              <a:t>Підготував учень 7-Б класу:</a:t>
            </a:r>
          </a:p>
          <a:p>
            <a:r>
              <a:rPr lang="uk-UA" dirty="0" smtClean="0"/>
              <a:t>Гаврилюк Юрій</a:t>
            </a:r>
            <a:endParaRPr lang="uk-UA" dirty="0"/>
          </a:p>
        </p:txBody>
      </p:sp>
      <p:pic>
        <p:nvPicPr>
          <p:cNvPr id="4" name="Picture 6" descr="http://2.bp.blogspot.com/-fIJlZ4sqHXM/UJhHKPPUeHI/AAAAAAAAAbU/mcQ1n7V_cJM/s1600/3d_orange_man_magnifying_glass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722" y="3111163"/>
            <a:ext cx="2919683" cy="34040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cosmicthings.ru/uploads/images/z/n/a/znaki_voprosa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9983" y="0"/>
            <a:ext cx="3333185" cy="3333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0" descr="https://im0-tub-ua.yandex.net/i?id=ab5ea9cc6b7594a790e499640ef40da3&amp;n=33&amp;h=215&amp;w=21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92395" y="0"/>
            <a:ext cx="2571654" cy="2573970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trx-will-not-sleep-для-кулинарной-презентации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11257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288727" y="608357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44616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 numSld="999" showWhenStopped="0">
                <p:cTn id="14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70557" y="251959"/>
            <a:ext cx="8596668" cy="1320800"/>
          </a:xfrm>
        </p:spPr>
        <p:txBody>
          <a:bodyPr/>
          <a:lstStyle/>
          <a:p>
            <a:r>
              <a:rPr lang="uk-UA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Тематичний перегляд</a:t>
            </a:r>
            <a:endParaRPr lang="uk-UA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1026" name="Picture 2" descr="http://kto-chto-gde.ru/wp-content/uploads/2016/12/DifferenceMachine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8818" y="1115773"/>
            <a:ext cx="3255939" cy="3881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690912" y="5537858"/>
            <a:ext cx="447911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ln/>
                <a:solidFill>
                  <a:schemeClr val="accent4"/>
                </a:solidFill>
              </a:rPr>
              <a:t>Ана</a:t>
            </a:r>
            <a:r>
              <a:rPr lang="uk-UA" b="1" dirty="0" err="1">
                <a:ln/>
                <a:solidFill>
                  <a:schemeClr val="accent4"/>
                </a:solidFill>
              </a:rPr>
              <a:t>літична</a:t>
            </a:r>
            <a:r>
              <a:rPr lang="uk-UA" b="1" dirty="0">
                <a:ln/>
                <a:solidFill>
                  <a:schemeClr val="accent4"/>
                </a:solidFill>
              </a:rPr>
              <a:t> машина Чарльза </a:t>
            </a:r>
            <a:r>
              <a:rPr lang="uk-UA" b="1" dirty="0" err="1">
                <a:ln/>
                <a:solidFill>
                  <a:schemeClr val="accent4"/>
                </a:solidFill>
              </a:rPr>
              <a:t>Беббіджа</a:t>
            </a:r>
            <a:endParaRPr lang="ru-RU" b="1" dirty="0">
              <a:ln/>
              <a:solidFill>
                <a:schemeClr val="accent4"/>
              </a:solidFill>
            </a:endParaRPr>
          </a:p>
          <a:p>
            <a:endParaRPr lang="uk-UA" dirty="0"/>
          </a:p>
        </p:txBody>
      </p:sp>
      <p:pic>
        <p:nvPicPr>
          <p:cNvPr id="8" name="Picture 6" descr="http://2.bp.blogspot.com/-fIJlZ4sqHXM/UJhHKPPUeHI/AAAAAAAAAbU/mcQ1n7V_cJM/s1600/3d_orange_man_magnifying_glas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8891" y="1354456"/>
            <a:ext cx="2919683" cy="34040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874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uk-UA" sz="4000" b="1" dirty="0" smtClean="0">
                <a:ln/>
                <a:solidFill>
                  <a:schemeClr val="accent3"/>
                </a:solidFill>
              </a:rPr>
              <a:t>Бінарна логіка</a:t>
            </a:r>
            <a:endParaRPr lang="uk-UA" sz="4000" b="1" dirty="0">
              <a:ln/>
              <a:solidFill>
                <a:schemeClr val="accent3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7517" y="1625012"/>
            <a:ext cx="8596668" cy="3880773"/>
          </a:xfrm>
        </p:spPr>
        <p:txBody>
          <a:bodyPr>
            <a:normAutofit fontScale="85000" lnSpcReduction="20000"/>
          </a:bodyPr>
          <a:lstStyle/>
          <a:p>
            <a:r>
              <a:rPr lang="ru-RU" sz="2200" dirty="0"/>
              <a:t>В 1703 </a:t>
            </a:r>
            <a:r>
              <a:rPr lang="ru-RU" sz="2200" dirty="0" err="1"/>
              <a:t>Готфрід</a:t>
            </a:r>
            <a:r>
              <a:rPr lang="ru-RU" sz="2200" dirty="0"/>
              <a:t> </a:t>
            </a:r>
            <a:r>
              <a:rPr lang="ru-RU" sz="2200" dirty="0" err="1"/>
              <a:t>Вільгельм</a:t>
            </a:r>
            <a:r>
              <a:rPr lang="ru-RU" sz="2200" dirty="0"/>
              <a:t> </a:t>
            </a:r>
            <a:r>
              <a:rPr lang="ru-RU" sz="2200" dirty="0" err="1"/>
              <a:t>Лейбніц</a:t>
            </a:r>
            <a:r>
              <a:rPr lang="ru-RU" sz="2200" dirty="0"/>
              <a:t> </a:t>
            </a:r>
            <a:r>
              <a:rPr lang="ru-RU" sz="2200" dirty="0" err="1"/>
              <a:t>розробив</a:t>
            </a:r>
            <a:r>
              <a:rPr lang="ru-RU" sz="2200" dirty="0"/>
              <a:t> </a:t>
            </a:r>
            <a:r>
              <a:rPr lang="ru-RU" sz="2200" dirty="0" err="1"/>
              <a:t>формальну</a:t>
            </a:r>
            <a:r>
              <a:rPr lang="ru-RU" sz="2200" dirty="0"/>
              <a:t> </a:t>
            </a:r>
            <a:r>
              <a:rPr lang="ru-RU" sz="2200" dirty="0" err="1"/>
              <a:t>логіку</a:t>
            </a:r>
            <a:r>
              <a:rPr lang="ru-RU" sz="2200" dirty="0"/>
              <a:t> , </a:t>
            </a:r>
            <a:r>
              <a:rPr lang="ru-RU" sz="2200" dirty="0" err="1"/>
              <a:t>математичний</a:t>
            </a:r>
            <a:r>
              <a:rPr lang="ru-RU" sz="2200" dirty="0"/>
              <a:t> </a:t>
            </a:r>
            <a:r>
              <a:rPr lang="ru-RU" sz="2200" dirty="0" err="1"/>
              <a:t>сенс</a:t>
            </a:r>
            <a:r>
              <a:rPr lang="ru-RU" sz="2200" dirty="0"/>
              <a:t> </a:t>
            </a:r>
            <a:r>
              <a:rPr lang="ru-RU" sz="2200" dirty="0" err="1"/>
              <a:t>якої</a:t>
            </a:r>
            <a:r>
              <a:rPr lang="ru-RU" sz="2200" dirty="0"/>
              <a:t> описаний в </a:t>
            </a:r>
            <a:r>
              <a:rPr lang="ru-RU" sz="2200" dirty="0" err="1"/>
              <a:t>його</a:t>
            </a:r>
            <a:r>
              <a:rPr lang="ru-RU" sz="2200" dirty="0"/>
              <a:t> </a:t>
            </a:r>
            <a:r>
              <a:rPr lang="ru-RU" sz="2200" dirty="0" err="1"/>
              <a:t>працях</a:t>
            </a:r>
            <a:r>
              <a:rPr lang="ru-RU" sz="2200" dirty="0"/>
              <a:t> і </a:t>
            </a:r>
            <a:r>
              <a:rPr lang="ru-RU" sz="2200" dirty="0" err="1"/>
              <a:t>полягає</a:t>
            </a:r>
            <a:r>
              <a:rPr lang="ru-RU" sz="2200" dirty="0"/>
              <a:t> в </a:t>
            </a:r>
            <a:r>
              <a:rPr lang="ru-RU" sz="2200" dirty="0" err="1"/>
              <a:t>зведенні</a:t>
            </a:r>
            <a:r>
              <a:rPr lang="ru-RU" sz="2200" dirty="0"/>
              <a:t> </a:t>
            </a:r>
            <a:r>
              <a:rPr lang="ru-RU" sz="2200" dirty="0" err="1"/>
              <a:t>логіки</a:t>
            </a:r>
            <a:r>
              <a:rPr lang="ru-RU" sz="2200" dirty="0"/>
              <a:t> до </a:t>
            </a:r>
            <a:r>
              <a:rPr lang="ru-RU" sz="2200" dirty="0" err="1"/>
              <a:t>бінарної</a:t>
            </a:r>
            <a:r>
              <a:rPr lang="ru-RU" sz="2200" dirty="0"/>
              <a:t> </a:t>
            </a:r>
            <a:r>
              <a:rPr lang="ru-RU" sz="2200" dirty="0" err="1"/>
              <a:t>системи</a:t>
            </a:r>
            <a:r>
              <a:rPr lang="ru-RU" sz="2200" dirty="0"/>
              <a:t> </a:t>
            </a:r>
            <a:r>
              <a:rPr lang="ru-RU" sz="2200" dirty="0" err="1"/>
              <a:t>числення</a:t>
            </a:r>
            <a:r>
              <a:rPr lang="ru-RU" sz="2200" dirty="0"/>
              <a:t>. У </a:t>
            </a:r>
            <a:r>
              <a:rPr lang="ru-RU" sz="2200" dirty="0" err="1"/>
              <a:t>ній</a:t>
            </a:r>
            <a:r>
              <a:rPr lang="ru-RU" sz="2200" dirty="0"/>
              <a:t> </a:t>
            </a:r>
            <a:r>
              <a:rPr lang="ru-RU" sz="2200" dirty="0" err="1"/>
              <a:t>одиниці</a:t>
            </a:r>
            <a:r>
              <a:rPr lang="ru-RU" sz="2200" dirty="0"/>
              <a:t> і </a:t>
            </a:r>
            <a:r>
              <a:rPr lang="ru-RU" sz="2200" dirty="0" err="1"/>
              <a:t>нулі</a:t>
            </a:r>
            <a:r>
              <a:rPr lang="ru-RU" sz="2200" dirty="0"/>
              <a:t> формально </a:t>
            </a:r>
            <a:r>
              <a:rPr lang="ru-RU" sz="2200" dirty="0" err="1"/>
              <a:t>представляють</a:t>
            </a:r>
            <a:r>
              <a:rPr lang="ru-RU" sz="2200" dirty="0"/>
              <a:t> </a:t>
            </a:r>
            <a:r>
              <a:rPr lang="ru-RU" sz="2200" dirty="0" err="1"/>
              <a:t>справжнє</a:t>
            </a:r>
            <a:r>
              <a:rPr lang="ru-RU" sz="2200" dirty="0"/>
              <a:t> і </a:t>
            </a:r>
            <a:r>
              <a:rPr lang="ru-RU" sz="2200" dirty="0" err="1"/>
              <a:t>хибне</a:t>
            </a:r>
            <a:r>
              <a:rPr lang="ru-RU" sz="2200" dirty="0"/>
              <a:t> </a:t>
            </a:r>
            <a:r>
              <a:rPr lang="ru-RU" sz="2200" dirty="0" err="1"/>
              <a:t>значення</a:t>
            </a:r>
            <a:r>
              <a:rPr lang="ru-RU" sz="2200" dirty="0"/>
              <a:t> </a:t>
            </a:r>
            <a:r>
              <a:rPr lang="ru-RU" sz="2200" dirty="0" err="1"/>
              <a:t>або</a:t>
            </a:r>
            <a:r>
              <a:rPr lang="ru-RU" sz="2200" dirty="0"/>
              <a:t> </a:t>
            </a:r>
            <a:r>
              <a:rPr lang="ru-RU" sz="2200" dirty="0" err="1"/>
              <a:t>включене</a:t>
            </a:r>
            <a:r>
              <a:rPr lang="ru-RU" sz="2200" dirty="0"/>
              <a:t> і </a:t>
            </a:r>
            <a:r>
              <a:rPr lang="ru-RU" sz="2200" dirty="0" err="1"/>
              <a:t>вимкненому</a:t>
            </a:r>
            <a:r>
              <a:rPr lang="ru-RU" sz="2200" dirty="0"/>
              <a:t> </a:t>
            </a:r>
            <a:r>
              <a:rPr lang="ru-RU" sz="2200" dirty="0" err="1"/>
              <a:t>стані</a:t>
            </a:r>
            <a:r>
              <a:rPr lang="ru-RU" sz="2200" dirty="0"/>
              <a:t> </a:t>
            </a:r>
            <a:r>
              <a:rPr lang="ru-RU" sz="2200" dirty="0" err="1"/>
              <a:t>деякого</a:t>
            </a:r>
            <a:r>
              <a:rPr lang="ru-RU" sz="2200" dirty="0"/>
              <a:t> </a:t>
            </a:r>
            <a:r>
              <a:rPr lang="ru-RU" sz="2200" dirty="0" err="1"/>
              <a:t>елемента</a:t>
            </a:r>
            <a:r>
              <a:rPr lang="ru-RU" sz="2200" dirty="0"/>
              <a:t>, </a:t>
            </a:r>
            <a:r>
              <a:rPr lang="ru-RU" sz="2200" dirty="0" err="1"/>
              <a:t>що</a:t>
            </a:r>
            <a:r>
              <a:rPr lang="ru-RU" sz="2200" dirty="0"/>
              <a:t> </a:t>
            </a:r>
            <a:r>
              <a:rPr lang="ru-RU" sz="2200" dirty="0" err="1"/>
              <a:t>може</a:t>
            </a:r>
            <a:r>
              <a:rPr lang="ru-RU" sz="2200" dirty="0"/>
              <a:t> бути в </a:t>
            </a:r>
            <a:r>
              <a:rPr lang="ru-RU" sz="2200" dirty="0" err="1"/>
              <a:t>двох</a:t>
            </a:r>
            <a:r>
              <a:rPr lang="ru-RU" sz="2200" dirty="0"/>
              <a:t> станах. </a:t>
            </a:r>
            <a:r>
              <a:rPr lang="ru-RU" sz="2200" dirty="0" err="1"/>
              <a:t>Ці</a:t>
            </a:r>
            <a:r>
              <a:rPr lang="ru-RU" sz="2200" dirty="0"/>
              <a:t> </a:t>
            </a:r>
            <a:r>
              <a:rPr lang="ru-RU" sz="2200" dirty="0" err="1"/>
              <a:t>роботи</a:t>
            </a:r>
            <a:r>
              <a:rPr lang="ru-RU" sz="2200" dirty="0"/>
              <a:t> </a:t>
            </a:r>
            <a:r>
              <a:rPr lang="ru-RU" sz="2200" dirty="0" err="1"/>
              <a:t>набагато</a:t>
            </a:r>
            <a:r>
              <a:rPr lang="ru-RU" sz="2200" dirty="0"/>
              <a:t> </a:t>
            </a:r>
            <a:r>
              <a:rPr lang="ru-RU" sz="2200" dirty="0" err="1"/>
              <a:t>випередили</a:t>
            </a:r>
            <a:r>
              <a:rPr lang="ru-RU" sz="2200" dirty="0"/>
              <a:t> </a:t>
            </a:r>
            <a:r>
              <a:rPr lang="ru-RU" sz="2200" dirty="0" err="1"/>
              <a:t>роботи</a:t>
            </a:r>
            <a:r>
              <a:rPr lang="ru-RU" sz="2200" dirty="0"/>
              <a:t> Джорджа Буля , </a:t>
            </a:r>
            <a:r>
              <a:rPr lang="ru-RU" sz="2200" dirty="0" err="1"/>
              <a:t>що</a:t>
            </a:r>
            <a:r>
              <a:rPr lang="ru-RU" sz="2200" dirty="0"/>
              <a:t> </a:t>
            </a:r>
            <a:r>
              <a:rPr lang="ru-RU" sz="2200" dirty="0" err="1"/>
              <a:t>опублікував</a:t>
            </a:r>
            <a:r>
              <a:rPr lang="ru-RU" sz="2200" dirty="0"/>
              <a:t> </a:t>
            </a:r>
            <a:r>
              <a:rPr lang="ru-RU" sz="2200" dirty="0" err="1"/>
              <a:t>свої</a:t>
            </a:r>
            <a:r>
              <a:rPr lang="ru-RU" sz="2200" dirty="0"/>
              <a:t> </a:t>
            </a:r>
            <a:r>
              <a:rPr lang="ru-RU" sz="2200" dirty="0" err="1"/>
              <a:t>результати</a:t>
            </a:r>
            <a:r>
              <a:rPr lang="ru-RU" sz="2200" dirty="0"/>
              <a:t> в 1854 р Зараз алгебра </a:t>
            </a:r>
            <a:r>
              <a:rPr lang="ru-RU" sz="2200" dirty="0" err="1"/>
              <a:t>висловлювань</a:t>
            </a:r>
            <a:r>
              <a:rPr lang="ru-RU" sz="2200" dirty="0"/>
              <a:t> Буля </a:t>
            </a:r>
            <a:r>
              <a:rPr lang="ru-RU" sz="2200" dirty="0" err="1"/>
              <a:t>називається</a:t>
            </a:r>
            <a:r>
              <a:rPr lang="ru-RU" sz="2200" dirty="0"/>
              <a:t> </a:t>
            </a:r>
            <a:r>
              <a:rPr lang="ru-RU" sz="2200" dirty="0" err="1"/>
              <a:t>булевої</a:t>
            </a:r>
            <a:r>
              <a:rPr lang="ru-RU" sz="2200" dirty="0"/>
              <a:t> - </a:t>
            </a:r>
            <a:r>
              <a:rPr lang="ru-RU" sz="2200" dirty="0" err="1"/>
              <a:t>математично</a:t>
            </a:r>
            <a:r>
              <a:rPr lang="ru-RU" sz="2200" dirty="0"/>
              <a:t> </a:t>
            </a:r>
            <a:r>
              <a:rPr lang="ru-RU" sz="2200" dirty="0" err="1"/>
              <a:t>повна</a:t>
            </a:r>
            <a:r>
              <a:rPr lang="ru-RU" sz="2200" dirty="0"/>
              <a:t> </a:t>
            </a:r>
            <a:r>
              <a:rPr lang="ru-RU" sz="2200" dirty="0" err="1"/>
              <a:t>алгебраїчна</a:t>
            </a:r>
            <a:r>
              <a:rPr lang="ru-RU" sz="2200" dirty="0"/>
              <a:t> система. </a:t>
            </a:r>
            <a:r>
              <a:rPr lang="ru-RU" sz="2200" dirty="0" err="1"/>
              <a:t>Новий</a:t>
            </a:r>
            <a:r>
              <a:rPr lang="ru-RU" sz="2200" dirty="0"/>
              <a:t> </a:t>
            </a:r>
            <a:r>
              <a:rPr lang="ru-RU" sz="2200" dirty="0" err="1"/>
              <a:t>імпульс</a:t>
            </a:r>
            <a:r>
              <a:rPr lang="ru-RU" sz="2200" dirty="0"/>
              <a:t> </a:t>
            </a:r>
            <a:r>
              <a:rPr lang="ru-RU" sz="2200" dirty="0" err="1"/>
              <a:t>розвитку</a:t>
            </a:r>
            <a:r>
              <a:rPr lang="ru-RU" sz="2200" dirty="0"/>
              <a:t> </a:t>
            </a:r>
            <a:r>
              <a:rPr lang="ru-RU" sz="2200" dirty="0" err="1"/>
              <a:t>булевої</a:t>
            </a:r>
            <a:r>
              <a:rPr lang="ru-RU" sz="2200" dirty="0"/>
              <a:t> </a:t>
            </a:r>
            <a:r>
              <a:rPr lang="ru-RU" sz="2200" dirty="0" err="1"/>
              <a:t>алгебри</a:t>
            </a:r>
            <a:r>
              <a:rPr lang="ru-RU" sz="2200" dirty="0"/>
              <a:t> дав Клод Шеннон в роботах 1933 р де показав, </a:t>
            </a:r>
            <a:r>
              <a:rPr lang="ru-RU" sz="2200" dirty="0" err="1"/>
              <a:t>що</a:t>
            </a:r>
            <a:r>
              <a:rPr lang="ru-RU" sz="2200" dirty="0"/>
              <a:t> стану і переходи </a:t>
            </a:r>
            <a:r>
              <a:rPr lang="ru-RU" sz="2200" dirty="0" err="1"/>
              <a:t>між</a:t>
            </a:r>
            <a:r>
              <a:rPr lang="ru-RU" sz="2200" dirty="0"/>
              <a:t> станами </a:t>
            </a:r>
            <a:r>
              <a:rPr lang="ru-RU" sz="2200" dirty="0" err="1"/>
              <a:t>релейних</a:t>
            </a:r>
            <a:r>
              <a:rPr lang="ru-RU" sz="2200" dirty="0"/>
              <a:t> переключающих схем </a:t>
            </a:r>
            <a:r>
              <a:rPr lang="ru-RU" sz="2200" dirty="0" err="1"/>
              <a:t>можуть</a:t>
            </a:r>
            <a:r>
              <a:rPr lang="ru-RU" sz="2200" dirty="0"/>
              <a:t> бути формально </a:t>
            </a:r>
            <a:r>
              <a:rPr lang="ru-RU" sz="2200" dirty="0" err="1"/>
              <a:t>описані</a:t>
            </a:r>
            <a:r>
              <a:rPr lang="ru-RU" sz="2200" dirty="0"/>
              <a:t> в </a:t>
            </a:r>
            <a:r>
              <a:rPr lang="ru-RU" sz="2200" dirty="0" err="1"/>
              <a:t>термінах</a:t>
            </a:r>
            <a:r>
              <a:rPr lang="ru-RU" sz="2200" dirty="0"/>
              <a:t> </a:t>
            </a:r>
            <a:r>
              <a:rPr lang="ru-RU" sz="2200" dirty="0" err="1"/>
              <a:t>булевої</a:t>
            </a:r>
            <a:r>
              <a:rPr lang="ru-RU" sz="2200" dirty="0"/>
              <a:t> </a:t>
            </a:r>
            <a:r>
              <a:rPr lang="ru-RU" sz="2200" dirty="0" err="1"/>
              <a:t>алгебри</a:t>
            </a:r>
            <a:r>
              <a:rPr lang="ru-RU" sz="2200" dirty="0"/>
              <a:t> і для </a:t>
            </a:r>
            <a:r>
              <a:rPr lang="ru-RU" sz="2200" dirty="0" err="1"/>
              <a:t>їх</a:t>
            </a:r>
            <a:r>
              <a:rPr lang="ru-RU" sz="2200" dirty="0"/>
              <a:t> </a:t>
            </a:r>
            <a:r>
              <a:rPr lang="ru-RU" sz="2200" dirty="0" err="1"/>
              <a:t>аналізу</a:t>
            </a:r>
            <a:r>
              <a:rPr lang="ru-RU" sz="2200" dirty="0"/>
              <a:t> і синтезу </a:t>
            </a:r>
            <a:r>
              <a:rPr lang="ru-RU" sz="2200" dirty="0" err="1"/>
              <a:t>придатний</a:t>
            </a:r>
            <a:r>
              <a:rPr lang="ru-RU" sz="2200" dirty="0"/>
              <a:t> </a:t>
            </a:r>
            <a:r>
              <a:rPr lang="ru-RU" sz="2200" dirty="0" err="1"/>
              <a:t>математичний</a:t>
            </a:r>
            <a:r>
              <a:rPr lang="ru-RU" sz="2200" dirty="0"/>
              <a:t> </a:t>
            </a:r>
            <a:r>
              <a:rPr lang="ru-RU" sz="2200" dirty="0" err="1"/>
              <a:t>апарат</a:t>
            </a:r>
            <a:r>
              <a:rPr lang="ru-RU" sz="2200" dirty="0"/>
              <a:t> </a:t>
            </a:r>
            <a:r>
              <a:rPr lang="ru-RU" sz="2200" dirty="0" err="1"/>
              <a:t>булевої</a:t>
            </a:r>
            <a:r>
              <a:rPr lang="ru-RU" sz="2200" dirty="0"/>
              <a:t> </a:t>
            </a:r>
            <a:r>
              <a:rPr lang="ru-RU" sz="2200" dirty="0" err="1"/>
              <a:t>алгебри</a:t>
            </a:r>
            <a:r>
              <a:rPr lang="ru-RU" sz="2200" dirty="0"/>
              <a:t>, на той час добре </a:t>
            </a:r>
            <a:r>
              <a:rPr lang="ru-RU" sz="2200" dirty="0" err="1"/>
              <a:t>розвинений</a:t>
            </a:r>
            <a:r>
              <a:rPr lang="ru-RU" sz="2200" dirty="0"/>
              <a:t>. І зараз булева алгебра - основа для </a:t>
            </a:r>
            <a:r>
              <a:rPr lang="ru-RU" sz="2200" dirty="0" err="1"/>
              <a:t>логічного</a:t>
            </a:r>
            <a:r>
              <a:rPr lang="ru-RU" sz="2200" dirty="0"/>
              <a:t> </a:t>
            </a:r>
            <a:r>
              <a:rPr lang="ru-RU" sz="2200" dirty="0" err="1"/>
              <a:t>проектування</a:t>
            </a:r>
            <a:r>
              <a:rPr lang="ru-RU" sz="2200" dirty="0"/>
              <a:t> </a:t>
            </a:r>
            <a:r>
              <a:rPr lang="ru-RU" sz="2200" dirty="0" err="1"/>
              <a:t>процесорів</a:t>
            </a:r>
            <a:r>
              <a:rPr lang="ru-RU" sz="2200" dirty="0"/>
              <a:t> , </a:t>
            </a:r>
            <a:r>
              <a:rPr lang="ru-RU" sz="2200" dirty="0" err="1"/>
              <a:t>відеокарт</a:t>
            </a:r>
            <a:r>
              <a:rPr lang="ru-RU" sz="2200" dirty="0"/>
              <a:t> і </a:t>
            </a:r>
            <a:r>
              <a:rPr lang="ru-RU" sz="2200" dirty="0" err="1"/>
              <a:t>багатьох</a:t>
            </a:r>
            <a:r>
              <a:rPr lang="ru-RU" sz="2200" dirty="0"/>
              <a:t> </a:t>
            </a:r>
            <a:r>
              <a:rPr lang="ru-RU" sz="2200" dirty="0" err="1"/>
              <a:t>інших</a:t>
            </a:r>
            <a:r>
              <a:rPr lang="ru-RU" sz="2200" dirty="0"/>
              <a:t> систем і </a:t>
            </a:r>
            <a:r>
              <a:rPr lang="ru-RU" sz="2200" dirty="0" err="1"/>
              <a:t>пристроїв</a:t>
            </a:r>
            <a:r>
              <a:rPr lang="ru-RU" sz="2200" dirty="0"/>
              <a:t> </a:t>
            </a:r>
            <a:r>
              <a:rPr lang="ru-RU" sz="2200" dirty="0" err="1"/>
              <a:t>бінарної</a:t>
            </a:r>
            <a:r>
              <a:rPr lang="ru-RU" sz="2200" dirty="0"/>
              <a:t> </a:t>
            </a:r>
            <a:r>
              <a:rPr lang="ru-RU" sz="2200" dirty="0" err="1"/>
              <a:t>логіки</a:t>
            </a:r>
            <a:r>
              <a:rPr lang="ru-RU" sz="2200" dirty="0"/>
              <a:t> </a:t>
            </a:r>
            <a:r>
              <a:rPr lang="ru-RU" sz="2200" baseline="30000" dirty="0">
                <a:hlinkClick r:id="rId2"/>
              </a:rPr>
              <a:t>[18]</a:t>
            </a:r>
            <a:r>
              <a:rPr lang="ru-RU" sz="2200" dirty="0"/>
              <a:t> .</a:t>
            </a:r>
          </a:p>
          <a:p>
            <a:endParaRPr lang="uk-UA" dirty="0"/>
          </a:p>
        </p:txBody>
      </p:sp>
      <p:pic>
        <p:nvPicPr>
          <p:cNvPr id="2050" name="Picture 2" descr="http://static7.depositphotos.com/1252248/736/i/950/depositphotos_7360663-Exclamation-mark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04185" y="0"/>
            <a:ext cx="3087815" cy="4113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31106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Яке значення бінарної логіки для розвитку інформаційних технологій ?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000" dirty="0"/>
              <a:t>До </a:t>
            </a:r>
            <a:r>
              <a:rPr lang="ru-RU" sz="2000" dirty="0" err="1"/>
              <a:t>цього</a:t>
            </a:r>
            <a:r>
              <a:rPr lang="ru-RU" sz="2000" dirty="0"/>
              <a:t> часу </a:t>
            </a:r>
            <a:r>
              <a:rPr lang="ru-RU" sz="2000" dirty="0" err="1"/>
              <a:t>було</a:t>
            </a:r>
            <a:r>
              <a:rPr lang="ru-RU" sz="2000" dirty="0"/>
              <a:t> </a:t>
            </a:r>
            <a:r>
              <a:rPr lang="ru-RU" sz="2000" dirty="0" err="1"/>
              <a:t>винайдено</a:t>
            </a:r>
            <a:r>
              <a:rPr lang="ru-RU" sz="2000" dirty="0"/>
              <a:t> перший </a:t>
            </a:r>
            <a:r>
              <a:rPr lang="ru-RU" sz="2000" dirty="0" err="1"/>
              <a:t>механічний</a:t>
            </a:r>
            <a:r>
              <a:rPr lang="ru-RU" sz="2000" dirty="0"/>
              <a:t> </a:t>
            </a:r>
            <a:r>
              <a:rPr lang="ru-RU" sz="2000" dirty="0" err="1"/>
              <a:t>пристрій</a:t>
            </a:r>
            <a:r>
              <a:rPr lang="ru-RU" sz="2000" dirty="0"/>
              <a:t>, </a:t>
            </a:r>
            <a:r>
              <a:rPr lang="ru-RU" sz="2000" dirty="0" err="1"/>
              <a:t>що</a:t>
            </a:r>
            <a:r>
              <a:rPr lang="ru-RU" sz="2000" dirty="0"/>
              <a:t> </a:t>
            </a:r>
            <a:r>
              <a:rPr lang="ru-RU" sz="2000" dirty="0" err="1"/>
              <a:t>керується</a:t>
            </a:r>
            <a:r>
              <a:rPr lang="ru-RU" sz="2000" dirty="0"/>
              <a:t> </a:t>
            </a:r>
            <a:r>
              <a:rPr lang="ru-RU" sz="2000" dirty="0" err="1"/>
              <a:t>бінарної</a:t>
            </a:r>
            <a:r>
              <a:rPr lang="ru-RU" sz="2000" dirty="0"/>
              <a:t> схемою. </a:t>
            </a:r>
            <a:r>
              <a:rPr lang="uk-UA" sz="2000" dirty="0"/>
              <a:t>Промислова революція</a:t>
            </a:r>
            <a:r>
              <a:rPr lang="ru-RU" sz="2000" dirty="0"/>
              <a:t> </a:t>
            </a:r>
            <a:r>
              <a:rPr lang="uk-UA" sz="2000" dirty="0"/>
              <a:t>дала поштовх механізації багатьох завдань, включаючи</a:t>
            </a:r>
            <a:r>
              <a:rPr lang="ru-RU" sz="2000" dirty="0"/>
              <a:t> </a:t>
            </a:r>
            <a:r>
              <a:rPr lang="uk-UA" sz="2000" dirty="0"/>
              <a:t>ткацтво</a:t>
            </a:r>
            <a:r>
              <a:rPr lang="ru-RU" sz="2000" dirty="0"/>
              <a:t> </a:t>
            </a:r>
            <a:r>
              <a:rPr lang="uk-UA" sz="2000" dirty="0"/>
              <a:t>.</a:t>
            </a:r>
            <a:r>
              <a:rPr lang="ru-RU" sz="2000" dirty="0"/>
              <a:t> </a:t>
            </a:r>
            <a:r>
              <a:rPr lang="uk-UA" sz="2000" dirty="0"/>
              <a:t>Перфокарти контролювали роботу ткацьких верстатів</a:t>
            </a:r>
            <a:r>
              <a:rPr lang="ru-RU" sz="2000" dirty="0"/>
              <a:t> </a:t>
            </a:r>
            <a:r>
              <a:rPr lang="uk-UA" sz="2000" dirty="0"/>
              <a:t>Жозефа Марі </a:t>
            </a:r>
            <a:r>
              <a:rPr lang="uk-UA" sz="2000" dirty="0" err="1"/>
              <a:t>Жаккара</a:t>
            </a:r>
            <a:r>
              <a:rPr lang="ru-RU" sz="2000" dirty="0"/>
              <a:t> </a:t>
            </a:r>
            <a:r>
              <a:rPr lang="uk-UA" sz="2000" dirty="0"/>
              <a:t>, де перфорований отвір на мапі означало бінарну одиницю, а не перфоровані місце означало бінарний нуль.</a:t>
            </a:r>
            <a:r>
              <a:rPr lang="ru-RU" sz="2000" dirty="0"/>
              <a:t> </a:t>
            </a:r>
            <a:r>
              <a:rPr lang="ru-RU" sz="2000" dirty="0" err="1"/>
              <a:t>Завдяки</a:t>
            </a:r>
            <a:r>
              <a:rPr lang="ru-RU" sz="2000" dirty="0"/>
              <a:t> перфокарт </a:t>
            </a:r>
            <a:r>
              <a:rPr lang="ru-RU" sz="2000" dirty="0" err="1"/>
              <a:t>верстати</a:t>
            </a:r>
            <a:r>
              <a:rPr lang="ru-RU" sz="2000" dirty="0"/>
              <a:t> </a:t>
            </a:r>
            <a:r>
              <a:rPr lang="ru-RU" sz="2000" dirty="0" err="1"/>
              <a:t>мали</a:t>
            </a:r>
            <a:r>
              <a:rPr lang="ru-RU" sz="2000" dirty="0"/>
              <a:t> </a:t>
            </a:r>
            <a:r>
              <a:rPr lang="ru-RU" sz="2000" dirty="0" err="1"/>
              <a:t>можливість</a:t>
            </a:r>
            <a:r>
              <a:rPr lang="ru-RU" sz="2000" dirty="0"/>
              <a:t> </a:t>
            </a:r>
            <a:r>
              <a:rPr lang="ru-RU" sz="2000" dirty="0" err="1"/>
              <a:t>відтворювати</a:t>
            </a:r>
            <a:r>
              <a:rPr lang="ru-RU" sz="2000" dirty="0"/>
              <a:t> </a:t>
            </a:r>
            <a:r>
              <a:rPr lang="ru-RU" sz="2000" dirty="0" err="1"/>
              <a:t>найскладніші</a:t>
            </a:r>
            <a:r>
              <a:rPr lang="ru-RU" sz="2000" dirty="0"/>
              <a:t> </a:t>
            </a:r>
            <a:r>
              <a:rPr lang="ru-RU" sz="2000" dirty="0" err="1"/>
              <a:t>візерунки</a:t>
            </a:r>
            <a:r>
              <a:rPr lang="ru-RU" sz="2000" dirty="0"/>
              <a:t>. </a:t>
            </a:r>
            <a:r>
              <a:rPr lang="ru-RU" sz="2000" dirty="0" err="1"/>
              <a:t>Ткацький</a:t>
            </a:r>
            <a:r>
              <a:rPr lang="ru-RU" sz="2000" dirty="0"/>
              <a:t> </a:t>
            </a:r>
            <a:r>
              <a:rPr lang="ru-RU" sz="2000" dirty="0" err="1"/>
              <a:t>верстат</a:t>
            </a:r>
            <a:r>
              <a:rPr lang="ru-RU" sz="2000" dirty="0"/>
              <a:t> </a:t>
            </a:r>
            <a:r>
              <a:rPr lang="ru-RU" sz="2000" dirty="0" err="1"/>
              <a:t>Жаккар</a:t>
            </a:r>
            <a:r>
              <a:rPr lang="ru-RU" sz="2000" dirty="0"/>
              <a:t> </a:t>
            </a:r>
            <a:r>
              <a:rPr lang="ru-RU" sz="2000" dirty="0" err="1"/>
              <a:t>був</a:t>
            </a:r>
            <a:r>
              <a:rPr lang="ru-RU" sz="2000" dirty="0"/>
              <a:t> далекий </a:t>
            </a:r>
            <a:r>
              <a:rPr lang="ru-RU" sz="2000" dirty="0" err="1"/>
              <a:t>від</a:t>
            </a:r>
            <a:r>
              <a:rPr lang="ru-RU" sz="2000" dirty="0"/>
              <a:t> того, </a:t>
            </a:r>
            <a:r>
              <a:rPr lang="ru-RU" sz="2000" dirty="0" err="1"/>
              <a:t>щоб</a:t>
            </a:r>
            <a:r>
              <a:rPr lang="ru-RU" sz="2000" dirty="0"/>
              <a:t> </a:t>
            </a:r>
            <a:r>
              <a:rPr lang="ru-RU" sz="2000" dirty="0" err="1"/>
              <a:t>називатися</a:t>
            </a:r>
            <a:r>
              <a:rPr lang="ru-RU" sz="2000" dirty="0"/>
              <a:t> </a:t>
            </a:r>
            <a:r>
              <a:rPr lang="ru-RU" sz="2000" dirty="0" err="1"/>
              <a:t>комп'ютером</a:t>
            </a:r>
            <a:r>
              <a:rPr lang="ru-RU" sz="2000" dirty="0"/>
              <a:t>, але </a:t>
            </a:r>
            <a:r>
              <a:rPr lang="ru-RU" sz="2000" dirty="0" err="1"/>
              <a:t>він</a:t>
            </a:r>
            <a:r>
              <a:rPr lang="ru-RU" sz="2000" dirty="0"/>
              <a:t> </a:t>
            </a:r>
            <a:r>
              <a:rPr lang="ru-RU" sz="2000" dirty="0" err="1"/>
              <a:t>показує</a:t>
            </a:r>
            <a:r>
              <a:rPr lang="ru-RU" sz="2000" dirty="0"/>
              <a:t>, </a:t>
            </a:r>
            <a:r>
              <a:rPr lang="ru-RU" sz="2000" dirty="0" err="1"/>
              <a:t>що</a:t>
            </a:r>
            <a:r>
              <a:rPr lang="ru-RU" sz="2000" dirty="0"/>
              <a:t> </a:t>
            </a:r>
            <a:r>
              <a:rPr lang="ru-RU" sz="2000" dirty="0" err="1"/>
              <a:t>бінарна</a:t>
            </a:r>
            <a:r>
              <a:rPr lang="ru-RU" sz="2000" dirty="0"/>
              <a:t> система могла бути </a:t>
            </a:r>
            <a:r>
              <a:rPr lang="ru-RU" sz="2000" dirty="0" err="1"/>
              <a:t>використана</a:t>
            </a:r>
            <a:r>
              <a:rPr lang="ru-RU" sz="2000" dirty="0"/>
              <a:t> для </a:t>
            </a:r>
            <a:r>
              <a:rPr lang="ru-RU" sz="2000" dirty="0" err="1"/>
              <a:t>управління</a:t>
            </a:r>
            <a:r>
              <a:rPr lang="ru-RU" sz="2000" dirty="0"/>
              <a:t> </a:t>
            </a:r>
            <a:r>
              <a:rPr lang="ru-RU" sz="2000" dirty="0" err="1"/>
              <a:t>механізмами</a:t>
            </a:r>
            <a:r>
              <a:rPr lang="ru-RU" sz="2000" dirty="0"/>
              <a:t> </a:t>
            </a:r>
            <a:endParaRPr lang="uk-UA" sz="2000" dirty="0"/>
          </a:p>
        </p:txBody>
      </p:sp>
      <p:pic>
        <p:nvPicPr>
          <p:cNvPr id="3074" name="Picture 2" descr="http://cv.sfs.gov.ua/data/material/000/011/68101/phot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6878" y="0"/>
            <a:ext cx="3332280" cy="4188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6150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4400" b="1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Тематичний перегляд</a:t>
            </a:r>
            <a:endParaRPr lang="uk-UA" sz="4400" b="1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pic>
        <p:nvPicPr>
          <p:cNvPr id="4098" name="Picture 2" descr="http://yaspal.ru/wp-content/uploads/2013/12/zhozef-mari-zhakkad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9185" y="1711235"/>
            <a:ext cx="7932965" cy="3715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77334" y="5643154"/>
            <a:ext cx="34094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dirty="0" err="1" smtClean="0"/>
              <a:t>Жосеф</a:t>
            </a:r>
            <a:r>
              <a:rPr lang="uk-UA" dirty="0" smtClean="0"/>
              <a:t> Марі </a:t>
            </a:r>
            <a:r>
              <a:rPr lang="uk-UA" dirty="0" err="1" smtClean="0"/>
              <a:t>Жаккар</a:t>
            </a:r>
            <a:r>
              <a:rPr lang="uk-UA" dirty="0" smtClean="0"/>
              <a:t> (винахідник станка)</a:t>
            </a:r>
            <a:endParaRPr lang="uk-UA" dirty="0"/>
          </a:p>
        </p:txBody>
      </p:sp>
      <p:sp>
        <p:nvSpPr>
          <p:cNvPr id="5" name="TextBox 4"/>
          <p:cNvSpPr txBox="1"/>
          <p:nvPr/>
        </p:nvSpPr>
        <p:spPr>
          <a:xfrm>
            <a:off x="5943600" y="583909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uk-UA" dirty="0"/>
          </a:p>
        </p:txBody>
      </p:sp>
      <p:sp>
        <p:nvSpPr>
          <p:cNvPr id="6" name="TextBox 5"/>
          <p:cNvSpPr txBox="1"/>
          <p:nvPr/>
        </p:nvSpPr>
        <p:spPr>
          <a:xfrm>
            <a:off x="5225143" y="5596988"/>
            <a:ext cx="29530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/>
              <a:t>Ткацький верстат </a:t>
            </a:r>
            <a:r>
              <a:rPr lang="uk-UA" dirty="0" err="1"/>
              <a:t>Жаккар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333513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3" y="442110"/>
            <a:ext cx="8596668" cy="722811"/>
          </a:xfrm>
        </p:spPr>
        <p:txBody>
          <a:bodyPr/>
          <a:lstStyle/>
          <a:p>
            <a:r>
              <a:rPr lang="uk-UA" dirty="0" smtClean="0"/>
              <a:t>Піонери в сфері інформацій технологій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06662" y="1332411"/>
            <a:ext cx="6067339" cy="4708951"/>
          </a:xfrm>
        </p:spPr>
        <p:txBody>
          <a:bodyPr/>
          <a:lstStyle/>
          <a:p>
            <a:r>
              <a:rPr lang="ru-RU" sz="2000" b="1" dirty="0" err="1"/>
              <a:t>Ча́рлз</a:t>
            </a:r>
            <a:r>
              <a:rPr lang="ru-RU" sz="2000" b="1" dirty="0"/>
              <a:t> </a:t>
            </a:r>
            <a:r>
              <a:rPr lang="ru-RU" sz="2000" b="1" dirty="0" err="1"/>
              <a:t>Бе́ббідж</a:t>
            </a:r>
            <a:r>
              <a:rPr lang="ru-RU" sz="2000" dirty="0"/>
              <a:t> (</a:t>
            </a:r>
            <a:r>
              <a:rPr lang="ru-RU" sz="2000" dirty="0" smtClean="0"/>
              <a:t>англ.</a:t>
            </a:r>
            <a:r>
              <a:rPr lang="ru-RU" sz="2000" dirty="0"/>
              <a:t> </a:t>
            </a:r>
            <a:r>
              <a:rPr lang="en-US" sz="2000" i="1" dirty="0"/>
              <a:t>Charles Babbage</a:t>
            </a:r>
            <a:r>
              <a:rPr lang="en-US" sz="2000" dirty="0"/>
              <a:t>; * 26 </a:t>
            </a:r>
            <a:r>
              <a:rPr lang="ru-RU" sz="2000" dirty="0" err="1"/>
              <a:t>грудня</a:t>
            </a:r>
            <a:r>
              <a:rPr lang="ru-RU" sz="2000" dirty="0"/>
              <a:t> 1792 — † 18 </a:t>
            </a:r>
            <a:r>
              <a:rPr lang="ru-RU" sz="2000" dirty="0" err="1"/>
              <a:t>жовтня</a:t>
            </a:r>
            <a:r>
              <a:rPr lang="ru-RU" sz="2000" dirty="0"/>
              <a:t> 1871) — </a:t>
            </a:r>
            <a:r>
              <a:rPr lang="ru-RU" sz="2000" dirty="0" err="1"/>
              <a:t>англійський</a:t>
            </a:r>
            <a:r>
              <a:rPr lang="ru-RU" sz="2000" dirty="0"/>
              <a:t> математик і </a:t>
            </a:r>
            <a:r>
              <a:rPr lang="ru-RU" sz="2000" dirty="0" err="1"/>
              <a:t>економіст</a:t>
            </a:r>
            <a:r>
              <a:rPr lang="ru-RU" sz="2000" dirty="0"/>
              <a:t>, </a:t>
            </a:r>
            <a:r>
              <a:rPr lang="ru-RU" sz="2000" dirty="0" err="1"/>
              <a:t>винахідник</a:t>
            </a:r>
            <a:r>
              <a:rPr lang="ru-RU" sz="2000" dirty="0"/>
              <a:t> </a:t>
            </a:r>
            <a:r>
              <a:rPr lang="ru-RU" sz="2000" dirty="0" err="1"/>
              <a:t>першої</a:t>
            </a:r>
            <a:r>
              <a:rPr lang="ru-RU" sz="2000" dirty="0"/>
              <a:t> </a:t>
            </a:r>
            <a:r>
              <a:rPr lang="ru-RU" sz="2000" dirty="0" err="1"/>
              <a:t>обчислювальної</a:t>
            </a:r>
            <a:r>
              <a:rPr lang="ru-RU" sz="2000" dirty="0"/>
              <a:t> </a:t>
            </a:r>
            <a:r>
              <a:rPr lang="ru-RU" sz="2000" dirty="0" err="1"/>
              <a:t>машини</a:t>
            </a:r>
            <a:r>
              <a:rPr lang="ru-RU" sz="2000" dirty="0"/>
              <a:t> з </a:t>
            </a:r>
            <a:r>
              <a:rPr lang="ru-RU" sz="2000" dirty="0" err="1"/>
              <a:t>програмним</a:t>
            </a:r>
            <a:r>
              <a:rPr lang="ru-RU" sz="2000" dirty="0"/>
              <a:t> </a:t>
            </a:r>
            <a:r>
              <a:rPr lang="ru-RU" sz="2000" dirty="0" err="1"/>
              <a:t>управлінням</a:t>
            </a:r>
            <a:r>
              <a:rPr lang="ru-RU" sz="2000" dirty="0"/>
              <a:t>, </a:t>
            </a:r>
            <a:r>
              <a:rPr lang="ru-RU" sz="2000" dirty="0" err="1"/>
              <a:t>принципи</a:t>
            </a:r>
            <a:r>
              <a:rPr lang="ru-RU" sz="2000" dirty="0"/>
              <a:t> </a:t>
            </a:r>
            <a:r>
              <a:rPr lang="ru-RU" sz="2000" dirty="0" err="1"/>
              <a:t>якої</a:t>
            </a:r>
            <a:r>
              <a:rPr lang="ru-RU" sz="2000" dirty="0"/>
              <a:t> на </a:t>
            </a:r>
            <a:r>
              <a:rPr lang="ru-RU" sz="2000" dirty="0" err="1"/>
              <a:t>ціле</a:t>
            </a:r>
            <a:r>
              <a:rPr lang="ru-RU" sz="2000" dirty="0"/>
              <a:t> </a:t>
            </a:r>
            <a:r>
              <a:rPr lang="ru-RU" sz="2000" dirty="0" err="1"/>
              <a:t>століття</a:t>
            </a:r>
            <a:r>
              <a:rPr lang="ru-RU" sz="2000" dirty="0"/>
              <a:t> </a:t>
            </a:r>
            <a:r>
              <a:rPr lang="ru-RU" sz="2000" dirty="0" err="1"/>
              <a:t>випередили</a:t>
            </a:r>
            <a:r>
              <a:rPr lang="ru-RU" sz="2000" dirty="0"/>
              <a:t> науку і </a:t>
            </a:r>
            <a:r>
              <a:rPr lang="ru-RU" sz="2000" dirty="0" err="1"/>
              <a:t>техніку</a:t>
            </a:r>
            <a:r>
              <a:rPr lang="ru-RU" sz="2000" dirty="0"/>
              <a:t>, а в наш час </a:t>
            </a:r>
            <a:r>
              <a:rPr lang="ru-RU" sz="2000" dirty="0" err="1"/>
              <a:t>знайшли</a:t>
            </a:r>
            <a:r>
              <a:rPr lang="ru-RU" sz="2000" dirty="0"/>
              <a:t> </a:t>
            </a:r>
            <a:r>
              <a:rPr lang="ru-RU" sz="2000" dirty="0" err="1"/>
              <a:t>втілення</a:t>
            </a:r>
            <a:r>
              <a:rPr lang="ru-RU" sz="2000" dirty="0"/>
              <a:t> в ЕОМ.</a:t>
            </a:r>
          </a:p>
          <a:p>
            <a:r>
              <a:rPr lang="ru-RU" sz="2000" dirty="0" err="1"/>
              <a:t>Математичні</a:t>
            </a:r>
            <a:r>
              <a:rPr lang="ru-RU" sz="2000" dirty="0"/>
              <a:t> </a:t>
            </a:r>
            <a:r>
              <a:rPr lang="ru-RU" sz="2000" dirty="0" err="1"/>
              <a:t>дослідження</a:t>
            </a:r>
            <a:r>
              <a:rPr lang="ru-RU" sz="2000" dirty="0"/>
              <a:t> Чарлза </a:t>
            </a:r>
            <a:r>
              <a:rPr lang="ru-RU" sz="2000" dirty="0" err="1"/>
              <a:t>Бебіджа</a:t>
            </a:r>
            <a:r>
              <a:rPr lang="ru-RU" sz="2000" dirty="0"/>
              <a:t> </a:t>
            </a:r>
            <a:r>
              <a:rPr lang="ru-RU" sz="2000" dirty="0" err="1"/>
              <a:t>сприяли</a:t>
            </a:r>
            <a:r>
              <a:rPr lang="ru-RU" sz="2000" dirty="0"/>
              <a:t> </a:t>
            </a:r>
            <a:r>
              <a:rPr lang="ru-RU" sz="2000" dirty="0" err="1"/>
              <a:t>зародженню</a:t>
            </a:r>
            <a:r>
              <a:rPr lang="ru-RU" sz="2000" dirty="0"/>
              <a:t> </a:t>
            </a:r>
            <a:r>
              <a:rPr lang="ru-RU" sz="2000" dirty="0" err="1"/>
              <a:t>англійської</a:t>
            </a:r>
            <a:r>
              <a:rPr lang="ru-RU" sz="2000" dirty="0"/>
              <a:t> </a:t>
            </a:r>
            <a:r>
              <a:rPr lang="ru-RU" sz="2000" dirty="0" err="1"/>
              <a:t>алгебраїчної</a:t>
            </a:r>
            <a:r>
              <a:rPr lang="ru-RU" sz="2000" dirty="0"/>
              <a:t> </a:t>
            </a:r>
            <a:r>
              <a:rPr lang="ru-RU" sz="2000" dirty="0" err="1"/>
              <a:t>школи</a:t>
            </a:r>
            <a:r>
              <a:rPr lang="ru-RU" sz="2000" dirty="0"/>
              <a:t>. </a:t>
            </a:r>
            <a:r>
              <a:rPr lang="ru-RU" sz="2000" dirty="0" err="1"/>
              <a:t>Його</a:t>
            </a:r>
            <a:r>
              <a:rPr lang="ru-RU" sz="2000" dirty="0"/>
              <a:t> </a:t>
            </a:r>
            <a:r>
              <a:rPr lang="ru-RU" sz="2000" dirty="0" err="1"/>
              <a:t>економічні</a:t>
            </a:r>
            <a:r>
              <a:rPr lang="ru-RU" sz="2000" dirty="0"/>
              <a:t> </a:t>
            </a:r>
            <a:r>
              <a:rPr lang="ru-RU" sz="2000" dirty="0" err="1"/>
              <a:t>роботи</a:t>
            </a:r>
            <a:r>
              <a:rPr lang="ru-RU" sz="2000" dirty="0"/>
              <a:t> </a:t>
            </a:r>
            <a:r>
              <a:rPr lang="ru-RU" sz="2000" dirty="0" err="1"/>
              <a:t>отримали</a:t>
            </a:r>
            <a:r>
              <a:rPr lang="ru-RU" sz="2000" dirty="0"/>
              <a:t> </a:t>
            </a:r>
            <a:r>
              <a:rPr lang="ru-RU" sz="2000" dirty="0" err="1"/>
              <a:t>високу</a:t>
            </a:r>
            <a:r>
              <a:rPr lang="ru-RU" sz="2000" dirty="0"/>
              <a:t> </a:t>
            </a:r>
            <a:r>
              <a:rPr lang="ru-RU" sz="2000" dirty="0" err="1"/>
              <a:t>оцінку</a:t>
            </a:r>
            <a:r>
              <a:rPr lang="ru-RU" sz="2000" dirty="0"/>
              <a:t> Карла Маркса. </a:t>
            </a:r>
            <a:r>
              <a:rPr lang="ru-RU" sz="2000" dirty="0" err="1"/>
              <a:t>Таблицями</a:t>
            </a:r>
            <a:r>
              <a:rPr lang="ru-RU" sz="2000" dirty="0"/>
              <a:t> </a:t>
            </a:r>
            <a:r>
              <a:rPr lang="ru-RU" sz="2000" dirty="0" err="1"/>
              <a:t>Бебіджа</a:t>
            </a:r>
            <a:r>
              <a:rPr lang="ru-RU" sz="2000" dirty="0"/>
              <a:t> </a:t>
            </a:r>
            <a:r>
              <a:rPr lang="ru-RU" sz="2000" dirty="0" err="1"/>
              <a:t>користувалися</a:t>
            </a:r>
            <a:r>
              <a:rPr lang="ru-RU" sz="2000" dirty="0"/>
              <a:t> </a:t>
            </a:r>
            <a:r>
              <a:rPr lang="ru-RU" sz="2000" dirty="0" err="1"/>
              <a:t>страхові</a:t>
            </a:r>
            <a:r>
              <a:rPr lang="ru-RU" sz="2000" dirty="0"/>
              <a:t> </a:t>
            </a:r>
            <a:r>
              <a:rPr lang="ru-RU" sz="2000" dirty="0" err="1"/>
              <a:t>товариства</a:t>
            </a:r>
            <a:r>
              <a:rPr lang="ru-RU" sz="2000" dirty="0"/>
              <a:t> </a:t>
            </a:r>
            <a:r>
              <a:rPr lang="ru-RU" sz="2000" dirty="0" err="1"/>
              <a:t>Європи</a:t>
            </a:r>
            <a:r>
              <a:rPr lang="ru-RU" sz="2000" dirty="0"/>
              <a:t>.</a:t>
            </a:r>
          </a:p>
          <a:p>
            <a:endParaRPr lang="uk-UA" dirty="0"/>
          </a:p>
        </p:txBody>
      </p:sp>
      <p:pic>
        <p:nvPicPr>
          <p:cNvPr id="5122" name="Picture 2" descr="http://3.bp.blogspot.com/-ru_u-GdRIng/TtU0Wukt5-I/AAAAAAAAAAk/k-ND9yExZpc/s1600/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887" y="1164921"/>
            <a:ext cx="3074774" cy="34386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7301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Відкриття в сфері </a:t>
            </a:r>
            <a:r>
              <a:rPr lang="uk-UA" dirty="0" smtClean="0"/>
              <a:t>інформатики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340285"/>
            <a:ext cx="8596668" cy="4701077"/>
          </a:xfrm>
        </p:spPr>
        <p:txBody>
          <a:bodyPr>
            <a:normAutofit/>
          </a:bodyPr>
          <a:lstStyle/>
          <a:p>
            <a:r>
              <a:rPr lang="ru-RU" dirty="0" err="1"/>
              <a:t>Однак</a:t>
            </a:r>
            <a:r>
              <a:rPr lang="ru-RU" dirty="0"/>
              <a:t> головною </a:t>
            </a:r>
            <a:r>
              <a:rPr lang="ru-RU" dirty="0" err="1"/>
              <a:t>пристрастю</a:t>
            </a:r>
            <a:r>
              <a:rPr lang="ru-RU" dirty="0"/>
              <a:t> </a:t>
            </a:r>
            <a:r>
              <a:rPr lang="ru-RU" dirty="0" err="1"/>
              <a:t>Беббіджа</a:t>
            </a:r>
            <a:r>
              <a:rPr lang="ru-RU" dirty="0"/>
              <a:t> </a:t>
            </a:r>
            <a:r>
              <a:rPr lang="ru-RU" dirty="0" err="1"/>
              <a:t>була</a:t>
            </a:r>
            <a:r>
              <a:rPr lang="ru-RU" dirty="0"/>
              <a:t> </a:t>
            </a:r>
            <a:r>
              <a:rPr lang="ru-RU" dirty="0" err="1"/>
              <a:t>боротьба</a:t>
            </a:r>
            <a:r>
              <a:rPr lang="ru-RU" dirty="0"/>
              <a:t> за </a:t>
            </a:r>
            <a:r>
              <a:rPr lang="ru-RU" dirty="0" err="1"/>
              <a:t>бездоганну</a:t>
            </a:r>
            <a:r>
              <a:rPr lang="ru-RU" dirty="0"/>
              <a:t> </a:t>
            </a:r>
            <a:r>
              <a:rPr lang="ru-RU" dirty="0" err="1"/>
              <a:t>математичну</a:t>
            </a:r>
            <a:r>
              <a:rPr lang="ru-RU" dirty="0"/>
              <a:t> </a:t>
            </a:r>
            <a:r>
              <a:rPr lang="ru-RU" dirty="0" err="1"/>
              <a:t>точність</a:t>
            </a:r>
            <a:r>
              <a:rPr lang="ru-RU" dirty="0"/>
              <a:t>. </a:t>
            </a:r>
            <a:r>
              <a:rPr lang="ru-RU" dirty="0" err="1"/>
              <a:t>Він</a:t>
            </a:r>
            <a:r>
              <a:rPr lang="ru-RU" dirty="0"/>
              <a:t> </a:t>
            </a:r>
            <a:r>
              <a:rPr lang="ru-RU" dirty="0" err="1"/>
              <a:t>виявив</a:t>
            </a:r>
            <a:r>
              <a:rPr lang="ru-RU" dirty="0"/>
              <a:t> </a:t>
            </a:r>
            <a:r>
              <a:rPr lang="ru-RU" dirty="0" err="1"/>
              <a:t>похибки</a:t>
            </a:r>
            <a:r>
              <a:rPr lang="ru-RU" dirty="0"/>
              <a:t> в </a:t>
            </a:r>
            <a:r>
              <a:rPr lang="ru-RU" dirty="0" err="1"/>
              <a:t>таблиці</a:t>
            </a:r>
            <a:r>
              <a:rPr lang="ru-RU" dirty="0"/>
              <a:t> </a:t>
            </a:r>
            <a:r>
              <a:rPr lang="ru-RU" dirty="0" err="1"/>
              <a:t>логарифмів</a:t>
            </a:r>
            <a:r>
              <a:rPr lang="ru-RU" dirty="0"/>
              <a:t> Непера, </a:t>
            </a:r>
            <a:r>
              <a:rPr lang="ru-RU" dirty="0" err="1"/>
              <a:t>якими</a:t>
            </a:r>
            <a:r>
              <a:rPr lang="ru-RU" dirty="0"/>
              <a:t> широко </a:t>
            </a:r>
            <a:r>
              <a:rPr lang="ru-RU" dirty="0" err="1"/>
              <a:t>користувалися</a:t>
            </a:r>
            <a:r>
              <a:rPr lang="ru-RU" dirty="0"/>
              <a:t> при </a:t>
            </a:r>
            <a:r>
              <a:rPr lang="ru-RU" dirty="0" err="1"/>
              <a:t>обчисленнях</a:t>
            </a:r>
            <a:r>
              <a:rPr lang="ru-RU" dirty="0"/>
              <a:t> </a:t>
            </a:r>
            <a:r>
              <a:rPr lang="ru-RU" dirty="0" err="1"/>
              <a:t>астрономи</a:t>
            </a:r>
            <a:r>
              <a:rPr lang="ru-RU" dirty="0"/>
              <a:t>, математики, </a:t>
            </a:r>
            <a:r>
              <a:rPr lang="ru-RU" dirty="0" err="1"/>
              <a:t>штурмани</a:t>
            </a:r>
            <a:r>
              <a:rPr lang="ru-RU" dirty="0"/>
              <a:t> далекого </a:t>
            </a:r>
            <a:r>
              <a:rPr lang="ru-RU" dirty="0" err="1"/>
              <a:t>плавання</a:t>
            </a:r>
            <a:r>
              <a:rPr lang="ru-RU" dirty="0"/>
              <a:t>. У 1821 </a:t>
            </a:r>
            <a:r>
              <a:rPr lang="ru-RU" dirty="0" err="1"/>
              <a:t>році</a:t>
            </a:r>
            <a:r>
              <a:rPr lang="ru-RU" dirty="0"/>
              <a:t> приступив до </a:t>
            </a:r>
            <a:r>
              <a:rPr lang="ru-RU" dirty="0" err="1"/>
              <a:t>розробки</a:t>
            </a:r>
            <a:r>
              <a:rPr lang="ru-RU" dirty="0"/>
              <a:t> </a:t>
            </a:r>
            <a:r>
              <a:rPr lang="ru-RU" dirty="0" err="1"/>
              <a:t>своєї</a:t>
            </a:r>
            <a:r>
              <a:rPr lang="ru-RU" dirty="0"/>
              <a:t> </a:t>
            </a:r>
            <a:r>
              <a:rPr lang="ru-RU" dirty="0" err="1"/>
              <a:t>обчислювальної</a:t>
            </a:r>
            <a:r>
              <a:rPr lang="ru-RU" dirty="0"/>
              <a:t> </a:t>
            </a:r>
            <a:r>
              <a:rPr lang="ru-RU" dirty="0" err="1"/>
              <a:t>машини</a:t>
            </a:r>
            <a:r>
              <a:rPr lang="ru-RU" dirty="0"/>
              <a:t>, яка </a:t>
            </a:r>
            <a:r>
              <a:rPr lang="ru-RU" dirty="0" err="1"/>
              <a:t>допомогла</a:t>
            </a:r>
            <a:r>
              <a:rPr lang="ru-RU" dirty="0"/>
              <a:t> б </a:t>
            </a:r>
            <a:r>
              <a:rPr lang="ru-RU" dirty="0" err="1"/>
              <a:t>виконати</a:t>
            </a:r>
            <a:r>
              <a:rPr lang="ru-RU" dirty="0"/>
              <a:t> </a:t>
            </a:r>
            <a:r>
              <a:rPr lang="ru-RU" dirty="0" err="1"/>
              <a:t>більш</a:t>
            </a:r>
            <a:r>
              <a:rPr lang="ru-RU" dirty="0"/>
              <a:t> </a:t>
            </a:r>
            <a:r>
              <a:rPr lang="ru-RU" dirty="0" err="1"/>
              <a:t>точні</a:t>
            </a:r>
            <a:r>
              <a:rPr lang="ru-RU" dirty="0"/>
              <a:t> </a:t>
            </a:r>
            <a:r>
              <a:rPr lang="ru-RU" dirty="0" err="1"/>
              <a:t>обчислення.У</a:t>
            </a:r>
            <a:r>
              <a:rPr lang="ru-RU" dirty="0"/>
              <a:t> 1822 </a:t>
            </a:r>
            <a:r>
              <a:rPr lang="ru-RU" dirty="0" err="1"/>
              <a:t>році</a:t>
            </a:r>
            <a:r>
              <a:rPr lang="ru-RU" dirty="0"/>
              <a:t> </a:t>
            </a:r>
            <a:r>
              <a:rPr lang="ru-RU" dirty="0" err="1"/>
              <a:t>була</a:t>
            </a:r>
            <a:r>
              <a:rPr lang="ru-RU" dirty="0"/>
              <a:t> </a:t>
            </a:r>
            <a:r>
              <a:rPr lang="ru-RU" dirty="0" err="1"/>
              <a:t>побудована</a:t>
            </a:r>
            <a:r>
              <a:rPr lang="ru-RU" dirty="0"/>
              <a:t> пробна модель </a:t>
            </a:r>
            <a:r>
              <a:rPr lang="ru-RU" dirty="0" err="1"/>
              <a:t>Різницевої</a:t>
            </a:r>
            <a:r>
              <a:rPr lang="ru-RU" dirty="0"/>
              <a:t> </a:t>
            </a:r>
            <a:r>
              <a:rPr lang="ru-RU" dirty="0" err="1"/>
              <a:t>машини</a:t>
            </a:r>
            <a:r>
              <a:rPr lang="ru-RU" dirty="0"/>
              <a:t>, </a:t>
            </a:r>
            <a:r>
              <a:rPr lang="ru-RU" dirty="0" err="1"/>
              <a:t>здатної</a:t>
            </a:r>
            <a:r>
              <a:rPr lang="ru-RU" dirty="0"/>
              <a:t> </a:t>
            </a:r>
            <a:r>
              <a:rPr lang="ru-RU" dirty="0" err="1"/>
              <a:t>розраховувати</a:t>
            </a:r>
            <a:r>
              <a:rPr lang="ru-RU" dirty="0"/>
              <a:t> і </a:t>
            </a:r>
            <a:r>
              <a:rPr lang="ru-RU" dirty="0" err="1"/>
              <a:t>друкувати</a:t>
            </a:r>
            <a:r>
              <a:rPr lang="ru-RU" dirty="0"/>
              <a:t> </a:t>
            </a:r>
            <a:r>
              <a:rPr lang="ru-RU" dirty="0" err="1"/>
              <a:t>великі</a:t>
            </a:r>
            <a:r>
              <a:rPr lang="ru-RU" dirty="0"/>
              <a:t> </a:t>
            </a:r>
            <a:r>
              <a:rPr lang="ru-RU" dirty="0" err="1"/>
              <a:t>математичні</a:t>
            </a:r>
            <a:r>
              <a:rPr lang="ru-RU" dirty="0"/>
              <a:t> </a:t>
            </a:r>
            <a:r>
              <a:rPr lang="ru-RU" dirty="0" err="1"/>
              <a:t>таблиці</a:t>
            </a:r>
            <a:r>
              <a:rPr lang="ru-RU" dirty="0"/>
              <a:t>. Робота </a:t>
            </a:r>
            <a:r>
              <a:rPr lang="ru-RU" dirty="0" err="1"/>
              <a:t>моделі</a:t>
            </a:r>
            <a:r>
              <a:rPr lang="ru-RU" dirty="0"/>
              <a:t> </a:t>
            </a:r>
            <a:r>
              <a:rPr lang="ru-RU" dirty="0" err="1"/>
              <a:t>грунтувалася</a:t>
            </a:r>
            <a:r>
              <a:rPr lang="ru-RU" dirty="0"/>
              <a:t> на </a:t>
            </a:r>
            <a:r>
              <a:rPr lang="ru-RU" dirty="0" err="1"/>
              <a:t>принципі</a:t>
            </a:r>
            <a:r>
              <a:rPr lang="ru-RU" dirty="0"/>
              <a:t>, </a:t>
            </a:r>
            <a:r>
              <a:rPr lang="ru-RU" dirty="0" err="1"/>
              <a:t>відомому</a:t>
            </a:r>
            <a:r>
              <a:rPr lang="ru-RU" dirty="0"/>
              <a:t> у </a:t>
            </a:r>
            <a:r>
              <a:rPr lang="ru-RU" dirty="0" err="1"/>
              <a:t>математиці</a:t>
            </a:r>
            <a:r>
              <a:rPr lang="ru-RU" dirty="0"/>
              <a:t> як "метод </a:t>
            </a:r>
            <a:r>
              <a:rPr lang="ru-RU" dirty="0" err="1"/>
              <a:t>кінцевих</a:t>
            </a:r>
            <a:r>
              <a:rPr lang="ru-RU" dirty="0"/>
              <a:t> </a:t>
            </a:r>
            <a:r>
              <a:rPr lang="ru-RU" dirty="0" err="1"/>
              <a:t>різниць</a:t>
            </a:r>
            <a:r>
              <a:rPr lang="ru-RU" dirty="0"/>
              <a:t>": при </a:t>
            </a:r>
            <a:r>
              <a:rPr lang="ru-RU" dirty="0" err="1"/>
              <a:t>обчисленні</a:t>
            </a:r>
            <a:r>
              <a:rPr lang="ru-RU" dirty="0"/>
              <a:t> </a:t>
            </a:r>
            <a:r>
              <a:rPr lang="ru-RU" dirty="0" err="1"/>
              <a:t>багаточленів</a:t>
            </a:r>
            <a:r>
              <a:rPr lang="ru-RU" dirty="0"/>
              <a:t> </a:t>
            </a:r>
            <a:r>
              <a:rPr lang="ru-RU" dirty="0" err="1"/>
              <a:t>використовується</a:t>
            </a:r>
            <a:r>
              <a:rPr lang="ru-RU" dirty="0"/>
              <a:t> </a:t>
            </a:r>
            <a:r>
              <a:rPr lang="ru-RU" dirty="0" err="1"/>
              <a:t>лише</a:t>
            </a:r>
            <a:r>
              <a:rPr lang="ru-RU" dirty="0"/>
              <a:t> </a:t>
            </a:r>
            <a:r>
              <a:rPr lang="ru-RU" dirty="0" err="1"/>
              <a:t>операція</a:t>
            </a:r>
            <a:r>
              <a:rPr lang="ru-RU" dirty="0"/>
              <a:t> </a:t>
            </a:r>
            <a:r>
              <a:rPr lang="ru-RU" dirty="0" err="1"/>
              <a:t>додавання</a:t>
            </a:r>
            <a:r>
              <a:rPr lang="ru-RU" dirty="0"/>
              <a:t> і не </a:t>
            </a:r>
            <a:r>
              <a:rPr lang="ru-RU" dirty="0" err="1"/>
              <a:t>виконується</a:t>
            </a:r>
            <a:r>
              <a:rPr lang="ru-RU" dirty="0"/>
              <a:t> </a:t>
            </a:r>
            <a:r>
              <a:rPr lang="ru-RU" dirty="0" err="1"/>
              <a:t>множення</a:t>
            </a:r>
            <a:r>
              <a:rPr lang="ru-RU" dirty="0"/>
              <a:t> і </a:t>
            </a:r>
            <a:r>
              <a:rPr lang="ru-RU" dirty="0" err="1"/>
              <a:t>ділення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значно</a:t>
            </a:r>
            <a:r>
              <a:rPr lang="ru-RU" dirty="0"/>
              <a:t> </a:t>
            </a:r>
            <a:r>
              <a:rPr lang="ru-RU" dirty="0" err="1"/>
              <a:t>важче</a:t>
            </a:r>
            <a:r>
              <a:rPr lang="ru-RU" dirty="0"/>
              <a:t> </a:t>
            </a:r>
            <a:r>
              <a:rPr lang="ru-RU" dirty="0" err="1"/>
              <a:t>піддаються</a:t>
            </a:r>
            <a:r>
              <a:rPr lang="ru-RU" dirty="0"/>
              <a:t> </a:t>
            </a:r>
            <a:r>
              <a:rPr lang="ru-RU" dirty="0" err="1"/>
              <a:t>автоматизації</a:t>
            </a:r>
            <a:r>
              <a:rPr lang="ru-RU" dirty="0"/>
              <a:t>. При </a:t>
            </a:r>
            <a:r>
              <a:rPr lang="ru-RU" dirty="0" err="1"/>
              <a:t>цьому</a:t>
            </a:r>
            <a:r>
              <a:rPr lang="ru-RU" dirty="0"/>
              <a:t> </a:t>
            </a:r>
            <a:r>
              <a:rPr lang="ru-RU" dirty="0" err="1"/>
              <a:t>передбачалося</a:t>
            </a:r>
            <a:r>
              <a:rPr lang="ru-RU" dirty="0"/>
              <a:t> </a:t>
            </a:r>
            <a:r>
              <a:rPr lang="ru-RU" dirty="0" err="1"/>
              <a:t>застосування</a:t>
            </a:r>
            <a:r>
              <a:rPr lang="ru-RU" dirty="0"/>
              <a:t> </a:t>
            </a:r>
            <a:r>
              <a:rPr lang="ru-RU" dirty="0" err="1"/>
              <a:t>десяткової</a:t>
            </a:r>
            <a:r>
              <a:rPr lang="ru-RU" dirty="0"/>
              <a:t> </a:t>
            </a:r>
            <a:r>
              <a:rPr lang="ru-RU" dirty="0" err="1"/>
              <a:t>системи</a:t>
            </a:r>
            <a:r>
              <a:rPr lang="ru-RU" dirty="0"/>
              <a:t> </a:t>
            </a:r>
            <a:r>
              <a:rPr lang="ru-RU" dirty="0" err="1"/>
              <a:t>числення</a:t>
            </a:r>
            <a:r>
              <a:rPr lang="ru-RU" dirty="0"/>
              <a:t>, а не </a:t>
            </a:r>
            <a:r>
              <a:rPr lang="ru-RU" dirty="0" err="1"/>
              <a:t>двійковій</a:t>
            </a:r>
            <a:r>
              <a:rPr lang="ru-RU" dirty="0"/>
              <a:t>, як в </a:t>
            </a:r>
            <a:r>
              <a:rPr lang="ru-RU" dirty="0" err="1"/>
              <a:t>сучасних</a:t>
            </a:r>
            <a:r>
              <a:rPr lang="ru-RU" dirty="0"/>
              <a:t> </a:t>
            </a:r>
            <a:r>
              <a:rPr lang="ru-RU" dirty="0" err="1"/>
              <a:t>комп'ютерах</a:t>
            </a:r>
            <a:r>
              <a:rPr lang="ru-RU" dirty="0"/>
              <a:t>.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було</a:t>
            </a:r>
            <a:r>
              <a:rPr lang="ru-RU" dirty="0"/>
              <a:t> </a:t>
            </a:r>
            <a:r>
              <a:rPr lang="ru-RU" dirty="0" err="1"/>
              <a:t>дуже</a:t>
            </a:r>
            <a:r>
              <a:rPr lang="ru-RU" dirty="0"/>
              <a:t> складне, </a:t>
            </a:r>
            <a:r>
              <a:rPr lang="ru-RU" dirty="0" err="1"/>
              <a:t>велике</a:t>
            </a:r>
            <a:r>
              <a:rPr lang="ru-RU" dirty="0"/>
              <a:t> </a:t>
            </a:r>
            <a:r>
              <a:rPr lang="ru-RU" dirty="0" err="1"/>
              <a:t>пристрій</a:t>
            </a:r>
            <a:r>
              <a:rPr lang="ru-RU" dirty="0"/>
              <a:t> і </a:t>
            </a:r>
            <a:r>
              <a:rPr lang="ru-RU" dirty="0" err="1"/>
              <a:t>призначалося</a:t>
            </a:r>
            <a:r>
              <a:rPr lang="ru-RU" dirty="0"/>
              <a:t> для автоматичного </a:t>
            </a:r>
            <a:r>
              <a:rPr lang="ru-RU" dirty="0" err="1"/>
              <a:t>обчислення</a:t>
            </a:r>
            <a:r>
              <a:rPr lang="ru-RU" dirty="0"/>
              <a:t> </a:t>
            </a:r>
            <a:r>
              <a:rPr lang="ru-RU" dirty="0" err="1"/>
              <a:t>логарифмів</a:t>
            </a:r>
            <a:r>
              <a:rPr lang="ru-RU" dirty="0" smtClean="0"/>
              <a:t>.</a:t>
            </a:r>
            <a:r>
              <a:rPr lang="ru-RU" dirty="0"/>
              <a:t> 21 </a:t>
            </a:r>
            <a:r>
              <a:rPr lang="ru-RU" dirty="0" err="1"/>
              <a:t>січня</a:t>
            </a:r>
            <a:r>
              <a:rPr lang="ru-RU" dirty="0"/>
              <a:t> 1888 </a:t>
            </a:r>
            <a:r>
              <a:rPr lang="ru-RU" dirty="0" err="1"/>
              <a:t>пройшло</a:t>
            </a:r>
            <a:r>
              <a:rPr lang="ru-RU" dirty="0"/>
              <a:t> </a:t>
            </a:r>
            <a:r>
              <a:rPr lang="ru-RU" dirty="0" err="1"/>
              <a:t>часткове</a:t>
            </a:r>
            <a:r>
              <a:rPr lang="ru-RU" dirty="0"/>
              <a:t> </a:t>
            </a:r>
            <a:r>
              <a:rPr lang="ru-RU" dirty="0" err="1"/>
              <a:t>випробування</a:t>
            </a:r>
            <a:r>
              <a:rPr lang="ru-RU" dirty="0"/>
              <a:t> «</a:t>
            </a:r>
            <a:r>
              <a:rPr lang="ru-RU" dirty="0" err="1"/>
              <a:t>Аналітичної</a:t>
            </a:r>
            <a:r>
              <a:rPr lang="ru-RU" dirty="0"/>
              <a:t> </a:t>
            </a:r>
            <a:r>
              <a:rPr lang="ru-RU" dirty="0" err="1"/>
              <a:t>машини</a:t>
            </a:r>
            <a:r>
              <a:rPr lang="ru-RU" dirty="0"/>
              <a:t> </a:t>
            </a:r>
            <a:r>
              <a:rPr lang="ru-RU" dirty="0" err="1"/>
              <a:t>Беббіджа</a:t>
            </a:r>
            <a:r>
              <a:rPr lang="ru-RU" dirty="0"/>
              <a:t>», яку </a:t>
            </a:r>
            <a:r>
              <a:rPr lang="ru-RU" dirty="0" err="1"/>
              <a:t>побудував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син</a:t>
            </a:r>
            <a:r>
              <a:rPr lang="ru-RU" dirty="0"/>
              <a:t>. На </a:t>
            </a:r>
            <a:r>
              <a:rPr lang="ru-RU" dirty="0" err="1"/>
              <a:t>цьому</a:t>
            </a:r>
            <a:r>
              <a:rPr lang="ru-RU" dirty="0"/>
              <a:t> </a:t>
            </a:r>
            <a:r>
              <a:rPr lang="ru-RU" dirty="0" err="1"/>
              <a:t>пристрої</a:t>
            </a:r>
            <a:r>
              <a:rPr lang="ru-RU" dirty="0"/>
              <a:t> </a:t>
            </a:r>
            <a:r>
              <a:rPr lang="ru-RU" dirty="0" err="1"/>
              <a:t>було</a:t>
            </a:r>
            <a:r>
              <a:rPr lang="ru-RU" dirty="0"/>
              <a:t> </a:t>
            </a:r>
            <a:r>
              <a:rPr lang="ru-RU" dirty="0" err="1"/>
              <a:t>успішно</a:t>
            </a:r>
            <a:r>
              <a:rPr lang="ru-RU" dirty="0"/>
              <a:t> </a:t>
            </a:r>
            <a:r>
              <a:rPr lang="ru-RU" dirty="0" err="1"/>
              <a:t>обчислено</a:t>
            </a:r>
            <a:r>
              <a:rPr lang="ru-RU" dirty="0"/>
              <a:t> число </a:t>
            </a:r>
            <a:r>
              <a:rPr lang="ru-RU" dirty="0" err="1"/>
              <a:t>Пі</a:t>
            </a:r>
            <a:r>
              <a:rPr lang="ru-RU" dirty="0"/>
              <a:t> з </a:t>
            </a:r>
            <a:r>
              <a:rPr lang="ru-RU" dirty="0" err="1"/>
              <a:t>точністю</a:t>
            </a:r>
            <a:r>
              <a:rPr lang="ru-RU" dirty="0"/>
              <a:t> до 29 </a:t>
            </a:r>
            <a:r>
              <a:rPr lang="ru-RU" dirty="0" err="1"/>
              <a:t>знаків</a:t>
            </a:r>
            <a:r>
              <a:rPr lang="ru-RU" dirty="0"/>
              <a:t> </a:t>
            </a:r>
            <a:endParaRPr lang="uk-UA" dirty="0"/>
          </a:p>
        </p:txBody>
      </p:sp>
      <p:pic>
        <p:nvPicPr>
          <p:cNvPr id="6146" name="Picture 2" descr="https://opt-438047.ssl.1c-bitrix-cdn.ru/upload/medialibrary/5ff/5ff39863c4796167a312ecb50026bce2.jpg?14623537128974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74002" y="-1"/>
            <a:ext cx="2917998" cy="3316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083648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59704"/>
            <a:ext cx="8596668" cy="1320800"/>
          </a:xfrm>
        </p:spPr>
        <p:txBody>
          <a:bodyPr>
            <a:normAutofit/>
          </a:bodyPr>
          <a:lstStyle/>
          <a:p>
            <a:pPr algn="ctr"/>
            <a:r>
              <a:rPr lang="uk-UA" sz="4800" spc="50" dirty="0">
                <a:ln w="0"/>
                <a:solidFill>
                  <a:srgbClr val="FF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Ада </a:t>
            </a:r>
            <a:r>
              <a:rPr lang="uk-UA" sz="4800" spc="50" dirty="0" err="1">
                <a:ln w="0"/>
                <a:solidFill>
                  <a:srgbClr val="FF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Лавлейс</a:t>
            </a:r>
            <a:endParaRPr lang="uk-UA" sz="4800" spc="50" dirty="0">
              <a:ln w="0"/>
              <a:solidFill>
                <a:srgbClr val="FF0000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98948" y="1555673"/>
            <a:ext cx="5403460" cy="4463083"/>
          </a:xfrm>
        </p:spPr>
        <p:txBody>
          <a:bodyPr/>
          <a:lstStyle/>
          <a:p>
            <a:r>
              <a:rPr lang="ru-RU" b="1" dirty="0" err="1"/>
              <a:t>Авгу́ста</a:t>
            </a:r>
            <a:r>
              <a:rPr lang="ru-RU" b="1" dirty="0"/>
              <a:t> </a:t>
            </a:r>
            <a:r>
              <a:rPr lang="ru-RU" b="1" dirty="0" err="1"/>
              <a:t>А́да</a:t>
            </a:r>
            <a:r>
              <a:rPr lang="ru-RU" b="1" dirty="0"/>
              <a:t> </a:t>
            </a:r>
            <a:r>
              <a:rPr lang="ru-RU" b="1" dirty="0" err="1"/>
              <a:t>Кі́нґ</a:t>
            </a:r>
            <a:r>
              <a:rPr lang="ru-RU" b="1" dirty="0"/>
              <a:t>, </a:t>
            </a:r>
            <a:r>
              <a:rPr lang="ru-RU" b="1" dirty="0" err="1"/>
              <a:t>графи́ня</a:t>
            </a:r>
            <a:r>
              <a:rPr lang="ru-RU" b="1" dirty="0"/>
              <a:t> </a:t>
            </a:r>
            <a:r>
              <a:rPr lang="ru-RU" b="1" dirty="0" err="1"/>
              <a:t>Лавле́йс</a:t>
            </a:r>
            <a:r>
              <a:rPr lang="ru-RU" dirty="0"/>
              <a:t> (англ. </a:t>
            </a:r>
            <a:r>
              <a:rPr lang="en-US" i="1" dirty="0"/>
              <a:t>Augusta Ada King, Countess of Lovelace</a:t>
            </a:r>
            <a:r>
              <a:rPr lang="en-US" dirty="0"/>
              <a:t>; * 10 </a:t>
            </a:r>
            <a:r>
              <a:rPr lang="ru-RU" dirty="0" err="1" smtClean="0"/>
              <a:t>грудня</a:t>
            </a:r>
            <a:r>
              <a:rPr lang="ru-RU" dirty="0"/>
              <a:t> </a:t>
            </a:r>
            <a:r>
              <a:rPr lang="ru-RU" dirty="0" smtClean="0"/>
              <a:t>1815</a:t>
            </a:r>
            <a:r>
              <a:rPr lang="ru-RU" dirty="0"/>
              <a:t> — † 27 </a:t>
            </a:r>
            <a:r>
              <a:rPr lang="ru-RU" dirty="0" smtClean="0"/>
              <a:t>листопада 1852</a:t>
            </a:r>
            <a:r>
              <a:rPr lang="ru-RU" dirty="0"/>
              <a:t>) (при </a:t>
            </a:r>
            <a:r>
              <a:rPr lang="ru-RU" dirty="0" err="1"/>
              <a:t>народжені</a:t>
            </a:r>
            <a:r>
              <a:rPr lang="ru-RU" dirty="0"/>
              <a:t> </a:t>
            </a:r>
            <a:r>
              <a:rPr lang="ru-RU" b="1" dirty="0"/>
              <a:t>Августа Ада Байрон</a:t>
            </a:r>
            <a:r>
              <a:rPr lang="ru-RU" dirty="0"/>
              <a:t> (англ. </a:t>
            </a:r>
            <a:r>
              <a:rPr lang="en-US" i="1" dirty="0"/>
              <a:t>Augusta Ada Byron</a:t>
            </a:r>
            <a:r>
              <a:rPr lang="en-US" dirty="0"/>
              <a:t>)) — </a:t>
            </a:r>
            <a:r>
              <a:rPr lang="ru-RU" dirty="0" err="1"/>
              <a:t>англійський</a:t>
            </a:r>
            <a:r>
              <a:rPr lang="ru-RU" dirty="0"/>
              <a:t> математик, </a:t>
            </a:r>
            <a:r>
              <a:rPr lang="ru-RU" dirty="0" err="1"/>
              <a:t>відома</a:t>
            </a:r>
            <a:r>
              <a:rPr lang="ru-RU" dirty="0"/>
              <a:t> </a:t>
            </a:r>
            <a:r>
              <a:rPr lang="ru-RU" dirty="0" err="1"/>
              <a:t>тим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зробила</a:t>
            </a:r>
            <a:r>
              <a:rPr lang="ru-RU" dirty="0"/>
              <a:t> </a:t>
            </a:r>
            <a:r>
              <a:rPr lang="ru-RU" dirty="0" err="1"/>
              <a:t>опис</a:t>
            </a:r>
            <a:r>
              <a:rPr lang="ru-RU" dirty="0"/>
              <a:t> </a:t>
            </a:r>
            <a:r>
              <a:rPr lang="ru-RU" dirty="0" err="1"/>
              <a:t>ранньої</a:t>
            </a:r>
            <a:r>
              <a:rPr lang="ru-RU" dirty="0"/>
              <a:t> </a:t>
            </a:r>
            <a:r>
              <a:rPr lang="ru-RU" dirty="0" err="1"/>
              <a:t>версії</a:t>
            </a:r>
            <a:r>
              <a:rPr lang="ru-RU" dirty="0"/>
              <a:t> </a:t>
            </a:r>
            <a:r>
              <a:rPr lang="ru-RU" dirty="0" err="1"/>
              <a:t>обчислювального</a:t>
            </a:r>
            <a:r>
              <a:rPr lang="ru-RU" dirty="0"/>
              <a:t> пристрою </a:t>
            </a:r>
            <a:r>
              <a:rPr lang="ru-RU" dirty="0" err="1"/>
              <a:t>загального</a:t>
            </a:r>
            <a:r>
              <a:rPr lang="ru-RU" dirty="0"/>
              <a:t> </a:t>
            </a:r>
            <a:r>
              <a:rPr lang="ru-RU" dirty="0" err="1"/>
              <a:t>призначення</a:t>
            </a:r>
            <a:r>
              <a:rPr lang="ru-RU" dirty="0"/>
              <a:t> Чарльза </a:t>
            </a:r>
            <a:r>
              <a:rPr lang="ru-RU" dirty="0" err="1"/>
              <a:t>Беббіджа</a:t>
            </a:r>
            <a:r>
              <a:rPr lang="ru-RU" dirty="0"/>
              <a:t>, </a:t>
            </a:r>
            <a:r>
              <a:rPr lang="ru-RU" dirty="0" err="1"/>
              <a:t>обчислювальної</a:t>
            </a:r>
            <a:r>
              <a:rPr lang="ru-RU" dirty="0"/>
              <a:t> </a:t>
            </a:r>
            <a:r>
              <a:rPr lang="ru-RU" dirty="0" err="1"/>
              <a:t>машини</a:t>
            </a:r>
            <a:r>
              <a:rPr lang="ru-RU" dirty="0"/>
              <a:t>. </a:t>
            </a:r>
            <a:r>
              <a:rPr lang="ru-RU" dirty="0" err="1"/>
              <a:t>Склала</a:t>
            </a:r>
            <a:r>
              <a:rPr lang="ru-RU" dirty="0"/>
              <a:t> першу у </a:t>
            </a:r>
            <a:r>
              <a:rPr lang="ru-RU" dirty="0" err="1"/>
              <a:t>світі</a:t>
            </a:r>
            <a:r>
              <a:rPr lang="ru-RU" dirty="0"/>
              <a:t> </a:t>
            </a:r>
            <a:r>
              <a:rPr lang="ru-RU" dirty="0" err="1"/>
              <a:t>програму</a:t>
            </a:r>
            <a:r>
              <a:rPr lang="ru-RU" dirty="0"/>
              <a:t> (для </a:t>
            </a:r>
            <a:r>
              <a:rPr lang="ru-RU" dirty="0" err="1"/>
              <a:t>цієї</a:t>
            </a:r>
            <a:r>
              <a:rPr lang="ru-RU" dirty="0"/>
              <a:t> </a:t>
            </a:r>
            <a:r>
              <a:rPr lang="ru-RU" dirty="0" err="1"/>
              <a:t>машини</a:t>
            </a:r>
            <a:r>
              <a:rPr lang="ru-RU" dirty="0"/>
              <a:t>). Ввела у </a:t>
            </a:r>
            <a:r>
              <a:rPr lang="ru-RU" dirty="0" err="1"/>
              <a:t>вжиток</a:t>
            </a:r>
            <a:r>
              <a:rPr lang="ru-RU" dirty="0"/>
              <a:t> </a:t>
            </a:r>
            <a:r>
              <a:rPr lang="ru-RU" dirty="0" err="1"/>
              <a:t>терміни</a:t>
            </a:r>
            <a:r>
              <a:rPr lang="ru-RU" dirty="0"/>
              <a:t> «цикл» і «</a:t>
            </a:r>
            <a:r>
              <a:rPr lang="ru-RU" dirty="0" err="1"/>
              <a:t>робоча</a:t>
            </a:r>
            <a:r>
              <a:rPr lang="ru-RU" dirty="0"/>
              <a:t> </a:t>
            </a:r>
            <a:r>
              <a:rPr lang="ru-RU" dirty="0" err="1"/>
              <a:t>комірка</a:t>
            </a:r>
            <a:r>
              <a:rPr lang="ru-RU" dirty="0"/>
              <a:t>». </a:t>
            </a:r>
            <a:r>
              <a:rPr lang="ru-RU" dirty="0" err="1"/>
              <a:t>Вважається</a:t>
            </a:r>
            <a:r>
              <a:rPr lang="ru-RU" dirty="0"/>
              <a:t> першим </a:t>
            </a:r>
            <a:r>
              <a:rPr lang="ru-RU" dirty="0" err="1"/>
              <a:t>програмістом</a:t>
            </a:r>
            <a:r>
              <a:rPr lang="ru-RU" dirty="0"/>
              <a:t>.</a:t>
            </a:r>
            <a:endParaRPr lang="uk-UA" dirty="0"/>
          </a:p>
        </p:txBody>
      </p:sp>
      <p:pic>
        <p:nvPicPr>
          <p:cNvPr id="7170" name="Picture 2" descr="Ada Lovelace portrai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966" y="1390389"/>
            <a:ext cx="2621614" cy="37634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2545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Курт</a:t>
            </a:r>
            <a:r>
              <a:rPr lang="uk-UA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Гендель </a:t>
            </a:r>
            <a:endParaRPr lang="uk-UA" b="1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06246" y="1596918"/>
            <a:ext cx="6380490" cy="3638962"/>
          </a:xfrm>
        </p:spPr>
        <p:txBody>
          <a:bodyPr/>
          <a:lstStyle/>
          <a:p>
            <a:r>
              <a:rPr lang="ru-RU" b="1" dirty="0"/>
              <a:t>Курт </a:t>
            </a:r>
            <a:r>
              <a:rPr lang="ru-RU" b="1" dirty="0" err="1"/>
              <a:t>Ге́дель</a:t>
            </a:r>
            <a:r>
              <a:rPr lang="ru-RU" dirty="0"/>
              <a:t> (</a:t>
            </a:r>
            <a:r>
              <a:rPr lang="ru-RU" dirty="0" err="1">
                <a:hlinkClick r:id="rId2" tooltip="Німецька мова"/>
              </a:rPr>
              <a:t>нім</a:t>
            </a:r>
            <a:r>
              <a:rPr lang="ru-RU" dirty="0">
                <a:hlinkClick r:id="rId2" tooltip="Німецька мова"/>
              </a:rPr>
              <a:t>.</a:t>
            </a:r>
            <a:r>
              <a:rPr lang="ru-RU" dirty="0"/>
              <a:t> </a:t>
            </a:r>
            <a:r>
              <a:rPr lang="en-US" i="1" dirty="0"/>
              <a:t>Kurt Gödel</a:t>
            </a:r>
            <a:r>
              <a:rPr lang="en-US" dirty="0"/>
              <a:t>) (*</a:t>
            </a:r>
            <a:r>
              <a:rPr lang="en-US" dirty="0">
                <a:hlinkClick r:id="rId3" tooltip="28 квітня"/>
              </a:rPr>
              <a:t>28 </a:t>
            </a:r>
            <a:r>
              <a:rPr lang="ru-RU" dirty="0" err="1">
                <a:hlinkClick r:id="rId3" tooltip="28 квітня"/>
              </a:rPr>
              <a:t>квітня</a:t>
            </a:r>
            <a:r>
              <a:rPr lang="ru-RU" dirty="0"/>
              <a:t> </a:t>
            </a:r>
            <a:r>
              <a:rPr lang="ru-RU" dirty="0">
                <a:hlinkClick r:id="rId4" tooltip="1906"/>
              </a:rPr>
              <a:t>1906</a:t>
            </a:r>
            <a:r>
              <a:rPr lang="ru-RU" dirty="0"/>
              <a:t>, </a:t>
            </a:r>
            <a:r>
              <a:rPr lang="ru-RU" dirty="0" err="1"/>
              <a:t>Брюнн</a:t>
            </a:r>
            <a:r>
              <a:rPr lang="ru-RU" dirty="0"/>
              <a:t>, </a:t>
            </a:r>
            <a:r>
              <a:rPr lang="ru-RU" dirty="0">
                <a:hlinkClick r:id="rId5" tooltip="Австро-Угорщина"/>
              </a:rPr>
              <a:t>Австро-</a:t>
            </a:r>
            <a:r>
              <a:rPr lang="ru-RU" dirty="0" err="1">
                <a:hlinkClick r:id="rId5" tooltip="Австро-Угорщина"/>
              </a:rPr>
              <a:t>Угорщина</a:t>
            </a:r>
            <a:r>
              <a:rPr lang="ru-RU" dirty="0"/>
              <a:t> (</a:t>
            </a:r>
            <a:r>
              <a:rPr lang="ru-RU" dirty="0" err="1"/>
              <a:t>тепер</a:t>
            </a:r>
            <a:r>
              <a:rPr lang="ru-RU" dirty="0"/>
              <a:t> </a:t>
            </a:r>
            <a:r>
              <a:rPr lang="ru-RU" dirty="0">
                <a:hlinkClick r:id="rId6" tooltip="Брно"/>
              </a:rPr>
              <a:t>Брно</a:t>
            </a:r>
            <a:r>
              <a:rPr lang="ru-RU" dirty="0"/>
              <a:t>, </a:t>
            </a:r>
            <a:r>
              <a:rPr lang="ru-RU" dirty="0" err="1">
                <a:hlinkClick r:id="rId7" tooltip="Чехія"/>
              </a:rPr>
              <a:t>Чехія</a:t>
            </a:r>
            <a:r>
              <a:rPr lang="ru-RU" dirty="0"/>
              <a:t>) — †</a:t>
            </a:r>
            <a:r>
              <a:rPr lang="ru-RU" dirty="0">
                <a:hlinkClick r:id="rId8" tooltip="14 січня"/>
              </a:rPr>
              <a:t>14 </a:t>
            </a:r>
            <a:r>
              <a:rPr lang="ru-RU" dirty="0" err="1">
                <a:hlinkClick r:id="rId8" tooltip="14 січня"/>
              </a:rPr>
              <a:t>січня</a:t>
            </a:r>
            <a:r>
              <a:rPr lang="ru-RU" dirty="0"/>
              <a:t> </a:t>
            </a:r>
            <a:r>
              <a:rPr lang="ru-RU" dirty="0">
                <a:hlinkClick r:id="rId9" tooltip="1978"/>
              </a:rPr>
              <a:t>1978</a:t>
            </a:r>
            <a:r>
              <a:rPr lang="ru-RU" dirty="0"/>
              <a:t>,</a:t>
            </a:r>
            <a:r>
              <a:rPr lang="ru-RU" dirty="0">
                <a:hlinkClick r:id="rId10" tooltip="Принстон"/>
              </a:rPr>
              <a:t>Принстон</a:t>
            </a:r>
            <a:r>
              <a:rPr lang="ru-RU" dirty="0"/>
              <a:t>, </a:t>
            </a:r>
            <a:r>
              <a:rPr lang="ru-RU" dirty="0">
                <a:hlinkClick r:id="rId11" tooltip="США"/>
              </a:rPr>
              <a:t>США</a:t>
            </a:r>
            <a:r>
              <a:rPr lang="ru-RU" dirty="0"/>
              <a:t>) — </a:t>
            </a:r>
            <a:r>
              <a:rPr lang="ru-RU" dirty="0" err="1">
                <a:hlinkClick r:id="rId12" tooltip="Австрія"/>
              </a:rPr>
              <a:t>австрійський</a:t>
            </a:r>
            <a:r>
              <a:rPr lang="ru-RU" dirty="0"/>
              <a:t> </a:t>
            </a:r>
            <a:r>
              <a:rPr lang="ru-RU" dirty="0" err="1"/>
              <a:t>логік</a:t>
            </a:r>
            <a:r>
              <a:rPr lang="ru-RU" dirty="0"/>
              <a:t> і математик, </a:t>
            </a:r>
            <a:r>
              <a:rPr lang="ru-RU" dirty="0">
                <a:hlinkClick r:id="rId13" tooltip="Приват-доцент"/>
              </a:rPr>
              <a:t>приват-доцент</a:t>
            </a:r>
            <a:r>
              <a:rPr lang="ru-RU" dirty="0"/>
              <a:t> </a:t>
            </a:r>
            <a:r>
              <a:rPr lang="ru-RU" dirty="0" err="1">
                <a:hlinkClick r:id="rId14" tooltip="Віденський університет"/>
              </a:rPr>
              <a:t>Віденського</a:t>
            </a:r>
            <a:r>
              <a:rPr lang="ru-RU" dirty="0">
                <a:hlinkClick r:id="rId14" tooltip="Віденський університет"/>
              </a:rPr>
              <a:t> </a:t>
            </a:r>
            <a:r>
              <a:rPr lang="ru-RU" dirty="0" err="1">
                <a:hlinkClick r:id="rId14" tooltip="Віденський університет"/>
              </a:rPr>
              <a:t>університету</a:t>
            </a:r>
            <a:r>
              <a:rPr lang="ru-RU" dirty="0"/>
              <a:t> (</a:t>
            </a:r>
            <a:r>
              <a:rPr lang="ru-RU" dirty="0">
                <a:hlinkClick r:id="rId15" tooltip="1933"/>
              </a:rPr>
              <a:t>1933</a:t>
            </a:r>
            <a:r>
              <a:rPr lang="ru-RU" dirty="0"/>
              <a:t>–</a:t>
            </a:r>
            <a:r>
              <a:rPr lang="ru-RU" dirty="0">
                <a:hlinkClick r:id="rId16" tooltip="1938"/>
              </a:rPr>
              <a:t>1938</a:t>
            </a:r>
            <a:r>
              <a:rPr lang="ru-RU" dirty="0" smtClean="0"/>
              <a:t>).</a:t>
            </a:r>
          </a:p>
          <a:p>
            <a:r>
              <a:rPr lang="ru-RU" dirty="0">
                <a:solidFill>
                  <a:srgbClr val="222222"/>
                </a:solidFill>
                <a:latin typeface="Arial" panose="020B0604020202020204" pitchFamily="34" charset="0"/>
              </a:rPr>
              <a:t>Гедель </a:t>
            </a:r>
            <a:r>
              <a:rPr lang="ru-RU" dirty="0" err="1">
                <a:solidFill>
                  <a:srgbClr val="222222"/>
                </a:solidFill>
                <a:latin typeface="Arial" panose="020B0604020202020204" pitchFamily="34" charset="0"/>
              </a:rPr>
              <a:t>був</a:t>
            </a:r>
            <a:r>
              <a:rPr lang="ru-RU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 panose="020B0604020202020204" pitchFamily="34" charset="0"/>
              </a:rPr>
              <a:t>логіком</a:t>
            </a:r>
            <a:r>
              <a:rPr lang="ru-RU" dirty="0">
                <a:solidFill>
                  <a:srgbClr val="222222"/>
                </a:solidFill>
                <a:latin typeface="Arial" panose="020B0604020202020204" pitchFamily="34" charset="0"/>
              </a:rPr>
              <a:t> і </a:t>
            </a:r>
            <a:r>
              <a:rPr lang="ru-RU" dirty="0" err="1">
                <a:solidFill>
                  <a:srgbClr val="0B0080"/>
                </a:solidFill>
                <a:latin typeface="Arial" panose="020B0604020202020204" pitchFamily="34" charset="0"/>
                <a:hlinkClick r:id="rId17" tooltip="Філософія науки"/>
              </a:rPr>
              <a:t>філософом</a:t>
            </a:r>
            <a:r>
              <a:rPr lang="ru-RU" dirty="0">
                <a:solidFill>
                  <a:srgbClr val="0B0080"/>
                </a:solidFill>
                <a:latin typeface="Arial" panose="020B0604020202020204" pitchFamily="34" charset="0"/>
                <a:hlinkClick r:id="rId17" tooltip="Філософія науки"/>
              </a:rPr>
              <a:t> науки</a:t>
            </a:r>
            <a:endParaRPr lang="uk-UA" dirty="0"/>
          </a:p>
        </p:txBody>
      </p:sp>
      <p:pic>
        <p:nvPicPr>
          <p:cNvPr id="9218" name="Picture 2" descr="Курт Гедель (1925 рік)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183" y="1421553"/>
            <a:ext cx="2387486" cy="3087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http://cosmicthings.ru/uploads/images/z/n/a/znaki_voprosa.jpg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1282" y="2965461"/>
            <a:ext cx="3333185" cy="3333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0466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Основні відкриття </a:t>
            </a:r>
            <a:r>
              <a:rPr lang="uk-UA" dirty="0" err="1" smtClean="0"/>
              <a:t>Курта</a:t>
            </a:r>
            <a:r>
              <a:rPr lang="uk-UA" dirty="0" smtClean="0"/>
              <a:t> </a:t>
            </a:r>
            <a:r>
              <a:rPr lang="uk-UA" dirty="0" err="1" smtClean="0"/>
              <a:t>Генделя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76197" y="1365337"/>
            <a:ext cx="8855902" cy="4822521"/>
          </a:xfrm>
        </p:spPr>
        <p:txBody>
          <a:bodyPr>
            <a:noAutofit/>
          </a:bodyPr>
          <a:lstStyle/>
          <a:p>
            <a:r>
              <a:rPr lang="ru-RU" dirty="0" err="1" smtClean="0"/>
              <a:t>Найвідоміше</a:t>
            </a:r>
            <a:r>
              <a:rPr lang="ru-RU" dirty="0" smtClean="0"/>
              <a:t> </a:t>
            </a:r>
            <a:r>
              <a:rPr lang="ru-RU" dirty="0" err="1"/>
              <a:t>досягнення</a:t>
            </a:r>
            <a:r>
              <a:rPr lang="ru-RU" dirty="0"/>
              <a:t> Геделя —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сформульовані</a:t>
            </a:r>
            <a:r>
              <a:rPr lang="ru-RU" dirty="0"/>
              <a:t> й </a:t>
            </a:r>
            <a:r>
              <a:rPr lang="ru-RU" dirty="0" err="1"/>
              <a:t>доведені</a:t>
            </a:r>
            <a:r>
              <a:rPr lang="ru-RU" dirty="0"/>
              <a:t> ним </a:t>
            </a:r>
            <a:r>
              <a:rPr lang="ru-RU" dirty="0" err="1">
                <a:hlinkClick r:id="rId2" tooltip="Теореми Геделя про неповноту"/>
              </a:rPr>
              <a:t>теореми</a:t>
            </a:r>
            <a:r>
              <a:rPr lang="ru-RU" dirty="0">
                <a:hlinkClick r:id="rId2" tooltip="Теореми Геделя про неповноту"/>
              </a:rPr>
              <a:t> про </a:t>
            </a:r>
            <a:r>
              <a:rPr lang="ru-RU" dirty="0" err="1">
                <a:hlinkClick r:id="rId2" tooltip="Теореми Геделя про неповноту"/>
              </a:rPr>
              <a:t>неповноту</a:t>
            </a:r>
            <a:r>
              <a:rPr lang="ru-RU" dirty="0"/>
              <a:t>, </a:t>
            </a:r>
            <a:r>
              <a:rPr lang="ru-RU" dirty="0" err="1"/>
              <a:t>опубліковані</a:t>
            </a:r>
            <a:r>
              <a:rPr lang="ru-RU" dirty="0"/>
              <a:t> </a:t>
            </a:r>
            <a:r>
              <a:rPr lang="ru-RU" dirty="0">
                <a:hlinkClick r:id="rId3" tooltip="1931"/>
              </a:rPr>
              <a:t>1931</a:t>
            </a:r>
            <a:r>
              <a:rPr lang="ru-RU" dirty="0"/>
              <a:t> року</a:t>
            </a:r>
            <a:r>
              <a:rPr lang="ru-RU" baseline="30000" dirty="0">
                <a:hlinkClick r:id="rId4"/>
              </a:rPr>
              <a:t>[1]</a:t>
            </a:r>
            <a:r>
              <a:rPr lang="ru-RU" dirty="0"/>
              <a:t>. </a:t>
            </a:r>
            <a:r>
              <a:rPr lang="ru-RU" dirty="0" err="1"/>
              <a:t>Теореми</a:t>
            </a:r>
            <a:r>
              <a:rPr lang="ru-RU" dirty="0"/>
              <a:t> Геделя </a:t>
            </a:r>
            <a:r>
              <a:rPr lang="ru-RU" dirty="0" err="1"/>
              <a:t>стосувалися</a:t>
            </a:r>
            <a:r>
              <a:rPr lang="ru-RU" dirty="0"/>
              <a:t> перш за все </a:t>
            </a:r>
            <a:r>
              <a:rPr lang="ru-RU" dirty="0" err="1"/>
              <a:t>формальної</a:t>
            </a:r>
            <a:r>
              <a:rPr lang="ru-RU" dirty="0"/>
              <a:t> </a:t>
            </a:r>
            <a:r>
              <a:rPr lang="ru-RU" dirty="0" err="1"/>
              <a:t>системи</a:t>
            </a:r>
            <a:r>
              <a:rPr lang="ru-RU" dirty="0"/>
              <a:t>, яка </a:t>
            </a:r>
            <a:r>
              <a:rPr lang="ru-RU" dirty="0" err="1"/>
              <a:t>описує</a:t>
            </a:r>
            <a:r>
              <a:rPr lang="ru-RU" dirty="0"/>
              <a:t> основу основ математики — </a:t>
            </a:r>
            <a:r>
              <a:rPr lang="ru-RU" dirty="0" err="1">
                <a:hlinkClick r:id="rId5" tooltip="Формальна арифметика"/>
              </a:rPr>
              <a:t>формальної</a:t>
            </a:r>
            <a:r>
              <a:rPr lang="ru-RU" dirty="0">
                <a:hlinkClick r:id="rId5" tooltip="Формальна арифметика"/>
              </a:rPr>
              <a:t> арифметики</a:t>
            </a:r>
            <a:r>
              <a:rPr lang="ru-RU" dirty="0"/>
              <a:t>. Перша теорема </a:t>
            </a:r>
            <a:r>
              <a:rPr lang="ru-RU" dirty="0" err="1"/>
              <a:t>стверджує</a:t>
            </a:r>
            <a:r>
              <a:rPr lang="ru-RU" dirty="0"/>
              <a:t>: </a:t>
            </a:r>
            <a:r>
              <a:rPr lang="ru-RU" dirty="0" err="1"/>
              <a:t>якщо</a:t>
            </a:r>
            <a:r>
              <a:rPr lang="ru-RU" dirty="0"/>
              <a:t> формальна арифметика </a:t>
            </a:r>
            <a:r>
              <a:rPr lang="ru-RU" dirty="0" err="1"/>
              <a:t>несуперечлива</a:t>
            </a:r>
            <a:r>
              <a:rPr lang="ru-RU" dirty="0"/>
              <a:t>, то вона </a:t>
            </a:r>
            <a:r>
              <a:rPr lang="ru-RU" dirty="0" err="1"/>
              <a:t>неповна</a:t>
            </a:r>
            <a:r>
              <a:rPr lang="ru-RU" dirty="0"/>
              <a:t>. Друга теорема </a:t>
            </a:r>
            <a:r>
              <a:rPr lang="ru-RU" dirty="0" err="1"/>
              <a:t>стверджує</a:t>
            </a:r>
            <a:r>
              <a:rPr lang="ru-RU" dirty="0"/>
              <a:t>: </a:t>
            </a:r>
            <a:r>
              <a:rPr lang="ru-RU" dirty="0" err="1"/>
              <a:t>несуперечливість</a:t>
            </a:r>
            <a:r>
              <a:rPr lang="ru-RU" dirty="0"/>
              <a:t> </a:t>
            </a:r>
            <a:r>
              <a:rPr lang="ru-RU" dirty="0" err="1"/>
              <a:t>формальної</a:t>
            </a:r>
            <a:r>
              <a:rPr lang="ru-RU" dirty="0"/>
              <a:t> арифметики не </a:t>
            </a:r>
            <a:r>
              <a:rPr lang="ru-RU" dirty="0" err="1"/>
              <a:t>може</a:t>
            </a:r>
            <a:r>
              <a:rPr lang="ru-RU" dirty="0"/>
              <a:t> бути доведена </a:t>
            </a:r>
            <a:r>
              <a:rPr lang="ru-RU" dirty="0" err="1"/>
              <a:t>засобами</a:t>
            </a:r>
            <a:r>
              <a:rPr lang="ru-RU" dirty="0"/>
              <a:t> </a:t>
            </a:r>
            <a:r>
              <a:rPr lang="ru-RU" dirty="0" err="1"/>
              <a:t>самої</a:t>
            </a:r>
            <a:r>
              <a:rPr lang="ru-RU" dirty="0"/>
              <a:t> </a:t>
            </a:r>
            <a:r>
              <a:rPr lang="ru-RU" dirty="0" err="1"/>
              <a:t>формальної</a:t>
            </a:r>
            <a:r>
              <a:rPr lang="ru-RU" dirty="0"/>
              <a:t> арифметики. </a:t>
            </a:r>
            <a:r>
              <a:rPr lang="ru-RU" dirty="0" err="1"/>
              <a:t>Отримані</a:t>
            </a:r>
            <a:r>
              <a:rPr lang="ru-RU" dirty="0"/>
              <a:t> </a:t>
            </a:r>
            <a:r>
              <a:rPr lang="ru-RU" dirty="0" err="1"/>
              <a:t>результати</a:t>
            </a:r>
            <a:r>
              <a:rPr lang="ru-RU" dirty="0"/>
              <a:t> </a:t>
            </a:r>
            <a:r>
              <a:rPr lang="ru-RU" dirty="0" err="1"/>
              <a:t>було</a:t>
            </a:r>
            <a:r>
              <a:rPr lang="ru-RU" dirty="0"/>
              <a:t> </a:t>
            </a:r>
            <a:r>
              <a:rPr lang="ru-RU" dirty="0" err="1"/>
              <a:t>поширено</a:t>
            </a:r>
            <a:r>
              <a:rPr lang="ru-RU" dirty="0"/>
              <a:t> на </a:t>
            </a:r>
            <a:r>
              <a:rPr lang="ru-RU" dirty="0" err="1"/>
              <a:t>найбільш</a:t>
            </a:r>
            <a:r>
              <a:rPr lang="ru-RU" dirty="0"/>
              <a:t> </a:t>
            </a:r>
            <a:r>
              <a:rPr lang="ru-RU" dirty="0" err="1"/>
              <a:t>відомі</a:t>
            </a:r>
            <a:r>
              <a:rPr lang="ru-RU" dirty="0"/>
              <a:t> формально-</a:t>
            </a:r>
            <a:r>
              <a:rPr lang="ru-RU" dirty="0" err="1"/>
              <a:t>аксіоматичні</a:t>
            </a:r>
            <a:r>
              <a:rPr lang="ru-RU" dirty="0"/>
              <a:t> </a:t>
            </a:r>
            <a:r>
              <a:rPr lang="ru-RU" dirty="0" err="1"/>
              <a:t>системи</a:t>
            </a:r>
            <a:r>
              <a:rPr lang="ru-RU" dirty="0"/>
              <a:t>: </a:t>
            </a:r>
            <a:r>
              <a:rPr lang="ru-RU" dirty="0">
                <a:hlinkClick r:id="rId6" tooltip="Principia Mathematica"/>
              </a:rPr>
              <a:t>Рассела—</a:t>
            </a:r>
            <a:r>
              <a:rPr lang="ru-RU" dirty="0" err="1">
                <a:hlinkClick r:id="rId6" tooltip="Principia Mathematica"/>
              </a:rPr>
              <a:t>Вайтхеда</a:t>
            </a:r>
            <a:r>
              <a:rPr lang="ru-RU" dirty="0"/>
              <a:t>, </a:t>
            </a:r>
            <a:r>
              <a:rPr lang="ru-RU" dirty="0">
                <a:hlinkClick r:id="rId7" tooltip="Теорія множин Цермело-Френкеля"/>
              </a:rPr>
              <a:t>Цермело—Френкеля</a:t>
            </a:r>
            <a:r>
              <a:rPr lang="ru-RU" dirty="0"/>
              <a:t>, </a:t>
            </a:r>
            <a:r>
              <a:rPr lang="ru-RU" dirty="0" err="1"/>
              <a:t>Гільберта</a:t>
            </a:r>
            <a:r>
              <a:rPr lang="ru-RU" dirty="0"/>
              <a:t> </a:t>
            </a:r>
            <a:r>
              <a:rPr lang="ru-RU" dirty="0" err="1"/>
              <a:t>тощо</a:t>
            </a:r>
            <a:r>
              <a:rPr lang="ru-RU" dirty="0"/>
              <a:t>. Стало </a:t>
            </a:r>
            <a:r>
              <a:rPr lang="ru-RU" dirty="0" err="1"/>
              <a:t>зрозуміло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будь-яка </a:t>
            </a:r>
            <a:r>
              <a:rPr lang="ru-RU" dirty="0" err="1"/>
              <a:t>досить</a:t>
            </a:r>
            <a:r>
              <a:rPr lang="ru-RU" dirty="0"/>
              <a:t> </a:t>
            </a:r>
            <a:r>
              <a:rPr lang="ru-RU" dirty="0" err="1"/>
              <a:t>потужна</a:t>
            </a:r>
            <a:r>
              <a:rPr lang="ru-RU" dirty="0"/>
              <a:t> </a:t>
            </a:r>
            <a:r>
              <a:rPr lang="ru-RU" dirty="0" err="1"/>
              <a:t>несуперечлива</a:t>
            </a:r>
            <a:r>
              <a:rPr lang="ru-RU" dirty="0"/>
              <a:t> система </a:t>
            </a:r>
            <a:r>
              <a:rPr lang="ru-RU" dirty="0" err="1"/>
              <a:t>необхідно</a:t>
            </a:r>
            <a:r>
              <a:rPr lang="ru-RU" dirty="0"/>
              <a:t> </a:t>
            </a:r>
            <a:r>
              <a:rPr lang="ru-RU" dirty="0" err="1"/>
              <a:t>неповна</a:t>
            </a:r>
            <a:r>
              <a:rPr lang="ru-RU" dirty="0"/>
              <a:t>. </a:t>
            </a:r>
            <a:r>
              <a:rPr lang="ru-RU" dirty="0" err="1"/>
              <a:t>Більше</a:t>
            </a:r>
            <a:r>
              <a:rPr lang="ru-RU" dirty="0"/>
              <a:t> того, </a:t>
            </a:r>
            <a:r>
              <a:rPr lang="ru-RU" dirty="0" err="1"/>
              <a:t>така</a:t>
            </a:r>
            <a:r>
              <a:rPr lang="ru-RU" dirty="0"/>
              <a:t> </a:t>
            </a:r>
            <a:r>
              <a:rPr lang="ru-RU" dirty="0" err="1"/>
              <a:t>неповнота</a:t>
            </a:r>
            <a:r>
              <a:rPr lang="ru-RU" dirty="0"/>
              <a:t> </a:t>
            </a:r>
            <a:r>
              <a:rPr lang="ru-RU" dirty="0" err="1"/>
              <a:t>має</a:t>
            </a:r>
            <a:r>
              <a:rPr lang="ru-RU" dirty="0"/>
              <a:t> </a:t>
            </a:r>
            <a:r>
              <a:rPr lang="ru-RU" dirty="0" err="1"/>
              <a:t>принциповий</a:t>
            </a:r>
            <a:r>
              <a:rPr lang="ru-RU" dirty="0"/>
              <a:t> характер, </a:t>
            </a:r>
            <a:r>
              <a:rPr lang="ru-RU" dirty="0" err="1"/>
              <a:t>її</a:t>
            </a:r>
            <a:r>
              <a:rPr lang="ru-RU" dirty="0"/>
              <a:t> не </a:t>
            </a:r>
            <a:r>
              <a:rPr lang="ru-RU" dirty="0" err="1"/>
              <a:t>можна</a:t>
            </a:r>
            <a:r>
              <a:rPr lang="ru-RU" dirty="0"/>
              <a:t> </a:t>
            </a:r>
            <a:r>
              <a:rPr lang="ru-RU" dirty="0" err="1"/>
              <a:t>усунути</a:t>
            </a:r>
            <a:r>
              <a:rPr lang="ru-RU" dirty="0"/>
              <a:t> </a:t>
            </a:r>
            <a:r>
              <a:rPr lang="ru-RU" dirty="0" err="1"/>
              <a:t>поступовим</a:t>
            </a:r>
            <a:r>
              <a:rPr lang="ru-RU" dirty="0"/>
              <a:t> </a:t>
            </a:r>
            <a:r>
              <a:rPr lang="ru-RU" dirty="0" err="1"/>
              <a:t>приєднанням</a:t>
            </a:r>
            <a:r>
              <a:rPr lang="ru-RU" dirty="0"/>
              <a:t> до </a:t>
            </a:r>
            <a:r>
              <a:rPr lang="ru-RU" dirty="0" err="1"/>
              <a:t>системи</a:t>
            </a:r>
            <a:r>
              <a:rPr lang="ru-RU" dirty="0"/>
              <a:t> </a:t>
            </a:r>
            <a:r>
              <a:rPr lang="ru-RU" dirty="0" err="1"/>
              <a:t>нових</a:t>
            </a:r>
            <a:r>
              <a:rPr lang="ru-RU" dirty="0"/>
              <a:t> </a:t>
            </a:r>
            <a:r>
              <a:rPr lang="ru-RU" dirty="0" err="1"/>
              <a:t>аксіом</a:t>
            </a:r>
            <a:r>
              <a:rPr lang="ru-RU" baseline="30000" dirty="0">
                <a:hlinkClick r:id="rId8"/>
              </a:rPr>
              <a:t>[2]</a:t>
            </a:r>
            <a:r>
              <a:rPr lang="ru-RU" dirty="0"/>
              <a:t>. </a:t>
            </a:r>
            <a:r>
              <a:rPr lang="ru-RU" dirty="0" err="1"/>
              <a:t>Узагальнюючи</a:t>
            </a:r>
            <a:r>
              <a:rPr lang="ru-RU" dirty="0"/>
              <a:t>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твердження</a:t>
            </a:r>
            <a:r>
              <a:rPr lang="ru-RU" dirty="0"/>
              <a:t> </a:t>
            </a:r>
            <a:r>
              <a:rPr lang="ru-RU" dirty="0" err="1"/>
              <a:t>можна</a:t>
            </a:r>
            <a:r>
              <a:rPr lang="ru-RU" dirty="0"/>
              <a:t> </a:t>
            </a:r>
            <a:r>
              <a:rPr lang="ru-RU" dirty="0" err="1"/>
              <a:t>сказати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будь-яка </a:t>
            </a:r>
            <a:r>
              <a:rPr lang="ru-RU" dirty="0" err="1">
                <a:hlinkClick r:id="rId9" tooltip="Мова"/>
              </a:rPr>
              <a:t>мова</a:t>
            </a:r>
            <a:r>
              <a:rPr lang="ru-RU" dirty="0"/>
              <a:t>, </a:t>
            </a:r>
            <a:r>
              <a:rPr lang="ru-RU" dirty="0" err="1"/>
              <a:t>досить</a:t>
            </a:r>
            <a:r>
              <a:rPr lang="ru-RU" dirty="0"/>
              <a:t> «</a:t>
            </a:r>
            <a:r>
              <a:rPr lang="ru-RU" dirty="0" err="1"/>
              <a:t>потужна</a:t>
            </a:r>
            <a:r>
              <a:rPr lang="ru-RU" dirty="0"/>
              <a:t>» для </a:t>
            </a:r>
            <a:r>
              <a:rPr lang="ru-RU" dirty="0" err="1"/>
              <a:t>визначення</a:t>
            </a:r>
            <a:r>
              <a:rPr lang="ru-RU" dirty="0"/>
              <a:t> </a:t>
            </a:r>
            <a:r>
              <a:rPr lang="ru-RU" dirty="0" err="1">
                <a:hlinkClick r:id="rId10" tooltip="Натуральне число"/>
              </a:rPr>
              <a:t>натуральних</a:t>
            </a:r>
            <a:r>
              <a:rPr lang="ru-RU" dirty="0">
                <a:hlinkClick r:id="rId10" tooltip="Натуральне число"/>
              </a:rPr>
              <a:t> чисел</a:t>
            </a:r>
            <a:r>
              <a:rPr lang="ru-RU" dirty="0"/>
              <a:t> (</a:t>
            </a:r>
            <a:r>
              <a:rPr lang="ru-RU" dirty="0" err="1"/>
              <a:t>наприклад</a:t>
            </a:r>
            <a:r>
              <a:rPr lang="ru-RU" dirty="0"/>
              <a:t>, </a:t>
            </a:r>
            <a:r>
              <a:rPr lang="ru-RU" dirty="0" err="1">
                <a:hlinkClick r:id="rId11" tooltip="Логіка другого порядку"/>
              </a:rPr>
              <a:t>логіка</a:t>
            </a:r>
            <a:r>
              <a:rPr lang="ru-RU" dirty="0">
                <a:hlinkClick r:id="rId11" tooltip="Логіка другого порядку"/>
              </a:rPr>
              <a:t> другого порядку</a:t>
            </a:r>
            <a:r>
              <a:rPr lang="ru-RU" dirty="0"/>
              <a:t> </a:t>
            </a:r>
            <a:r>
              <a:rPr lang="ru-RU" dirty="0" err="1" smtClean="0"/>
              <a:t>чи</a:t>
            </a:r>
            <a:r>
              <a:rPr lang="ru-RU" dirty="0" smtClean="0"/>
              <a:t> </a:t>
            </a:r>
            <a:r>
              <a:rPr lang="ru-RU" dirty="0" err="1" smtClean="0">
                <a:hlinkClick r:id="rId12" tooltip="Українська мова"/>
              </a:rPr>
              <a:t>українська</a:t>
            </a:r>
            <a:r>
              <a:rPr lang="ru-RU" dirty="0" smtClean="0">
                <a:hlinkClick r:id="rId12" tooltip="Українська мова"/>
              </a:rPr>
              <a:t> </a:t>
            </a:r>
            <a:r>
              <a:rPr lang="ru-RU" dirty="0" err="1">
                <a:hlinkClick r:id="rId12" tooltip="Українська мова"/>
              </a:rPr>
              <a:t>мова</a:t>
            </a:r>
            <a:r>
              <a:rPr lang="ru-RU" dirty="0"/>
              <a:t>), є </a:t>
            </a:r>
            <a:r>
              <a:rPr lang="ru-RU" dirty="0" err="1"/>
              <a:t>неповною</a:t>
            </a:r>
            <a:r>
              <a:rPr lang="ru-RU" dirty="0"/>
              <a:t>, </a:t>
            </a:r>
            <a:r>
              <a:rPr lang="ru-RU" dirty="0" err="1"/>
              <a:t>тобто</a:t>
            </a:r>
            <a:r>
              <a:rPr lang="ru-RU" dirty="0"/>
              <a:t> </a:t>
            </a:r>
            <a:r>
              <a:rPr lang="ru-RU" dirty="0" err="1"/>
              <a:t>містить</a:t>
            </a:r>
            <a:r>
              <a:rPr lang="ru-RU" dirty="0"/>
              <a:t> </a:t>
            </a:r>
            <a:r>
              <a:rPr lang="ru-RU" dirty="0" err="1"/>
              <a:t>висловлювання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не </a:t>
            </a:r>
            <a:r>
              <a:rPr lang="ru-RU" dirty="0" err="1"/>
              <a:t>можна</a:t>
            </a:r>
            <a:r>
              <a:rPr lang="ru-RU" dirty="0"/>
              <a:t> </a:t>
            </a:r>
            <a:r>
              <a:rPr lang="ru-RU" dirty="0" err="1"/>
              <a:t>ані</a:t>
            </a:r>
            <a:r>
              <a:rPr lang="ru-RU" dirty="0"/>
              <a:t> довести, </a:t>
            </a:r>
            <a:r>
              <a:rPr lang="ru-RU" dirty="0" err="1"/>
              <a:t>ані</a:t>
            </a:r>
            <a:r>
              <a:rPr lang="ru-RU" dirty="0"/>
              <a:t> </a:t>
            </a:r>
            <a:r>
              <a:rPr lang="ru-RU" dirty="0" err="1"/>
              <a:t>заперечити</a:t>
            </a:r>
            <a:r>
              <a:rPr lang="ru-RU" dirty="0"/>
              <a:t> з </a:t>
            </a:r>
            <a:r>
              <a:rPr lang="ru-RU" dirty="0" err="1">
                <a:hlinkClick r:id="rId13" tooltip="Аксіома"/>
              </a:rPr>
              <a:t>аксіом</a:t>
            </a:r>
            <a:r>
              <a:rPr lang="ru-RU" dirty="0"/>
              <a:t> </a:t>
            </a:r>
            <a:r>
              <a:rPr lang="ru-RU" dirty="0" err="1"/>
              <a:t>мови</a:t>
            </a:r>
            <a:r>
              <a:rPr lang="ru-RU" dirty="0"/>
              <a:t>. </a:t>
            </a:r>
            <a:r>
              <a:rPr lang="ru-RU" dirty="0" err="1"/>
              <a:t>Доведені</a:t>
            </a:r>
            <a:r>
              <a:rPr lang="ru-RU" dirty="0"/>
              <a:t> Геделем </a:t>
            </a:r>
            <a:r>
              <a:rPr lang="ru-RU" dirty="0" err="1"/>
              <a:t>теореми</a:t>
            </a:r>
            <a:r>
              <a:rPr lang="ru-RU" dirty="0"/>
              <a:t> </a:t>
            </a:r>
            <a:r>
              <a:rPr lang="ru-RU" dirty="0" err="1"/>
              <a:t>мають</a:t>
            </a:r>
            <a:r>
              <a:rPr lang="ru-RU" dirty="0"/>
              <a:t> </a:t>
            </a:r>
            <a:r>
              <a:rPr lang="ru-RU" dirty="0" err="1"/>
              <a:t>широкі</a:t>
            </a:r>
            <a:r>
              <a:rPr lang="ru-RU" dirty="0"/>
              <a:t> </a:t>
            </a:r>
            <a:r>
              <a:rPr lang="ru-RU" dirty="0" err="1"/>
              <a:t>наслідки</a:t>
            </a:r>
            <a:r>
              <a:rPr lang="ru-RU" dirty="0"/>
              <a:t> як для математики, так і для </a:t>
            </a:r>
            <a:r>
              <a:rPr lang="ru-RU" dirty="0" err="1">
                <a:hlinkClick r:id="rId14" tooltip="Філософія"/>
              </a:rPr>
              <a:t>філософії</a:t>
            </a:r>
            <a:r>
              <a:rPr lang="ru-RU" dirty="0"/>
              <a:t> (</a:t>
            </a:r>
            <a:r>
              <a:rPr lang="ru-RU" dirty="0" err="1"/>
              <a:t>зокрема</a:t>
            </a:r>
            <a:r>
              <a:rPr lang="ru-RU" dirty="0"/>
              <a:t>, для </a:t>
            </a:r>
            <a:r>
              <a:rPr lang="ru-RU" dirty="0" err="1">
                <a:hlinkClick r:id="rId15" tooltip="Онтологія"/>
              </a:rPr>
              <a:t>онтології</a:t>
            </a:r>
            <a:r>
              <a:rPr lang="ru-RU" dirty="0"/>
              <a:t> </a:t>
            </a:r>
            <a:r>
              <a:rPr lang="ru-RU" dirty="0" err="1"/>
              <a:t>й</a:t>
            </a:r>
            <a:r>
              <a:rPr lang="ru-RU" dirty="0" err="1">
                <a:hlinkClick r:id="rId16" tooltip="Філософія науки"/>
              </a:rPr>
              <a:t>філософії</a:t>
            </a:r>
            <a:r>
              <a:rPr lang="ru-RU" dirty="0">
                <a:hlinkClick r:id="rId16" tooltip="Філософія науки"/>
              </a:rPr>
              <a:t> науки</a:t>
            </a:r>
            <a:r>
              <a:rPr lang="ru-RU" dirty="0"/>
              <a:t>).</a:t>
            </a:r>
            <a:endParaRPr lang="uk-UA" dirty="0"/>
          </a:p>
        </p:txBody>
      </p:sp>
      <p:pic>
        <p:nvPicPr>
          <p:cNvPr id="8194" name="Picture 2" descr="http://3.bp.blogspot.com/-VN-Sa4w6jao/Ve1BscOq4LI/AAAAAAAABaw/65ZNvp4oeFE/s1600/xmeis899nwec8fsc_1411.jpg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5860" y="0"/>
            <a:ext cx="3076140" cy="2563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0629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dirty="0" err="1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Алонзо</a:t>
            </a:r>
            <a:r>
              <a:rPr lang="ru-RU" sz="54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Черч</a:t>
            </a:r>
            <a:endParaRPr lang="uk-UA" sz="540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770334" y="1703541"/>
            <a:ext cx="5503668" cy="4337822"/>
          </a:xfrm>
        </p:spPr>
        <p:txBody>
          <a:bodyPr/>
          <a:lstStyle/>
          <a:p>
            <a:r>
              <a:rPr lang="ru-RU" b="1" dirty="0" err="1"/>
              <a:t>Алонзо</a:t>
            </a:r>
            <a:r>
              <a:rPr lang="ru-RU" b="1" dirty="0"/>
              <a:t> Черч</a:t>
            </a:r>
            <a:r>
              <a:rPr lang="ru-RU" dirty="0"/>
              <a:t> (</a:t>
            </a:r>
            <a:r>
              <a:rPr lang="ru-RU" i="1" dirty="0" err="1"/>
              <a:t>Алонзо</a:t>
            </a:r>
            <a:r>
              <a:rPr lang="ru-RU" i="1" dirty="0"/>
              <a:t> </a:t>
            </a:r>
            <a:r>
              <a:rPr lang="ru-RU" i="1" dirty="0" err="1"/>
              <a:t>Чорч</a:t>
            </a:r>
            <a:r>
              <a:rPr lang="ru-RU" dirty="0"/>
              <a:t>) (англ. </a:t>
            </a:r>
            <a:r>
              <a:rPr lang="en-US" i="1" dirty="0"/>
              <a:t>Alonzo Church</a:t>
            </a:r>
            <a:r>
              <a:rPr lang="en-US" dirty="0"/>
              <a:t>; *14 </a:t>
            </a:r>
            <a:r>
              <a:rPr lang="ru-RU" dirty="0" err="1" smtClean="0"/>
              <a:t>червня</a:t>
            </a:r>
            <a:r>
              <a:rPr lang="ru-RU" dirty="0"/>
              <a:t> </a:t>
            </a:r>
            <a:r>
              <a:rPr lang="ru-RU" dirty="0" smtClean="0"/>
              <a:t>1903,</a:t>
            </a:r>
            <a:r>
              <a:rPr lang="ru-RU" dirty="0"/>
              <a:t> Вашингтон, США — †11 </a:t>
            </a:r>
            <a:r>
              <a:rPr lang="ru-RU" dirty="0" err="1"/>
              <a:t>серпня</a:t>
            </a:r>
            <a:r>
              <a:rPr lang="ru-RU" dirty="0"/>
              <a:t> 1995, </a:t>
            </a:r>
            <a:r>
              <a:rPr lang="ru-RU" dirty="0" err="1"/>
              <a:t>Гадсон</a:t>
            </a:r>
            <a:r>
              <a:rPr lang="ru-RU" dirty="0"/>
              <a:t>, Огайо, США) — </a:t>
            </a:r>
            <a:r>
              <a:rPr lang="ru-RU" dirty="0" err="1"/>
              <a:t>видатний</a:t>
            </a:r>
            <a:r>
              <a:rPr lang="ru-RU" dirty="0"/>
              <a:t> </a:t>
            </a:r>
            <a:r>
              <a:rPr lang="ru-RU" dirty="0" err="1"/>
              <a:t>американський</a:t>
            </a:r>
            <a:r>
              <a:rPr lang="ru-RU" dirty="0"/>
              <a:t> математик і </a:t>
            </a:r>
            <a:r>
              <a:rPr lang="ru-RU" dirty="0" err="1"/>
              <a:t>логік</a:t>
            </a:r>
            <a:r>
              <a:rPr lang="ru-RU" dirty="0"/>
              <a:t>. </a:t>
            </a:r>
            <a:r>
              <a:rPr lang="ru-RU" dirty="0" err="1"/>
              <a:t>Здійснив</a:t>
            </a:r>
            <a:r>
              <a:rPr lang="ru-RU" dirty="0"/>
              <a:t> ряд </a:t>
            </a:r>
            <a:r>
              <a:rPr lang="ru-RU" dirty="0" err="1"/>
              <a:t>фундаментальних</a:t>
            </a:r>
            <a:r>
              <a:rPr lang="ru-RU" dirty="0"/>
              <a:t> </a:t>
            </a:r>
            <a:r>
              <a:rPr lang="ru-RU" dirty="0" err="1"/>
              <a:t>відкриттів</a:t>
            </a:r>
            <a:r>
              <a:rPr lang="ru-RU" dirty="0"/>
              <a:t> у </a:t>
            </a:r>
            <a:r>
              <a:rPr lang="ru-RU" dirty="0" err="1"/>
              <a:t>символічній</a:t>
            </a:r>
            <a:r>
              <a:rPr lang="ru-RU" dirty="0"/>
              <a:t> </a:t>
            </a:r>
            <a:r>
              <a:rPr lang="ru-RU" dirty="0" err="1" smtClean="0"/>
              <a:t>логіці</a:t>
            </a:r>
            <a:r>
              <a:rPr lang="ru-RU" dirty="0"/>
              <a:t> </a:t>
            </a:r>
            <a:r>
              <a:rPr lang="ru-RU" dirty="0" smtClean="0"/>
              <a:t>та </a:t>
            </a:r>
            <a:r>
              <a:rPr lang="ru-RU" dirty="0" err="1" smtClean="0"/>
              <a:t>теорі</a:t>
            </a:r>
            <a:r>
              <a:rPr lang="ru-RU" dirty="0" smtClean="0"/>
              <a:t> </a:t>
            </a:r>
            <a:r>
              <a:rPr lang="ru-RU" dirty="0" err="1"/>
              <a:t>обчислюваності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вплинули</a:t>
            </a:r>
            <a:r>
              <a:rPr lang="ru-RU" dirty="0"/>
              <a:t> на </a:t>
            </a:r>
            <a:r>
              <a:rPr lang="ru-RU" dirty="0" err="1"/>
              <a:t>розвиток</a:t>
            </a:r>
            <a:r>
              <a:rPr lang="ru-RU" dirty="0"/>
              <a:t> </a:t>
            </a:r>
            <a:r>
              <a:rPr lang="ru-RU" dirty="0" err="1"/>
              <a:t>логіки</a:t>
            </a:r>
            <a:r>
              <a:rPr lang="ru-RU" dirty="0"/>
              <a:t>, внесли </a:t>
            </a:r>
            <a:r>
              <a:rPr lang="ru-RU" dirty="0" err="1"/>
              <a:t>суттєві</a:t>
            </a:r>
            <a:r>
              <a:rPr lang="ru-RU" dirty="0"/>
              <a:t> </a:t>
            </a:r>
            <a:r>
              <a:rPr lang="ru-RU" dirty="0" err="1"/>
              <a:t>зміни</a:t>
            </a:r>
            <a:r>
              <a:rPr lang="ru-RU" dirty="0"/>
              <a:t> в </a:t>
            </a:r>
            <a:r>
              <a:rPr lang="ru-RU" dirty="0" err="1"/>
              <a:t>архітектуру</a:t>
            </a:r>
            <a:r>
              <a:rPr lang="ru-RU" dirty="0"/>
              <a:t> математики в </a:t>
            </a:r>
            <a:r>
              <a:rPr lang="ru-RU" dirty="0" err="1"/>
              <a:t>цілому</a:t>
            </a:r>
            <a:r>
              <a:rPr lang="ru-RU" dirty="0"/>
              <a:t> і </a:t>
            </a:r>
            <a:r>
              <a:rPr lang="ru-RU" dirty="0" err="1"/>
              <a:t>мали</a:t>
            </a:r>
            <a:r>
              <a:rPr lang="ru-RU" dirty="0"/>
              <a:t> </a:t>
            </a:r>
            <a:r>
              <a:rPr lang="ru-RU" dirty="0" err="1"/>
              <a:t>принципове</a:t>
            </a:r>
            <a:r>
              <a:rPr lang="ru-RU" dirty="0"/>
              <a:t> </a:t>
            </a:r>
            <a:r>
              <a:rPr lang="ru-RU" dirty="0" err="1"/>
              <a:t>значення</a:t>
            </a:r>
            <a:r>
              <a:rPr lang="ru-RU" dirty="0"/>
              <a:t> для </a:t>
            </a:r>
            <a:r>
              <a:rPr lang="ru-RU" dirty="0" err="1"/>
              <a:t>досліджень</a:t>
            </a:r>
            <a:r>
              <a:rPr lang="ru-RU" dirty="0"/>
              <a:t> з основ математики. Автор </a:t>
            </a:r>
            <a:r>
              <a:rPr lang="ru-RU" dirty="0" err="1"/>
              <a:t>тези</a:t>
            </a:r>
            <a:r>
              <a:rPr lang="ru-RU" dirty="0"/>
              <a:t> Черча, </a:t>
            </a:r>
            <a:r>
              <a:rPr lang="ru-RU" dirty="0" smtClean="0"/>
              <a:t>теорема Черче,</a:t>
            </a:r>
            <a:r>
              <a:rPr lang="ru-RU" dirty="0"/>
              <a:t> лямбда-оператора та </a:t>
            </a:r>
            <a:r>
              <a:rPr lang="ru-RU" dirty="0" err="1"/>
              <a:t>похідних</a:t>
            </a:r>
            <a:r>
              <a:rPr lang="ru-RU" dirty="0"/>
              <a:t> понять. Один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творців</a:t>
            </a:r>
            <a:r>
              <a:rPr lang="ru-RU" dirty="0"/>
              <a:t> </a:t>
            </a:r>
            <a:r>
              <a:rPr lang="ru-RU" dirty="0" err="1"/>
              <a:t>теорії</a:t>
            </a:r>
            <a:r>
              <a:rPr lang="ru-RU" dirty="0"/>
              <a:t> </a:t>
            </a:r>
            <a:r>
              <a:rPr lang="ru-RU" dirty="0" err="1"/>
              <a:t>обчислюваності</a:t>
            </a:r>
            <a:r>
              <a:rPr lang="ru-RU" dirty="0"/>
              <a:t>.</a:t>
            </a:r>
            <a:endParaRPr lang="uk-UA" dirty="0"/>
          </a:p>
        </p:txBody>
      </p:sp>
      <p:pic>
        <p:nvPicPr>
          <p:cNvPr id="10242" name="Picture 2" descr="http://www.cs.us.es/cursos/tco-2003/Church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507" y="1930400"/>
            <a:ext cx="2552700" cy="3105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3.bp.blogspot.com/-VN-Sa4w6jao/Ve1BscOq4LI/AAAAAAAABaw/65ZNvp4oeFE/s1600/xmeis899nwec8fsc_141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5860" y="0"/>
            <a:ext cx="3076140" cy="2563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26756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Ввійдемо в хід справ 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8328" y="1442132"/>
            <a:ext cx="8596668" cy="388077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2800" b="1" dirty="0" smtClean="0"/>
              <a:t>Історія інформаційних технологій – </a:t>
            </a:r>
            <a:r>
              <a:rPr lang="uk-UA" sz="2800" dirty="0" smtClean="0"/>
              <a:t>бере свій початок далеко від офіційного затвердження у 60-их роках ХХ століття, як з’явлення дисципліни інформатики</a:t>
            </a:r>
            <a:endParaRPr lang="uk-UA" sz="2800" b="1" dirty="0"/>
          </a:p>
        </p:txBody>
      </p:sp>
      <p:pic>
        <p:nvPicPr>
          <p:cNvPr id="1026" name="Picture 2" descr="http://2.bp.blogspot.com/-Awh7PBMLF8s/Vhka2e4K0xI/AAAAAAAAAN0/X00B0f_HuMw/s1600/fotosearch_information_k0708255_SMAL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77509">
            <a:off x="921828" y="3408082"/>
            <a:ext cx="3245223" cy="2433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im0-tub-ua.yandex.net/i?id=275fda55a85ffd7525e7764b65d8f9ea&amp;n=33&amp;h=215&amp;w=32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5404" y="3496572"/>
            <a:ext cx="3076575" cy="2047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717589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02595" y="375781"/>
            <a:ext cx="8596668" cy="1320800"/>
          </a:xfrm>
        </p:spPr>
        <p:txBody>
          <a:bodyPr/>
          <a:lstStyle/>
          <a:p>
            <a:pPr algn="ctr"/>
            <a:r>
              <a:rPr lang="uk-UA" dirty="0" smtClean="0"/>
              <a:t>Алан </a:t>
            </a:r>
            <a:r>
              <a:rPr lang="uk-UA" dirty="0" err="1" smtClean="0"/>
              <a:t>Тьюринг</a:t>
            </a:r>
            <a:r>
              <a:rPr lang="uk-UA" dirty="0" smtClean="0"/>
              <a:t> 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934781" y="1217113"/>
            <a:ext cx="8328880" cy="5993704"/>
          </a:xfrm>
        </p:spPr>
        <p:txBody>
          <a:bodyPr>
            <a:normAutofit/>
          </a:bodyPr>
          <a:lstStyle/>
          <a:p>
            <a:r>
              <a:rPr lang="ru-RU" b="1" dirty="0"/>
              <a:t>Алан </a:t>
            </a:r>
            <a:r>
              <a:rPr lang="ru-RU" b="1" dirty="0" err="1"/>
              <a:t>Ма́тісон</a:t>
            </a:r>
            <a:r>
              <a:rPr lang="ru-RU" b="1" dirty="0"/>
              <a:t> </a:t>
            </a:r>
            <a:r>
              <a:rPr lang="ru-RU" b="1" dirty="0" err="1"/>
              <a:t>Тю́рінг</a:t>
            </a:r>
            <a:r>
              <a:rPr lang="ru-RU" dirty="0"/>
              <a:t> (англ. </a:t>
            </a:r>
            <a:r>
              <a:rPr lang="en-US" i="1" dirty="0"/>
              <a:t>Alan </a:t>
            </a:r>
            <a:r>
              <a:rPr lang="en-US" i="1" dirty="0" err="1"/>
              <a:t>Mathison</a:t>
            </a:r>
            <a:r>
              <a:rPr lang="en-US" i="1" dirty="0"/>
              <a:t> Turing</a:t>
            </a:r>
            <a:r>
              <a:rPr lang="en-US" dirty="0"/>
              <a:t>) (</a:t>
            </a:r>
            <a:r>
              <a:rPr lang="en-US" dirty="0" smtClean="0"/>
              <a:t>2</a:t>
            </a:r>
            <a:r>
              <a:rPr lang="uk-UA" dirty="0" smtClean="0"/>
              <a:t>3</a:t>
            </a:r>
            <a:r>
              <a:rPr lang="en-US" dirty="0" smtClean="0"/>
              <a:t> </a:t>
            </a:r>
            <a:r>
              <a:rPr lang="ru-RU" dirty="0" err="1"/>
              <a:t>червня</a:t>
            </a:r>
            <a:r>
              <a:rPr lang="ru-RU" dirty="0"/>
              <a:t> 1912, </a:t>
            </a:r>
            <a:r>
              <a:rPr lang="ru-RU" dirty="0" err="1" smtClean="0"/>
              <a:t>Вілмслоу</a:t>
            </a:r>
            <a:r>
              <a:rPr lang="ru-RU" dirty="0"/>
              <a:t> </a:t>
            </a:r>
            <a:r>
              <a:rPr lang="ru-RU" dirty="0" err="1"/>
              <a:t>Чешир</a:t>
            </a:r>
            <a:r>
              <a:rPr lang="ru-RU" dirty="0"/>
              <a:t>, </a:t>
            </a:r>
            <a:r>
              <a:rPr lang="ru-RU" dirty="0" err="1"/>
              <a:t>Англія</a:t>
            </a:r>
            <a:r>
              <a:rPr lang="ru-RU" dirty="0"/>
              <a:t>, Велика </a:t>
            </a:r>
            <a:r>
              <a:rPr lang="ru-RU" dirty="0" err="1"/>
              <a:t>Британія</a:t>
            </a:r>
            <a:r>
              <a:rPr lang="ru-RU" dirty="0"/>
              <a:t> — 7 </a:t>
            </a:r>
            <a:r>
              <a:rPr lang="ru-RU" dirty="0" err="1"/>
              <a:t>червня</a:t>
            </a:r>
            <a:r>
              <a:rPr lang="ru-RU" dirty="0"/>
              <a:t> 1954, </a:t>
            </a:r>
            <a:r>
              <a:rPr lang="ru-RU" dirty="0" err="1"/>
              <a:t>Вілмслоу</a:t>
            </a:r>
            <a:r>
              <a:rPr lang="ru-RU" dirty="0"/>
              <a:t>, </a:t>
            </a:r>
            <a:r>
              <a:rPr lang="ru-RU" dirty="0" err="1" smtClean="0"/>
              <a:t>Чешир</a:t>
            </a:r>
            <a:r>
              <a:rPr lang="ru-RU" dirty="0" smtClean="0"/>
              <a:t>,</a:t>
            </a:r>
            <a:r>
              <a:rPr lang="ru-RU" dirty="0"/>
              <a:t> </a:t>
            </a:r>
            <a:r>
              <a:rPr lang="ru-RU" dirty="0" err="1"/>
              <a:t>Англія</a:t>
            </a:r>
            <a:r>
              <a:rPr lang="ru-RU" dirty="0"/>
              <a:t>, Велика </a:t>
            </a:r>
            <a:r>
              <a:rPr lang="ru-RU" dirty="0" err="1"/>
              <a:t>Британія</a:t>
            </a:r>
            <a:r>
              <a:rPr lang="ru-RU" dirty="0"/>
              <a:t>) — </a:t>
            </a:r>
            <a:r>
              <a:rPr lang="ru-RU" dirty="0" err="1"/>
              <a:t>англійський</a:t>
            </a:r>
            <a:r>
              <a:rPr lang="ru-RU" dirty="0"/>
              <a:t> математик, </a:t>
            </a:r>
            <a:r>
              <a:rPr lang="ru-RU" dirty="0" err="1"/>
              <a:t>логік</a:t>
            </a:r>
            <a:r>
              <a:rPr lang="ru-RU" dirty="0"/>
              <a:t> і </a:t>
            </a:r>
            <a:r>
              <a:rPr lang="ru-RU" dirty="0" err="1"/>
              <a:t>криптограф</a:t>
            </a:r>
            <a:r>
              <a:rPr lang="ru-RU" dirty="0"/>
              <a:t>. </a:t>
            </a:r>
            <a:r>
              <a:rPr lang="ru-RU" dirty="0" err="1"/>
              <a:t>Тюрінга</a:t>
            </a:r>
            <a:r>
              <a:rPr lang="ru-RU" dirty="0"/>
              <a:t> часто </a:t>
            </a:r>
            <a:r>
              <a:rPr lang="ru-RU" dirty="0" err="1"/>
              <a:t>вважають</a:t>
            </a:r>
            <a:r>
              <a:rPr lang="ru-RU" dirty="0"/>
              <a:t> </a:t>
            </a:r>
            <a:r>
              <a:rPr lang="ru-RU" dirty="0" err="1"/>
              <a:t>батьком</a:t>
            </a:r>
            <a:r>
              <a:rPr lang="ru-RU" dirty="0"/>
              <a:t> </a:t>
            </a:r>
            <a:r>
              <a:rPr lang="ru-RU" dirty="0" err="1"/>
              <a:t>сучасної</a:t>
            </a:r>
            <a:r>
              <a:rPr lang="ru-RU" dirty="0"/>
              <a:t> </a:t>
            </a:r>
            <a:r>
              <a:rPr lang="ru-RU" dirty="0" err="1"/>
              <a:t>інформатики</a:t>
            </a:r>
            <a:r>
              <a:rPr lang="ru-RU" dirty="0"/>
              <a:t>.</a:t>
            </a:r>
          </a:p>
          <a:p>
            <a:r>
              <a:rPr lang="ru-RU" dirty="0"/>
              <a:t>До </a:t>
            </a:r>
            <a:r>
              <a:rPr lang="ru-RU" dirty="0" err="1"/>
              <a:t>Другої</a:t>
            </a:r>
            <a:r>
              <a:rPr lang="ru-RU" dirty="0"/>
              <a:t> </a:t>
            </a:r>
            <a:r>
              <a:rPr lang="ru-RU" dirty="0" err="1"/>
              <a:t>світової</a:t>
            </a:r>
            <a:r>
              <a:rPr lang="ru-RU" dirty="0"/>
              <a:t> </a:t>
            </a:r>
            <a:r>
              <a:rPr lang="ru-RU" dirty="0" err="1"/>
              <a:t>війни</a:t>
            </a:r>
            <a:r>
              <a:rPr lang="ru-RU" dirty="0"/>
              <a:t> </a:t>
            </a:r>
            <a:r>
              <a:rPr lang="ru-RU" dirty="0" err="1"/>
              <a:t>навчався</a:t>
            </a:r>
            <a:r>
              <a:rPr lang="ru-RU" dirty="0"/>
              <a:t> в </a:t>
            </a:r>
            <a:r>
              <a:rPr lang="ru-RU" dirty="0" err="1"/>
              <a:t>британському</a:t>
            </a:r>
            <a:r>
              <a:rPr lang="ru-RU" dirty="0"/>
              <a:t> </a:t>
            </a:r>
            <a:r>
              <a:rPr lang="ru-RU" dirty="0" err="1"/>
              <a:t>Королівському</a:t>
            </a:r>
            <a:r>
              <a:rPr lang="ru-RU" dirty="0"/>
              <a:t> </a:t>
            </a:r>
            <a:r>
              <a:rPr lang="ru-RU" dirty="0" err="1" smtClean="0"/>
              <a:t>коледж</a:t>
            </a:r>
            <a:r>
              <a:rPr lang="ru-RU" dirty="0" smtClean="0"/>
              <a:t> Кембриджа</a:t>
            </a:r>
            <a:r>
              <a:rPr lang="en-US" dirty="0"/>
              <a:t> </a:t>
            </a:r>
            <a:r>
              <a:rPr lang="ru-RU" dirty="0"/>
              <a:t>та в </a:t>
            </a:r>
            <a:r>
              <a:rPr lang="ru-RU" dirty="0" err="1"/>
              <a:t>американськомуПринстонському</a:t>
            </a:r>
            <a:r>
              <a:rPr lang="ru-RU" dirty="0"/>
              <a:t> </a:t>
            </a:r>
            <a:r>
              <a:rPr lang="ru-RU" dirty="0" err="1"/>
              <a:t>університеті</a:t>
            </a:r>
            <a:r>
              <a:rPr lang="ru-RU" dirty="0"/>
              <a:t>.</a:t>
            </a:r>
          </a:p>
          <a:p>
            <a:r>
              <a:rPr lang="ru-RU" dirty="0" err="1"/>
              <a:t>Під</a:t>
            </a:r>
            <a:r>
              <a:rPr lang="ru-RU" dirty="0"/>
              <a:t> час </a:t>
            </a:r>
            <a:r>
              <a:rPr lang="ru-RU" dirty="0" err="1"/>
              <a:t>війни</a:t>
            </a:r>
            <a:r>
              <a:rPr lang="ru-RU" dirty="0"/>
              <a:t> </a:t>
            </a:r>
            <a:r>
              <a:rPr lang="ru-RU" dirty="0" err="1"/>
              <a:t>працював</a:t>
            </a:r>
            <a:r>
              <a:rPr lang="ru-RU" dirty="0"/>
              <a:t> над </a:t>
            </a:r>
            <a:r>
              <a:rPr lang="ru-RU" dirty="0" err="1"/>
              <a:t>зламуванням</a:t>
            </a:r>
            <a:r>
              <a:rPr lang="ru-RU" dirty="0"/>
              <a:t> </a:t>
            </a:r>
            <a:r>
              <a:rPr lang="ru-RU" dirty="0" err="1"/>
              <a:t>шифрів</a:t>
            </a:r>
            <a:r>
              <a:rPr lang="ru-RU" dirty="0"/>
              <a:t> </a:t>
            </a:r>
            <a:r>
              <a:rPr lang="ru-RU" dirty="0" err="1"/>
              <a:t>німецького</a:t>
            </a:r>
            <a:r>
              <a:rPr lang="ru-RU" dirty="0"/>
              <a:t> </a:t>
            </a:r>
            <a:r>
              <a:rPr lang="ru-RU" dirty="0" err="1"/>
              <a:t>командування</a:t>
            </a:r>
            <a:r>
              <a:rPr lang="ru-RU" dirty="0"/>
              <a:t> разом з </a:t>
            </a:r>
            <a:r>
              <a:rPr lang="ru-RU" dirty="0" err="1"/>
              <a:t>американськими</a:t>
            </a:r>
            <a:r>
              <a:rPr lang="ru-RU" dirty="0"/>
              <a:t> </a:t>
            </a:r>
            <a:r>
              <a:rPr lang="ru-RU" dirty="0" err="1"/>
              <a:t>вченими</a:t>
            </a:r>
            <a:r>
              <a:rPr lang="ru-RU" dirty="0"/>
              <a:t> та </a:t>
            </a:r>
            <a:r>
              <a:rPr lang="ru-RU" dirty="0" err="1"/>
              <a:t>військовими</a:t>
            </a:r>
            <a:r>
              <a:rPr lang="ru-RU" dirty="0"/>
              <a:t> в </a:t>
            </a:r>
            <a:r>
              <a:rPr lang="ru-RU" dirty="0" err="1"/>
              <a:t>британському</a:t>
            </a:r>
            <a:r>
              <a:rPr lang="ru-RU" dirty="0"/>
              <a:t> секретному </a:t>
            </a:r>
            <a:r>
              <a:rPr lang="ru-RU" dirty="0" err="1"/>
              <a:t>інституті</a:t>
            </a:r>
            <a:r>
              <a:rPr lang="ru-RU" dirty="0"/>
              <a:t> </a:t>
            </a:r>
            <a:r>
              <a:rPr lang="ru-RU" dirty="0" err="1"/>
              <a:t>Блечлі</a:t>
            </a:r>
            <a:r>
              <a:rPr lang="ru-RU" dirty="0"/>
              <a:t>-Парк. </a:t>
            </a:r>
            <a:r>
              <a:rPr lang="ru-RU" dirty="0" err="1"/>
              <a:t>Зокрема</a:t>
            </a:r>
            <a:r>
              <a:rPr lang="ru-RU" dirty="0"/>
              <a:t>, брав участь у </a:t>
            </a:r>
            <a:r>
              <a:rPr lang="ru-RU" dirty="0" err="1"/>
              <a:t>розшифровуванні</a:t>
            </a:r>
            <a:r>
              <a:rPr lang="ru-RU" dirty="0"/>
              <a:t> </a:t>
            </a:r>
            <a:r>
              <a:rPr lang="ru-RU" dirty="0" err="1"/>
              <a:t>повідомлень</a:t>
            </a:r>
            <a:r>
              <a:rPr lang="ru-RU" dirty="0"/>
              <a:t>, </a:t>
            </a:r>
            <a:r>
              <a:rPr lang="ru-RU" dirty="0" err="1"/>
              <a:t>закодованих</a:t>
            </a:r>
            <a:r>
              <a:rPr lang="ru-RU" dirty="0"/>
              <a:t> </a:t>
            </a:r>
            <a:r>
              <a:rPr lang="ru-RU" dirty="0" err="1"/>
              <a:t>німецькою</a:t>
            </a:r>
            <a:r>
              <a:rPr lang="ru-RU" dirty="0"/>
              <a:t> </a:t>
            </a:r>
            <a:r>
              <a:rPr lang="ru-RU" dirty="0" err="1"/>
              <a:t>шифрувальною</a:t>
            </a:r>
            <a:r>
              <a:rPr lang="ru-RU" dirty="0"/>
              <a:t> машиною «</a:t>
            </a:r>
            <a:r>
              <a:rPr lang="ru-RU" dirty="0" err="1"/>
              <a:t>Енігма</a:t>
            </a:r>
            <a:r>
              <a:rPr lang="ru-RU" dirty="0"/>
              <a:t>». </a:t>
            </a:r>
            <a:r>
              <a:rPr lang="ru-RU" dirty="0" err="1"/>
              <a:t>Згідно</a:t>
            </a:r>
            <a:r>
              <a:rPr lang="ru-RU" dirty="0"/>
              <a:t> з </a:t>
            </a:r>
            <a:r>
              <a:rPr lang="ru-RU" dirty="0" err="1"/>
              <a:t>історичною</a:t>
            </a:r>
            <a:r>
              <a:rPr lang="ru-RU" dirty="0"/>
              <a:t> </a:t>
            </a:r>
            <a:r>
              <a:rPr lang="ru-RU" dirty="0" err="1"/>
              <a:t>літературою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лише</a:t>
            </a:r>
            <a:r>
              <a:rPr lang="ru-RU" dirty="0"/>
              <a:t> зараз </a:t>
            </a:r>
            <a:r>
              <a:rPr lang="ru-RU" dirty="0" err="1"/>
              <a:t>виходить</a:t>
            </a:r>
            <a:r>
              <a:rPr lang="ru-RU" dirty="0"/>
              <a:t> </a:t>
            </a:r>
            <a:r>
              <a:rPr lang="ru-RU" dirty="0" err="1"/>
              <a:t>після</a:t>
            </a:r>
            <a:r>
              <a:rPr lang="ru-RU" dirty="0"/>
              <a:t> </a:t>
            </a:r>
            <a:r>
              <a:rPr lang="ru-RU" dirty="0" err="1"/>
              <a:t>багаторічного</a:t>
            </a:r>
            <a:r>
              <a:rPr lang="ru-RU" dirty="0"/>
              <a:t> </a:t>
            </a:r>
            <a:r>
              <a:rPr lang="ru-RU" dirty="0" err="1"/>
              <a:t>засекречення</a:t>
            </a:r>
            <a:r>
              <a:rPr lang="ru-RU" dirty="0"/>
              <a:t> </a:t>
            </a:r>
            <a:r>
              <a:rPr lang="ru-RU" dirty="0" err="1"/>
              <a:t>подробиць</a:t>
            </a:r>
            <a:r>
              <a:rPr lang="ru-RU" dirty="0"/>
              <a:t>, </a:t>
            </a:r>
            <a:r>
              <a:rPr lang="ru-RU" dirty="0" err="1"/>
              <a:t>ця</a:t>
            </a:r>
            <a:r>
              <a:rPr lang="ru-RU" dirty="0"/>
              <a:t> робота, </a:t>
            </a:r>
            <a:r>
              <a:rPr lang="ru-RU" dirty="0" err="1"/>
              <a:t>хоча</a:t>
            </a:r>
            <a:r>
              <a:rPr lang="ru-RU" dirty="0"/>
              <a:t> й не </a:t>
            </a:r>
            <a:r>
              <a:rPr lang="ru-RU" dirty="0" err="1"/>
              <a:t>завжди</a:t>
            </a:r>
            <a:r>
              <a:rPr lang="ru-RU" dirty="0"/>
              <a:t> </a:t>
            </a:r>
            <a:r>
              <a:rPr lang="ru-RU" dirty="0" err="1"/>
              <a:t>успішна</a:t>
            </a:r>
            <a:r>
              <a:rPr lang="ru-RU" dirty="0"/>
              <a:t>, </a:t>
            </a:r>
            <a:r>
              <a:rPr lang="ru-RU" dirty="0" err="1"/>
              <a:t>допомогла</a:t>
            </a:r>
            <a:r>
              <a:rPr lang="ru-RU" dirty="0"/>
              <a:t> </a:t>
            </a:r>
            <a:r>
              <a:rPr lang="ru-RU" dirty="0" err="1"/>
              <a:t>виграти</a:t>
            </a:r>
            <a:r>
              <a:rPr lang="ru-RU" dirty="0"/>
              <a:t> </a:t>
            </a:r>
            <a:r>
              <a:rPr lang="ru-RU" dirty="0" err="1"/>
              <a:t>деякі</a:t>
            </a:r>
            <a:r>
              <a:rPr lang="ru-RU" dirty="0"/>
              <a:t> </a:t>
            </a:r>
            <a:r>
              <a:rPr lang="ru-RU" dirty="0" err="1"/>
              <a:t>військові</a:t>
            </a:r>
            <a:r>
              <a:rPr lang="ru-RU" dirty="0"/>
              <a:t> </a:t>
            </a:r>
            <a:r>
              <a:rPr lang="ru-RU" dirty="0" err="1"/>
              <a:t>кампанії</a:t>
            </a:r>
            <a:r>
              <a:rPr lang="ru-RU" dirty="0"/>
              <a:t> та </a:t>
            </a:r>
            <a:r>
              <a:rPr lang="ru-RU" dirty="0" err="1"/>
              <a:t>зберегти</a:t>
            </a:r>
            <a:r>
              <a:rPr lang="ru-RU" dirty="0"/>
              <a:t> </a:t>
            </a:r>
            <a:r>
              <a:rPr lang="ru-RU" dirty="0" err="1"/>
              <a:t>тисячі</a:t>
            </a:r>
            <a:r>
              <a:rPr lang="ru-RU" dirty="0"/>
              <a:t> </a:t>
            </a:r>
            <a:r>
              <a:rPr lang="ru-RU" dirty="0" err="1"/>
              <a:t>людських</a:t>
            </a:r>
            <a:r>
              <a:rPr lang="ru-RU" dirty="0"/>
              <a:t> </a:t>
            </a:r>
            <a:r>
              <a:rPr lang="ru-RU" dirty="0" err="1"/>
              <a:t>життів</a:t>
            </a:r>
            <a:r>
              <a:rPr lang="ru-RU" dirty="0"/>
              <a:t>.</a:t>
            </a:r>
          </a:p>
          <a:p>
            <a:r>
              <a:rPr lang="ru-RU" dirty="0" err="1"/>
              <a:t>Зробив</a:t>
            </a:r>
            <a:r>
              <a:rPr lang="ru-RU" dirty="0"/>
              <a:t> </a:t>
            </a:r>
            <a:r>
              <a:rPr lang="ru-RU" dirty="0" err="1"/>
              <a:t>вагомий</a:t>
            </a:r>
            <a:r>
              <a:rPr lang="ru-RU" dirty="0"/>
              <a:t> </a:t>
            </a:r>
            <a:r>
              <a:rPr lang="ru-RU" dirty="0" err="1"/>
              <a:t>внесок</a:t>
            </a:r>
            <a:r>
              <a:rPr lang="ru-RU" dirty="0"/>
              <a:t> у </a:t>
            </a:r>
            <a:r>
              <a:rPr lang="ru-RU" dirty="0" err="1"/>
              <a:t>дослідження</a:t>
            </a:r>
            <a:r>
              <a:rPr lang="ru-RU" dirty="0"/>
              <a:t> штучного </a:t>
            </a:r>
            <a:r>
              <a:rPr lang="ru-RU" dirty="0" err="1"/>
              <a:t>інтелекту</a:t>
            </a:r>
            <a:r>
              <a:rPr lang="ru-RU" dirty="0"/>
              <a:t>; </a:t>
            </a:r>
            <a:r>
              <a:rPr lang="ru-RU" dirty="0" err="1"/>
              <a:t>запропонував</a:t>
            </a:r>
            <a:r>
              <a:rPr lang="ru-RU" dirty="0"/>
              <a:t> </a:t>
            </a:r>
            <a:r>
              <a:rPr lang="ru-RU" dirty="0" err="1"/>
              <a:t>експеримент</a:t>
            </a:r>
            <a:r>
              <a:rPr lang="ru-RU" dirty="0"/>
              <a:t>, </a:t>
            </a:r>
            <a:r>
              <a:rPr lang="ru-RU" dirty="0" err="1"/>
              <a:t>який</a:t>
            </a:r>
            <a:r>
              <a:rPr lang="ru-RU" dirty="0"/>
              <a:t> став </a:t>
            </a:r>
            <a:r>
              <a:rPr lang="ru-RU" dirty="0" err="1"/>
              <a:t>відомим</a:t>
            </a:r>
            <a:r>
              <a:rPr lang="ru-RU" dirty="0"/>
              <a:t> як тест </a:t>
            </a:r>
            <a:r>
              <a:rPr lang="ru-RU" dirty="0" err="1"/>
              <a:t>Тюрінга</a:t>
            </a:r>
            <a:r>
              <a:rPr lang="ru-RU" dirty="0"/>
              <a:t>.</a:t>
            </a:r>
          </a:p>
          <a:p>
            <a:endParaRPr lang="uk-UA" dirty="0"/>
          </a:p>
        </p:txBody>
      </p:sp>
      <p:pic>
        <p:nvPicPr>
          <p:cNvPr id="11266" name="Picture 2" descr="Alan Turing Aged 1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596" y="1220592"/>
            <a:ext cx="2712185" cy="35198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3993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271398"/>
            <a:ext cx="8596668" cy="1320800"/>
          </a:xfrm>
        </p:spPr>
        <p:txBody>
          <a:bodyPr/>
          <a:lstStyle/>
          <a:p>
            <a:pPr algn="ctr"/>
            <a:r>
              <a:rPr lang="uk-UA" dirty="0" smtClean="0"/>
              <a:t>Машина і тест </a:t>
            </a:r>
            <a:r>
              <a:rPr lang="uk-UA" dirty="0" err="1" smtClean="0"/>
              <a:t>Тьюрінга</a:t>
            </a:r>
            <a:endParaRPr lang="uk-UA" dirty="0"/>
          </a:p>
        </p:txBody>
      </p:sp>
      <p:sp>
        <p:nvSpPr>
          <p:cNvPr id="4" name="Rectangle 2"/>
          <p:cNvSpPr>
            <a:spLocks noGrp="1" noChangeArrowheads="1"/>
          </p:cNvSpPr>
          <p:nvPr>
            <p:ph idx="1"/>
          </p:nvPr>
        </p:nvSpPr>
        <p:spPr bwMode="auto">
          <a:xfrm>
            <a:off x="505822" y="931798"/>
            <a:ext cx="9140108" cy="5218721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253920" tIns="31740" rIns="0" bIns="1587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457200" marR="0" lvl="1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200" b="0" i="0" u="none" strike="noStrike" cap="none" normalizeH="0" baseline="0" dirty="0" smtClean="0">
              <a:ln>
                <a:noFill/>
              </a:ln>
              <a:solidFill>
                <a:srgbClr val="222222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cs typeface="Arial" panose="020B0604020202020204" pitchFamily="34" charset="0"/>
              </a:rPr>
              <a:t>Будь-яка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cs typeface="Arial" panose="020B0604020202020204" pitchFamily="34" charset="0"/>
              </a:rPr>
              <a:t>інтуїтивно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cs typeface="Arial" panose="020B0604020202020204" pitchFamily="34" charset="0"/>
              </a:rPr>
              <a:t>обчислювана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cs typeface="Arial" panose="020B0604020202020204" pitchFamily="34" charset="0"/>
              </a:rPr>
              <a:t>функція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cs typeface="Arial" panose="020B0604020202020204" pitchFamily="34" charset="0"/>
              </a:rPr>
              <a:t> є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cs typeface="Arial" panose="020B0604020202020204" pitchFamily="34" charset="0"/>
              </a:rPr>
              <a:t>частково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cs typeface="Arial" panose="020B0604020202020204" pitchFamily="34" charset="0"/>
              </a:rPr>
              <a:t> 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B0080"/>
                </a:solidFill>
                <a:effectLst/>
                <a:cs typeface="Arial" panose="020B0604020202020204" pitchFamily="34" charset="0"/>
                <a:hlinkClick r:id="rId2" tooltip="Рекурсивні функції"/>
              </a:rPr>
              <a:t>рекурсивною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cs typeface="Arial" panose="020B0604020202020204" pitchFamily="34" charset="0"/>
              </a:rPr>
              <a:t>,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cs typeface="Arial" panose="020B0604020202020204" pitchFamily="34" charset="0"/>
              </a:rPr>
              <a:t>або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cs typeface="Arial" panose="020B0604020202020204" pitchFamily="34" charset="0"/>
              </a:rPr>
              <a:t>,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cs typeface="Arial" panose="020B0604020202020204" pitchFamily="34" charset="0"/>
              </a:rPr>
              <a:t>еквівалентно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cs typeface="Arial" panose="020B0604020202020204" pitchFamily="34" charset="0"/>
              </a:rPr>
              <a:t>,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cs typeface="Arial" panose="020B0604020202020204" pitchFamily="34" charset="0"/>
              </a:rPr>
              <a:t>може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cs typeface="Arial" panose="020B0604020202020204" pitchFamily="34" charset="0"/>
              </a:rPr>
              <a:t> бути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cs typeface="Arial" panose="020B0604020202020204" pitchFamily="34" charset="0"/>
              </a:rPr>
              <a:t>обчислена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cs typeface="Arial" panose="020B0604020202020204" pitchFamily="34" charset="0"/>
              </a:rPr>
              <a:t> за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cs typeface="Arial" panose="020B0604020202020204" pitchFamily="34" charset="0"/>
              </a:rPr>
              <a:t>допомогою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cs typeface="Arial" panose="020B0604020202020204" pitchFamily="34" charset="0"/>
              </a:rPr>
              <a:t>деякої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cs typeface="Arial" panose="020B0604020202020204" pitchFamily="34" charset="0"/>
              </a:rPr>
              <a:t>машини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cs typeface="Arial" panose="020B0604020202020204" pitchFamily="34" charset="0"/>
              </a:rPr>
              <a:t>Тюрінга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cs typeface="Arial" panose="020B0604020202020204" pitchFamily="34" charset="0"/>
              </a:rPr>
              <a:t>.</a:t>
            </a:r>
            <a:b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cs typeface="Arial" panose="020B0604020202020204" pitchFamily="34" charset="0"/>
              </a:rPr>
            </a:b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cs typeface="Arial" panose="020B0604020202020204" pitchFamily="34" charset="0"/>
              </a:rPr>
              <a:t>Алан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cs typeface="Arial" panose="020B0604020202020204" pitchFamily="34" charset="0"/>
              </a:rPr>
              <a:t>Тюрінг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cs typeface="Arial" panose="020B0604020202020204" pitchFamily="34" charset="0"/>
              </a:rPr>
              <a:t>висловив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cs typeface="Arial" panose="020B0604020202020204" pitchFamily="34" charset="0"/>
              </a:rPr>
              <a:t>припущення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cs typeface="Arial" panose="020B0604020202020204" pitchFamily="34" charset="0"/>
              </a:rPr>
              <a:t> (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cs typeface="Arial" panose="020B0604020202020204" pitchFamily="34" charset="0"/>
              </a:rPr>
              <a:t>відоме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cs typeface="Arial" panose="020B0604020202020204" pitchFamily="34" charset="0"/>
              </a:rPr>
              <a:t> як 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B0080"/>
                </a:solidFill>
                <a:effectLst/>
                <a:cs typeface="Arial" panose="020B0604020202020204" pitchFamily="34" charset="0"/>
                <a:hlinkClick r:id="rId3" tooltip="Теза Черча"/>
              </a:rPr>
              <a:t>теза Черча —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0B0080"/>
                </a:solidFill>
                <a:effectLst/>
                <a:cs typeface="Arial" panose="020B0604020202020204" pitchFamily="34" charset="0"/>
                <a:hlinkClick r:id="rId3" tooltip="Теза Черча"/>
              </a:rPr>
              <a:t>Тюрінга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cs typeface="Arial" panose="020B0604020202020204" pitchFamily="34" charset="0"/>
              </a:rPr>
              <a:t>),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cs typeface="Arial" panose="020B0604020202020204" pitchFamily="34" charset="0"/>
              </a:rPr>
              <a:t>що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cs typeface="Arial" panose="020B0604020202020204" pitchFamily="34" charset="0"/>
              </a:rPr>
              <a:t> будь-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cs typeface="Arial" panose="020B0604020202020204" pitchFamily="34" charset="0"/>
              </a:rPr>
              <a:t>який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cs typeface="Arial" panose="020B0604020202020204" pitchFamily="34" charset="0"/>
              </a:rPr>
              <a:t> 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B0080"/>
                </a:solidFill>
                <a:effectLst/>
                <a:cs typeface="Arial" panose="020B0604020202020204" pitchFamily="34" charset="0"/>
                <a:hlinkClick r:id="rId4" tooltip="Алгоритм"/>
              </a:rPr>
              <a:t>алгоритм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cs typeface="Arial" panose="020B0604020202020204" pitchFamily="34" charset="0"/>
              </a:rPr>
              <a:t> в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cs typeface="Arial" panose="020B0604020202020204" pitchFamily="34" charset="0"/>
              </a:rPr>
              <a:t>інтуїтивному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cs typeface="Arial" panose="020B0604020202020204" pitchFamily="34" charset="0"/>
              </a:rPr>
              <a:t>розумінні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cs typeface="Arial" panose="020B0604020202020204" pitchFamily="34" charset="0"/>
              </a:rPr>
              <a:t>цього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cs typeface="Arial" panose="020B0604020202020204" pitchFamily="34" charset="0"/>
              </a:rPr>
              <a:t> слова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cs typeface="Arial" panose="020B0604020202020204" pitchFamily="34" charset="0"/>
              </a:rPr>
              <a:t>може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cs typeface="Arial" panose="020B0604020202020204" pitchFamily="34" charset="0"/>
              </a:rPr>
              <a:t> бути представлений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cs typeface="Arial" panose="020B0604020202020204" pitchFamily="34" charset="0"/>
              </a:rPr>
              <a:t>еквівалентною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cs typeface="Arial" panose="020B0604020202020204" pitchFamily="34" charset="0"/>
              </a:rPr>
              <a:t> машиною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cs typeface="Arial" panose="020B0604020202020204" pitchFamily="34" charset="0"/>
              </a:rPr>
              <a:t>Тюрінга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cs typeface="Arial" panose="020B0604020202020204" pitchFamily="34" charset="0"/>
              </a:rPr>
              <a:t>.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cs typeface="Arial" panose="020B0604020202020204" pitchFamily="34" charset="0"/>
              </a:rPr>
              <a:t>Уточнення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cs typeface="Arial" panose="020B0604020202020204" pitchFamily="34" charset="0"/>
              </a:rPr>
              <a:t>уявлення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cs typeface="Arial" panose="020B0604020202020204" pitchFamily="34" charset="0"/>
              </a:rPr>
              <a:t> про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cs typeface="Arial" panose="020B0604020202020204" pitchFamily="34" charset="0"/>
              </a:rPr>
              <a:t>обчислюваність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cs typeface="Arial" panose="020B0604020202020204" pitchFamily="34" charset="0"/>
              </a:rPr>
              <a:t> на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cs typeface="Arial" panose="020B0604020202020204" pitchFamily="34" charset="0"/>
              </a:rPr>
              <a:t>основі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cs typeface="Arial" panose="020B0604020202020204" pitchFamily="34" charset="0"/>
              </a:rPr>
              <a:t>поняття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cs typeface="Arial" panose="020B0604020202020204" pitchFamily="34" charset="0"/>
              </a:rPr>
              <a:t>машини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cs typeface="Arial" panose="020B0604020202020204" pitchFamily="34" charset="0"/>
              </a:rPr>
              <a:t>Тюрінга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cs typeface="Arial" panose="020B0604020202020204" pitchFamily="34" charset="0"/>
              </a:rPr>
              <a:t> (і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cs typeface="Arial" panose="020B0604020202020204" pitchFamily="34" charset="0"/>
              </a:rPr>
              <a:t>інших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cs typeface="Arial" panose="020B0604020202020204" pitchFamily="34" charset="0"/>
              </a:rPr>
              <a:t>аналогічних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cs typeface="Arial" panose="020B0604020202020204" pitchFamily="34" charset="0"/>
              </a:rPr>
              <a:t>йому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cs typeface="Arial" panose="020B0604020202020204" pitchFamily="34" charset="0"/>
              </a:rPr>
              <a:t> понять)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cs typeface="Arial" panose="020B0604020202020204" pitchFamily="34" charset="0"/>
              </a:rPr>
              <a:t>відкрило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cs typeface="Arial" panose="020B0604020202020204" pitchFamily="34" charset="0"/>
              </a:rPr>
              <a:t>можливості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cs typeface="Arial" panose="020B0604020202020204" pitchFamily="34" charset="0"/>
              </a:rPr>
              <a:t> для строгого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cs typeface="Arial" panose="020B0604020202020204" pitchFamily="34" charset="0"/>
              </a:rPr>
              <a:t>доведення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cs typeface="Arial" panose="020B0604020202020204" pitchFamily="34" charset="0"/>
              </a:rPr>
              <a:t>алгоритмічної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cs typeface="Arial" panose="020B0604020202020204" pitchFamily="34" charset="0"/>
              </a:rPr>
              <a:t>нерозв'язності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cs typeface="Arial" panose="020B0604020202020204" pitchFamily="34" charset="0"/>
              </a:rPr>
              <a:t>різних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cs typeface="Arial" panose="020B0604020202020204" pitchFamily="34" charset="0"/>
              </a:rPr>
              <a:t>масових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cs typeface="Arial" panose="020B0604020202020204" pitchFamily="34" charset="0"/>
              </a:rPr>
              <a:t> проблем (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cs typeface="Arial" panose="020B0604020202020204" pitchFamily="34" charset="0"/>
              </a:rPr>
              <a:t>тобто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cs typeface="Arial" panose="020B0604020202020204" pitchFamily="34" charset="0"/>
              </a:rPr>
              <a:t> проблем про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cs typeface="Arial" panose="020B0604020202020204" pitchFamily="34" charset="0"/>
              </a:rPr>
              <a:t>знаходження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cs typeface="Arial" panose="020B0604020202020204" pitchFamily="34" charset="0"/>
              </a:rPr>
              <a:t>єдиного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cs typeface="Arial" panose="020B0604020202020204" pitchFamily="34" charset="0"/>
              </a:rPr>
              <a:t> методу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cs typeface="Arial" panose="020B0604020202020204" pitchFamily="34" charset="0"/>
              </a:rPr>
              <a:t>розв'язку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cs typeface="Arial" panose="020B0604020202020204" pitchFamily="34" charset="0"/>
              </a:rPr>
              <a:t>деякого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cs typeface="Arial" panose="020B0604020202020204" pitchFamily="34" charset="0"/>
              </a:rPr>
              <a:t>класу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cs typeface="Arial" panose="020B0604020202020204" pitchFamily="34" charset="0"/>
              </a:rPr>
              <a:t> задач,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cs typeface="Arial" panose="020B0604020202020204" pitchFamily="34" charset="0"/>
              </a:rPr>
              <a:t>умови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cs typeface="Arial" panose="020B0604020202020204" pitchFamily="34" charset="0"/>
              </a:rPr>
              <a:t>яких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cs typeface="Arial" panose="020B0604020202020204" pitchFamily="34" charset="0"/>
              </a:rPr>
              <a:t>можуть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cs typeface="Arial" panose="020B0604020202020204" pitchFamily="34" charset="0"/>
              </a:rPr>
              <a:t>змінюватись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cs typeface="Arial" panose="020B0604020202020204" pitchFamily="34" charset="0"/>
              </a:rPr>
              <a:t> у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cs typeface="Arial" panose="020B0604020202020204" pitchFamily="34" charset="0"/>
              </a:rPr>
              <a:t>відомих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cs typeface="Arial" panose="020B0604020202020204" pitchFamily="34" charset="0"/>
              </a:rPr>
              <a:t> межах).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cs typeface="Arial" panose="020B0604020202020204" pitchFamily="34" charset="0"/>
              </a:rPr>
              <a:t>Найпростішим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cs typeface="Arial" panose="020B0604020202020204" pitchFamily="34" charset="0"/>
              </a:rPr>
              <a:t> прикладом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cs typeface="Arial" panose="020B0604020202020204" pitchFamily="34" charset="0"/>
              </a:rPr>
              <a:t>алгоритмічно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cs typeface="Arial" panose="020B0604020202020204" pitchFamily="34" charset="0"/>
              </a:rPr>
              <a:t>нерозв'язної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cs typeface="Arial" panose="020B0604020202020204" pitchFamily="34" charset="0"/>
              </a:rPr>
              <a:t>масової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cs typeface="Arial" panose="020B0604020202020204" pitchFamily="34" charset="0"/>
              </a:rPr>
              <a:t>проблеми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cs typeface="Arial" panose="020B0604020202020204" pitchFamily="34" charset="0"/>
              </a:rPr>
              <a:t> є так звана проблема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cs typeface="Arial" panose="020B0604020202020204" pitchFamily="34" charset="0"/>
              </a:rPr>
              <a:t>застосовності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cs typeface="Arial" panose="020B0604020202020204" pitchFamily="34" charset="0"/>
              </a:rPr>
              <a:t> алгоритму (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cs typeface="Arial" panose="020B0604020202020204" pitchFamily="34" charset="0"/>
              </a:rPr>
              <a:t>називається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cs typeface="Arial" panose="020B0604020202020204" pitchFamily="34" charset="0"/>
              </a:rPr>
              <a:t>також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cs typeface="Arial" panose="020B0604020202020204" pitchFamily="34" charset="0"/>
              </a:rPr>
              <a:t> проблемою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cs typeface="Arial" panose="020B0604020202020204" pitchFamily="34" charset="0"/>
              </a:rPr>
              <a:t>зупинки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cs typeface="Arial" panose="020B0604020202020204" pitchFamily="34" charset="0"/>
              </a:rPr>
              <a:t>). Вона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cs typeface="Arial" panose="020B0604020202020204" pitchFamily="34" charset="0"/>
              </a:rPr>
              <a:t>полягає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cs typeface="Arial" panose="020B0604020202020204" pitchFamily="34" charset="0"/>
              </a:rPr>
              <a:t> в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cs typeface="Arial" panose="020B0604020202020204" pitchFamily="34" charset="0"/>
              </a:rPr>
              <a:t>наступному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cs typeface="Arial" panose="020B0604020202020204" pitchFamily="34" charset="0"/>
              </a:rPr>
              <a:t>: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cs typeface="Arial" panose="020B0604020202020204" pitchFamily="34" charset="0"/>
              </a:rPr>
              <a:t>потрібно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cs typeface="Arial" panose="020B0604020202020204" pitchFamily="34" charset="0"/>
              </a:rPr>
              <a:t>знайти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cs typeface="Arial" panose="020B0604020202020204" pitchFamily="34" charset="0"/>
              </a:rPr>
              <a:t>загальний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cs typeface="Arial" panose="020B0604020202020204" pitchFamily="34" charset="0"/>
              </a:rPr>
              <a:t> метод,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cs typeface="Arial" panose="020B0604020202020204" pitchFamily="34" charset="0"/>
              </a:rPr>
              <a:t>який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cs typeface="Arial" panose="020B0604020202020204" pitchFamily="34" charset="0"/>
              </a:rPr>
              <a:t> дозволяв би для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cs typeface="Arial" panose="020B0604020202020204" pitchFamily="34" charset="0"/>
              </a:rPr>
              <a:t>довільної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cs typeface="Arial" panose="020B0604020202020204" pitchFamily="34" charset="0"/>
              </a:rPr>
              <a:t>машини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cs typeface="Arial" panose="020B0604020202020204" pitchFamily="34" charset="0"/>
              </a:rPr>
              <a:t>Тюрінга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cs typeface="Arial" panose="020B0604020202020204" pitchFamily="34" charset="0"/>
              </a:rPr>
              <a:t> (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cs typeface="Arial" panose="020B0604020202020204" pitchFamily="34" charset="0"/>
              </a:rPr>
              <a:t>заданої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cs typeface="Arial" panose="020B0604020202020204" pitchFamily="34" charset="0"/>
              </a:rPr>
              <a:t> за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cs typeface="Arial" panose="020B0604020202020204" pitchFamily="34" charset="0"/>
              </a:rPr>
              <a:t>допомогою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cs typeface="Arial" panose="020B0604020202020204" pitchFamily="34" charset="0"/>
              </a:rPr>
              <a:t>своєї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cs typeface="Arial" panose="020B0604020202020204" pitchFamily="34" charset="0"/>
              </a:rPr>
              <a:t>програми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cs typeface="Arial" panose="020B0604020202020204" pitchFamily="34" charset="0"/>
              </a:rPr>
              <a:t>) і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cs typeface="Arial" panose="020B0604020202020204" pitchFamily="34" charset="0"/>
              </a:rPr>
              <a:t>довільного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cs typeface="Arial" panose="020B0604020202020204" pitchFamily="34" charset="0"/>
              </a:rPr>
              <a:t> початкового стану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cs typeface="Arial" panose="020B0604020202020204" pitchFamily="34" charset="0"/>
              </a:rPr>
              <a:t>стрічки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cs typeface="Arial" panose="020B0604020202020204" pitchFamily="34" charset="0"/>
              </a:rPr>
              <a:t>цієї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cs typeface="Arial" panose="020B0604020202020204" pitchFamily="34" charset="0"/>
              </a:rPr>
              <a:t>машини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cs typeface="Arial" panose="020B0604020202020204" pitchFamily="34" charset="0"/>
              </a:rPr>
              <a:t>визначити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cs typeface="Arial" panose="020B0604020202020204" pitchFamily="34" charset="0"/>
              </a:rPr>
              <a:t>,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cs typeface="Arial" panose="020B0604020202020204" pitchFamily="34" charset="0"/>
              </a:rPr>
              <a:t>чи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cs typeface="Arial" panose="020B0604020202020204" pitchFamily="34" charset="0"/>
              </a:rPr>
              <a:t> завершиться робота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cs typeface="Arial" panose="020B0604020202020204" pitchFamily="34" charset="0"/>
              </a:rPr>
              <a:t>машини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cs typeface="Arial" panose="020B0604020202020204" pitchFamily="34" charset="0"/>
              </a:rPr>
              <a:t> за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cs typeface="Arial" panose="020B0604020202020204" pitchFamily="34" charset="0"/>
              </a:rPr>
              <a:t>скінченне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cs typeface="Arial" panose="020B0604020202020204" pitchFamily="34" charset="0"/>
              </a:rPr>
              <a:t> число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cs typeface="Arial" panose="020B0604020202020204" pitchFamily="34" charset="0"/>
              </a:rPr>
              <a:t>кроків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cs typeface="Arial" panose="020B0604020202020204" pitchFamily="34" charset="0"/>
              </a:rPr>
              <a:t>,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cs typeface="Arial" panose="020B0604020202020204" pitchFamily="34" charset="0"/>
              </a:rPr>
              <a:t>чи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cs typeface="Arial" panose="020B0604020202020204" pitchFamily="34" charset="0"/>
              </a:rPr>
              <a:t> буде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cs typeface="Arial" panose="020B0604020202020204" pitchFamily="34" charset="0"/>
              </a:rPr>
              <a:t>тривати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cs typeface="Arial" panose="020B0604020202020204" pitchFamily="34" charset="0"/>
              </a:rPr>
              <a:t>необмежено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cs typeface="Arial" panose="020B0604020202020204" pitchFamily="34" charset="0"/>
              </a:rPr>
              <a:t>довго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cs typeface="Arial" panose="020B0604020202020204" pitchFamily="34" charset="0"/>
              </a:rPr>
              <a:t>. </a:t>
            </a:r>
          </a:p>
          <a:p>
            <a:pPr marL="0" lvl="0" indent="0" defTabSz="914400">
              <a:buClrTx/>
              <a:buSzTx/>
              <a:buNone/>
            </a:pPr>
            <a:r>
              <a:rPr lang="ru-RU" sz="1600" dirty="0" err="1" smtClean="0"/>
              <a:t>ТЕст</a:t>
            </a:r>
            <a:r>
              <a:rPr lang="ru-RU" sz="1600" dirty="0" smtClean="0"/>
              <a:t> </a:t>
            </a:r>
            <a:r>
              <a:rPr lang="ru-RU" sz="1600" dirty="0" err="1"/>
              <a:t>Тюрінга</a:t>
            </a:r>
            <a:r>
              <a:rPr lang="ru-RU" sz="1600" dirty="0"/>
              <a:t> — тест, </a:t>
            </a:r>
            <a:r>
              <a:rPr lang="ru-RU" sz="1600" dirty="0" err="1"/>
              <a:t>запропонований</a:t>
            </a:r>
            <a:r>
              <a:rPr lang="ru-RU" sz="1600" dirty="0"/>
              <a:t> Аланом </a:t>
            </a:r>
            <a:r>
              <a:rPr lang="ru-RU" sz="1600" dirty="0" err="1"/>
              <a:t>Тюрінгом</a:t>
            </a:r>
            <a:r>
              <a:rPr lang="ru-RU" sz="1600" dirty="0"/>
              <a:t> у </a:t>
            </a:r>
            <a:r>
              <a:rPr lang="ru-RU" sz="1600" dirty="0">
                <a:hlinkClick r:id="rId5" tooltip="1950"/>
              </a:rPr>
              <a:t>1950</a:t>
            </a:r>
            <a:r>
              <a:rPr lang="ru-RU" sz="1600" dirty="0"/>
              <a:t> </a:t>
            </a:r>
            <a:r>
              <a:rPr lang="ru-RU" sz="1600" dirty="0" err="1"/>
              <a:t>році</a:t>
            </a:r>
            <a:r>
              <a:rPr lang="ru-RU" sz="1600" dirty="0"/>
              <a:t> у </a:t>
            </a:r>
            <a:r>
              <a:rPr lang="ru-RU" sz="1600" dirty="0" err="1"/>
              <a:t>статті</a:t>
            </a:r>
            <a:r>
              <a:rPr lang="ru-RU" sz="1600" dirty="0"/>
              <a:t> «</a:t>
            </a:r>
            <a:r>
              <a:rPr lang="ru-RU" sz="1600" dirty="0" err="1"/>
              <a:t>Обчислювальні</a:t>
            </a:r>
            <a:r>
              <a:rPr lang="ru-RU" sz="1600" dirty="0"/>
              <a:t> </a:t>
            </a:r>
            <a:r>
              <a:rPr lang="ru-RU" sz="1600" dirty="0" err="1"/>
              <a:t>машини</a:t>
            </a:r>
            <a:r>
              <a:rPr lang="ru-RU" sz="1600" dirty="0"/>
              <a:t> і </a:t>
            </a:r>
            <a:r>
              <a:rPr lang="ru-RU" sz="1600" dirty="0" err="1"/>
              <a:t>розум</a:t>
            </a:r>
            <a:r>
              <a:rPr lang="ru-RU" sz="1600" dirty="0"/>
              <a:t>» (</a:t>
            </a:r>
            <a:r>
              <a:rPr lang="ru-RU" sz="1600" dirty="0">
                <a:hlinkClick r:id="rId6" tooltip="Англійська мова"/>
              </a:rPr>
              <a:t>англ.</a:t>
            </a:r>
            <a:r>
              <a:rPr lang="ru-RU" sz="1600" dirty="0"/>
              <a:t> </a:t>
            </a:r>
            <a:r>
              <a:rPr lang="en-US" sz="1600" i="1" dirty="0"/>
              <a:t>Computing Machinery and Intelligence</a:t>
            </a:r>
            <a:r>
              <a:rPr lang="en-US" sz="1600" dirty="0"/>
              <a:t>) </a:t>
            </a:r>
            <a:r>
              <a:rPr lang="ru-RU" sz="1600" dirty="0"/>
              <a:t>для </a:t>
            </a:r>
            <a:r>
              <a:rPr lang="ru-RU" sz="1600" dirty="0" err="1"/>
              <a:t>перевірки</a:t>
            </a:r>
            <a:r>
              <a:rPr lang="ru-RU" sz="1600" dirty="0"/>
              <a:t>, </a:t>
            </a:r>
            <a:r>
              <a:rPr lang="ru-RU" sz="1600" dirty="0" err="1"/>
              <a:t>чи</a:t>
            </a:r>
            <a:r>
              <a:rPr lang="ru-RU" sz="1600" dirty="0"/>
              <a:t> є </a:t>
            </a:r>
            <a:r>
              <a:rPr lang="ru-RU" sz="1600" dirty="0" err="1"/>
              <a:t>комп'ютер</a:t>
            </a:r>
            <a:r>
              <a:rPr lang="ru-RU" sz="1600" dirty="0"/>
              <a:t> </a:t>
            </a:r>
            <a:r>
              <a:rPr lang="ru-RU" sz="1600" dirty="0" err="1"/>
              <a:t>розумним</a:t>
            </a:r>
            <a:r>
              <a:rPr lang="ru-RU" sz="1600" dirty="0"/>
              <a:t> у </a:t>
            </a:r>
            <a:r>
              <a:rPr lang="ru-RU" sz="1600" dirty="0" err="1"/>
              <a:t>людському</a:t>
            </a:r>
            <a:r>
              <a:rPr lang="ru-RU" sz="1600" dirty="0"/>
              <a:t> </a:t>
            </a:r>
            <a:r>
              <a:rPr lang="ru-RU" sz="1600" dirty="0" err="1"/>
              <a:t>сенсі</a:t>
            </a:r>
            <a:r>
              <a:rPr lang="ru-RU" sz="1600" dirty="0"/>
              <a:t> слова. У </a:t>
            </a:r>
            <a:r>
              <a:rPr lang="ru-RU" sz="1600" dirty="0" err="1"/>
              <a:t>цьому</a:t>
            </a:r>
            <a:r>
              <a:rPr lang="ru-RU" sz="1600" dirty="0"/>
              <a:t> </a:t>
            </a:r>
            <a:r>
              <a:rPr lang="ru-RU" sz="1600" dirty="0" err="1"/>
              <a:t>тесті</a:t>
            </a:r>
            <a:r>
              <a:rPr lang="ru-RU" sz="1600" dirty="0"/>
              <a:t> один </a:t>
            </a:r>
            <a:r>
              <a:rPr lang="ru-RU" sz="1600" dirty="0" err="1"/>
              <a:t>або</a:t>
            </a:r>
            <a:r>
              <a:rPr lang="ru-RU" sz="1600" dirty="0"/>
              <a:t> </a:t>
            </a:r>
            <a:r>
              <a:rPr lang="ru-RU" sz="1600" dirty="0" err="1"/>
              <a:t>кілька</a:t>
            </a:r>
            <a:r>
              <a:rPr lang="ru-RU" sz="1600" dirty="0"/>
              <a:t> людей </a:t>
            </a:r>
            <a:r>
              <a:rPr lang="ru-RU" sz="1600" dirty="0" err="1"/>
              <a:t>повинні</a:t>
            </a:r>
            <a:r>
              <a:rPr lang="ru-RU" sz="1600" dirty="0"/>
              <a:t> </a:t>
            </a:r>
            <a:r>
              <a:rPr lang="ru-RU" sz="1600" dirty="0" err="1"/>
              <a:t>задавати</a:t>
            </a:r>
            <a:r>
              <a:rPr lang="ru-RU" sz="1600" dirty="0"/>
              <a:t> </a:t>
            </a:r>
            <a:r>
              <a:rPr lang="ru-RU" sz="1600" dirty="0" err="1"/>
              <a:t>питання</a:t>
            </a:r>
            <a:r>
              <a:rPr lang="ru-RU" sz="1600" dirty="0"/>
              <a:t> </a:t>
            </a:r>
            <a:r>
              <a:rPr lang="ru-RU" sz="1600" dirty="0" err="1"/>
              <a:t>двом</a:t>
            </a:r>
            <a:r>
              <a:rPr lang="ru-RU" sz="1600" dirty="0"/>
              <a:t> </a:t>
            </a:r>
            <a:r>
              <a:rPr lang="ru-RU" sz="1600" dirty="0" err="1"/>
              <a:t>таємним</a:t>
            </a:r>
            <a:r>
              <a:rPr lang="ru-RU" sz="1600" dirty="0"/>
              <a:t> </a:t>
            </a:r>
            <a:r>
              <a:rPr lang="ru-RU" sz="1600" dirty="0" err="1"/>
              <a:t>співрозмовникам</a:t>
            </a:r>
            <a:r>
              <a:rPr lang="ru-RU" sz="1600" dirty="0"/>
              <a:t> і на </a:t>
            </a:r>
            <a:r>
              <a:rPr lang="ru-RU" sz="1600" dirty="0" err="1"/>
              <a:t>підставі</a:t>
            </a:r>
            <a:r>
              <a:rPr lang="ru-RU" sz="1600" dirty="0"/>
              <a:t> </a:t>
            </a:r>
            <a:r>
              <a:rPr lang="ru-RU" sz="1600" dirty="0" err="1"/>
              <a:t>відповідей</a:t>
            </a:r>
            <a:r>
              <a:rPr lang="ru-RU" sz="1600" dirty="0"/>
              <a:t> </a:t>
            </a:r>
            <a:r>
              <a:rPr lang="ru-RU" sz="1600" dirty="0" err="1"/>
              <a:t>визначати</a:t>
            </a:r>
            <a:r>
              <a:rPr lang="ru-RU" sz="1600" dirty="0"/>
              <a:t>, </a:t>
            </a:r>
            <a:r>
              <a:rPr lang="ru-RU" sz="1600" dirty="0" err="1"/>
              <a:t>хто</a:t>
            </a:r>
            <a:r>
              <a:rPr lang="ru-RU" sz="1600" dirty="0"/>
              <a:t> з них машина, а </a:t>
            </a:r>
            <a:r>
              <a:rPr lang="ru-RU" sz="1600" dirty="0" err="1"/>
              <a:t>хто</a:t>
            </a:r>
            <a:r>
              <a:rPr lang="ru-RU" sz="1600" dirty="0"/>
              <a:t> </a:t>
            </a:r>
            <a:r>
              <a:rPr lang="ru-RU" sz="1600" dirty="0" err="1"/>
              <a:t>людина</a:t>
            </a:r>
            <a:r>
              <a:rPr lang="ru-RU" sz="1600" dirty="0"/>
              <a:t>. </a:t>
            </a:r>
            <a:r>
              <a:rPr lang="ru-RU" sz="1600" dirty="0" err="1"/>
              <a:t>Якщо</a:t>
            </a:r>
            <a:r>
              <a:rPr lang="ru-RU" sz="1600" dirty="0"/>
              <a:t> не </a:t>
            </a:r>
            <a:r>
              <a:rPr lang="ru-RU" sz="1600" dirty="0" err="1"/>
              <a:t>вдавалося</a:t>
            </a:r>
            <a:r>
              <a:rPr lang="ru-RU" sz="1600" dirty="0"/>
              <a:t> </a:t>
            </a:r>
            <a:r>
              <a:rPr lang="ru-RU" sz="1600" dirty="0" err="1"/>
              <a:t>розкрити</a:t>
            </a:r>
            <a:r>
              <a:rPr lang="ru-RU" sz="1600" dirty="0"/>
              <a:t> машину, </a:t>
            </a:r>
            <a:r>
              <a:rPr lang="ru-RU" sz="1600" dirty="0" err="1"/>
              <a:t>що</a:t>
            </a:r>
            <a:r>
              <a:rPr lang="ru-RU" sz="1600" dirty="0"/>
              <a:t> </a:t>
            </a:r>
            <a:r>
              <a:rPr lang="ru-RU" sz="1600" dirty="0" err="1"/>
              <a:t>маскувалася</a:t>
            </a:r>
            <a:r>
              <a:rPr lang="ru-RU" sz="1600" dirty="0"/>
              <a:t> </a:t>
            </a:r>
            <a:r>
              <a:rPr lang="ru-RU" sz="1600" dirty="0" err="1"/>
              <a:t>під</a:t>
            </a:r>
            <a:r>
              <a:rPr lang="ru-RU" sz="1600" dirty="0"/>
              <a:t> </a:t>
            </a:r>
            <a:r>
              <a:rPr lang="ru-RU" sz="1600" dirty="0" err="1"/>
              <a:t>людину</a:t>
            </a:r>
            <a:r>
              <a:rPr lang="ru-RU" sz="1600" dirty="0"/>
              <a:t>, </a:t>
            </a:r>
            <a:r>
              <a:rPr lang="ru-RU" sz="1600" dirty="0" err="1"/>
              <a:t>передбачалося</a:t>
            </a:r>
            <a:r>
              <a:rPr lang="ru-RU" sz="1600" dirty="0"/>
              <a:t>, </a:t>
            </a:r>
            <a:r>
              <a:rPr lang="ru-RU" sz="1600" dirty="0" err="1"/>
              <a:t>що</a:t>
            </a:r>
            <a:r>
              <a:rPr lang="ru-RU" sz="1600" dirty="0"/>
              <a:t> машина </a:t>
            </a:r>
            <a:r>
              <a:rPr lang="ru-RU" sz="1600" dirty="0" err="1"/>
              <a:t>розумна</a:t>
            </a:r>
            <a:r>
              <a:rPr lang="ru-RU" sz="2000" dirty="0"/>
              <a:t>.</a:t>
            </a:r>
            <a:endParaRPr kumimoji="0" lang="ru-RU" alt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7542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Тематичний перегляд </a:t>
            </a:r>
            <a:endParaRPr lang="uk-UA" dirty="0"/>
          </a:p>
        </p:txBody>
      </p:sp>
      <p:pic>
        <p:nvPicPr>
          <p:cNvPr id="13314" name="Picture 2" descr="http://videos.snotr.com/4545-xlarge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8631" y="1396501"/>
            <a:ext cx="6907642" cy="3881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517732" y="5461348"/>
            <a:ext cx="363432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dirty="0" smtClean="0"/>
              <a:t>Машина Алана </a:t>
            </a:r>
            <a:r>
              <a:rPr lang="uk-UA" sz="2400" dirty="0" err="1" smtClean="0"/>
              <a:t>Тьюрінга</a:t>
            </a:r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556044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sz="4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Клод </a:t>
            </a:r>
            <a:r>
              <a:rPr lang="uk-UA" sz="44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Шеннон</a:t>
            </a:r>
            <a:r>
              <a:rPr lang="uk-UA" dirty="0"/>
              <a:t/>
            </a:r>
            <a:br>
              <a:rPr lang="uk-UA" dirty="0"/>
            </a:b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757807" y="1596917"/>
            <a:ext cx="5754189" cy="3880773"/>
          </a:xfrm>
        </p:spPr>
        <p:txBody>
          <a:bodyPr>
            <a:normAutofit fontScale="92500" lnSpcReduction="10000"/>
          </a:bodyPr>
          <a:lstStyle/>
          <a:p>
            <a:r>
              <a:rPr lang="ru-RU" b="1" dirty="0"/>
              <a:t>Клод </a:t>
            </a:r>
            <a:r>
              <a:rPr lang="ru-RU" b="1" dirty="0" err="1"/>
              <a:t>Елвуд</a:t>
            </a:r>
            <a:r>
              <a:rPr lang="ru-RU" b="1" dirty="0"/>
              <a:t> Шеннон</a:t>
            </a:r>
            <a:r>
              <a:rPr lang="ru-RU" dirty="0"/>
              <a:t> (англ. </a:t>
            </a:r>
            <a:r>
              <a:rPr lang="en-US" i="1" dirty="0"/>
              <a:t>Claude Elwood Shannon</a:t>
            </a:r>
            <a:r>
              <a:rPr lang="en-US" dirty="0"/>
              <a:t>; *30 </a:t>
            </a:r>
            <a:r>
              <a:rPr lang="ru-RU" dirty="0" err="1"/>
              <a:t>квітня</a:t>
            </a:r>
            <a:r>
              <a:rPr lang="ru-RU" dirty="0"/>
              <a:t>, 1916 — †24 лютого, 2001) — </a:t>
            </a:r>
            <a:r>
              <a:rPr lang="ru-RU" dirty="0" err="1" smtClean="0"/>
              <a:t>американський</a:t>
            </a:r>
            <a:r>
              <a:rPr lang="ru-RU" dirty="0" smtClean="0"/>
              <a:t> </a:t>
            </a:r>
            <a:r>
              <a:rPr lang="ru-RU" dirty="0" err="1" smtClean="0"/>
              <a:t>електротехнік</a:t>
            </a:r>
            <a:r>
              <a:rPr lang="ru-RU" dirty="0"/>
              <a:t> і математик, «</a:t>
            </a:r>
            <a:r>
              <a:rPr lang="ru-RU" dirty="0" err="1"/>
              <a:t>батько</a:t>
            </a:r>
            <a:r>
              <a:rPr lang="ru-RU" dirty="0"/>
              <a:t> </a:t>
            </a:r>
            <a:r>
              <a:rPr lang="ru-RU" dirty="0" err="1"/>
              <a:t>теорії</a:t>
            </a:r>
            <a:r>
              <a:rPr lang="ru-RU" dirty="0"/>
              <a:t> </a:t>
            </a:r>
            <a:r>
              <a:rPr lang="ru-RU" dirty="0" err="1"/>
              <a:t>інформації</a:t>
            </a:r>
            <a:r>
              <a:rPr lang="ru-RU" dirty="0" smtClean="0"/>
              <a:t>»</a:t>
            </a:r>
            <a:endParaRPr lang="ru-RU" dirty="0"/>
          </a:p>
          <a:p>
            <a:r>
              <a:rPr lang="ru-RU" dirty="0"/>
              <a:t>Шеннон </a:t>
            </a:r>
            <a:r>
              <a:rPr lang="ru-RU" dirty="0" err="1"/>
              <a:t>відомий</a:t>
            </a:r>
            <a:r>
              <a:rPr lang="ru-RU" dirty="0"/>
              <a:t> </a:t>
            </a:r>
            <a:r>
              <a:rPr lang="ru-RU" dirty="0" err="1"/>
              <a:t>тим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запропонував</a:t>
            </a:r>
            <a:r>
              <a:rPr lang="ru-RU" dirty="0"/>
              <a:t> </a:t>
            </a:r>
            <a:r>
              <a:rPr lang="ru-RU" dirty="0" err="1"/>
              <a:t>теорію</a:t>
            </a:r>
            <a:r>
              <a:rPr lang="ru-RU" dirty="0"/>
              <a:t> </a:t>
            </a:r>
            <a:r>
              <a:rPr lang="ru-RU" dirty="0" err="1"/>
              <a:t>інформації</a:t>
            </a:r>
            <a:r>
              <a:rPr lang="ru-RU" dirty="0"/>
              <a:t> в </a:t>
            </a:r>
            <a:r>
              <a:rPr lang="ru-RU" dirty="0" err="1"/>
              <a:t>науковій</a:t>
            </a:r>
            <a:r>
              <a:rPr lang="ru-RU" dirty="0"/>
              <a:t> </a:t>
            </a:r>
            <a:r>
              <a:rPr lang="ru-RU" dirty="0" err="1"/>
              <a:t>статті</a:t>
            </a:r>
            <a:r>
              <a:rPr lang="ru-RU" dirty="0"/>
              <a:t>, </a:t>
            </a:r>
            <a:r>
              <a:rPr lang="ru-RU" dirty="0" err="1"/>
              <a:t>опублікованій</a:t>
            </a:r>
            <a:r>
              <a:rPr lang="ru-RU" dirty="0"/>
              <a:t> в 1948 </a:t>
            </a:r>
            <a:r>
              <a:rPr lang="ru-RU" dirty="0" err="1"/>
              <a:t>році</a:t>
            </a:r>
            <a:r>
              <a:rPr lang="ru-RU" dirty="0"/>
              <a:t>. </a:t>
            </a:r>
            <a:r>
              <a:rPr lang="ru-RU" dirty="0" err="1"/>
              <a:t>Йому</a:t>
            </a:r>
            <a:r>
              <a:rPr lang="ru-RU" dirty="0"/>
              <a:t>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приписують</a:t>
            </a:r>
            <a:r>
              <a:rPr lang="ru-RU" dirty="0"/>
              <a:t> </a:t>
            </a:r>
            <a:r>
              <a:rPr lang="ru-RU" dirty="0" err="1"/>
              <a:t>винайдення</a:t>
            </a:r>
            <a:r>
              <a:rPr lang="ru-RU" dirty="0"/>
              <a:t> </a:t>
            </a:r>
            <a:r>
              <a:rPr lang="ru-RU" dirty="0" err="1"/>
              <a:t>теорії</a:t>
            </a:r>
            <a:r>
              <a:rPr lang="ru-RU" dirty="0"/>
              <a:t> проекту цифрового </a:t>
            </a:r>
            <a:r>
              <a:rPr lang="ru-RU" dirty="0" err="1"/>
              <a:t>комп'ютера</a:t>
            </a:r>
            <a:r>
              <a:rPr lang="ru-RU" dirty="0"/>
              <a:t> та цифрового каналу в 1937 </a:t>
            </a:r>
            <a:r>
              <a:rPr lang="ru-RU" dirty="0" err="1"/>
              <a:t>році</a:t>
            </a:r>
            <a:r>
              <a:rPr lang="ru-RU" dirty="0"/>
              <a:t>, коли, </a:t>
            </a:r>
            <a:r>
              <a:rPr lang="ru-RU" dirty="0" err="1"/>
              <a:t>бувши</a:t>
            </a:r>
            <a:r>
              <a:rPr lang="ru-RU" dirty="0"/>
              <a:t> 21-річним студентом в </a:t>
            </a:r>
            <a:r>
              <a:rPr lang="ru-RU" dirty="0" err="1"/>
              <a:t>Массачусетському</a:t>
            </a:r>
            <a:r>
              <a:rPr lang="ru-RU" dirty="0"/>
              <a:t> </a:t>
            </a:r>
            <a:r>
              <a:rPr lang="ru-RU" dirty="0" err="1"/>
              <a:t>технологічному</a:t>
            </a:r>
            <a:r>
              <a:rPr lang="ru-RU" dirty="0"/>
              <a:t> </a:t>
            </a:r>
            <a:r>
              <a:rPr lang="ru-RU" dirty="0" err="1"/>
              <a:t>інституті</a:t>
            </a:r>
            <a:r>
              <a:rPr lang="ru-RU" dirty="0"/>
              <a:t>, </a:t>
            </a:r>
            <a:r>
              <a:rPr lang="ru-RU" dirty="0" err="1"/>
              <a:t>він</a:t>
            </a:r>
            <a:r>
              <a:rPr lang="ru-RU" dirty="0"/>
              <a:t> написав </a:t>
            </a:r>
            <a:r>
              <a:rPr lang="ru-RU" dirty="0" err="1"/>
              <a:t>дисертацію</a:t>
            </a:r>
            <a:r>
              <a:rPr lang="ru-RU" dirty="0"/>
              <a:t>, в </a:t>
            </a:r>
            <a:r>
              <a:rPr lang="ru-RU" dirty="0" err="1"/>
              <a:t>якій</a:t>
            </a:r>
            <a:r>
              <a:rPr lang="ru-RU" dirty="0"/>
              <a:t> </a:t>
            </a:r>
            <a:r>
              <a:rPr lang="ru-RU" dirty="0" err="1"/>
              <a:t>демонструє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з </a:t>
            </a:r>
            <a:r>
              <a:rPr lang="ru-RU" dirty="0" err="1"/>
              <a:t>допомогою</a:t>
            </a:r>
            <a:r>
              <a:rPr lang="ru-RU" dirty="0"/>
              <a:t> </a:t>
            </a:r>
            <a:r>
              <a:rPr lang="ru-RU" dirty="0" err="1"/>
              <a:t>електричного</a:t>
            </a:r>
            <a:r>
              <a:rPr lang="ru-RU" dirty="0"/>
              <a:t> </a:t>
            </a:r>
            <a:r>
              <a:rPr lang="ru-RU" dirty="0" err="1"/>
              <a:t>застосування</a:t>
            </a:r>
            <a:r>
              <a:rPr lang="ru-RU" dirty="0"/>
              <a:t> </a:t>
            </a:r>
            <a:r>
              <a:rPr lang="ru-RU" dirty="0" err="1"/>
              <a:t>Булевої</a:t>
            </a:r>
            <a:r>
              <a:rPr lang="ru-RU" dirty="0"/>
              <a:t> </a:t>
            </a:r>
            <a:r>
              <a:rPr lang="ru-RU" dirty="0" err="1"/>
              <a:t>алгебри</a:t>
            </a:r>
            <a:r>
              <a:rPr lang="ru-RU" dirty="0"/>
              <a:t> </a:t>
            </a:r>
            <a:r>
              <a:rPr lang="ru-RU" dirty="0" err="1"/>
              <a:t>можна</a:t>
            </a:r>
            <a:r>
              <a:rPr lang="ru-RU" dirty="0"/>
              <a:t> </a:t>
            </a:r>
            <a:r>
              <a:rPr lang="ru-RU" dirty="0" err="1"/>
              <a:t>сконструювати</a:t>
            </a:r>
            <a:r>
              <a:rPr lang="ru-RU" dirty="0"/>
              <a:t> та </a:t>
            </a:r>
            <a:r>
              <a:rPr lang="ru-RU" dirty="0" err="1"/>
              <a:t>розв'язати</a:t>
            </a:r>
            <a:r>
              <a:rPr lang="ru-RU" dirty="0"/>
              <a:t> будь-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логічні</a:t>
            </a:r>
            <a:r>
              <a:rPr lang="ru-RU" dirty="0"/>
              <a:t> і </a:t>
            </a:r>
            <a:r>
              <a:rPr lang="ru-RU" dirty="0" err="1"/>
              <a:t>числові</a:t>
            </a:r>
            <a:r>
              <a:rPr lang="ru-RU" dirty="0"/>
              <a:t> </a:t>
            </a:r>
            <a:r>
              <a:rPr lang="ru-RU" dirty="0" err="1"/>
              <a:t>зв'язки</a:t>
            </a:r>
            <a:r>
              <a:rPr lang="ru-RU" dirty="0"/>
              <a:t>.</a:t>
            </a:r>
          </a:p>
          <a:p>
            <a:endParaRPr lang="uk-UA" dirty="0"/>
          </a:p>
        </p:txBody>
      </p:sp>
      <p:pic>
        <p:nvPicPr>
          <p:cNvPr id="14338" name="Picture 2" descr="Claude shannon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340" y="1596917"/>
            <a:ext cx="3172032" cy="35901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5638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400" dirty="0" err="1">
                <a:ln w="0"/>
                <a:solidFill>
                  <a:srgbClr val="00B050"/>
                </a:solidFill>
                <a:effectLst>
                  <a:reflection blurRad="6350" stA="53000" endA="300" endPos="35500" dir="5400000" sy="-90000" algn="bl" rotWithShape="0"/>
                </a:effectLst>
              </a:rPr>
              <a:t>Но́рберт</a:t>
            </a:r>
            <a:r>
              <a:rPr lang="ru-RU" sz="4400" dirty="0">
                <a:ln w="0"/>
                <a:solidFill>
                  <a:srgbClr val="00B050"/>
                </a:solidFill>
                <a:effectLst>
                  <a:reflection blurRad="6350" stA="53000" endA="300" endPos="35500" dir="5400000" sy="-90000" algn="bl" rotWithShape="0"/>
                </a:effectLst>
              </a:rPr>
              <a:t> </a:t>
            </a:r>
            <a:r>
              <a:rPr lang="ru-RU" sz="4400" dirty="0" err="1">
                <a:ln w="0"/>
                <a:solidFill>
                  <a:srgbClr val="00B050"/>
                </a:solidFill>
                <a:effectLst>
                  <a:reflection blurRad="6350" stA="53000" endA="300" endPos="35500" dir="5400000" sy="-90000" algn="bl" rotWithShape="0"/>
                </a:effectLst>
              </a:rPr>
              <a:t>Ві́нер</a:t>
            </a:r>
            <a:endParaRPr lang="uk-UA" sz="4400" dirty="0">
              <a:ln w="0"/>
              <a:solidFill>
                <a:srgbClr val="00B050"/>
              </a:soli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3331922" y="2160589"/>
            <a:ext cx="5942079" cy="3880773"/>
          </a:xfrm>
        </p:spPr>
        <p:txBody>
          <a:bodyPr/>
          <a:lstStyle/>
          <a:p>
            <a:r>
              <a:rPr lang="ru-RU" b="1" dirty="0" err="1"/>
              <a:t>Но́рберт</a:t>
            </a:r>
            <a:r>
              <a:rPr lang="ru-RU" b="1" dirty="0"/>
              <a:t> </a:t>
            </a:r>
            <a:r>
              <a:rPr lang="ru-RU" b="1" dirty="0" err="1"/>
              <a:t>Ві́нер</a:t>
            </a:r>
            <a:r>
              <a:rPr lang="ru-RU" dirty="0"/>
              <a:t> (</a:t>
            </a:r>
            <a:r>
              <a:rPr lang="ru-RU" dirty="0" smtClean="0"/>
              <a:t>англ. </a:t>
            </a:r>
            <a:r>
              <a:rPr lang="en-US" i="1" dirty="0" smtClean="0"/>
              <a:t>Norbert </a:t>
            </a:r>
            <a:r>
              <a:rPr lang="en-US" i="1" dirty="0"/>
              <a:t>Wiener</a:t>
            </a:r>
            <a:r>
              <a:rPr lang="en-US" dirty="0"/>
              <a:t>; </a:t>
            </a:r>
            <a:r>
              <a:rPr lang="ru-RU" dirty="0"/>
              <a:t>нар. 26 листопада 1894, </a:t>
            </a:r>
            <a:r>
              <a:rPr lang="ru-RU" dirty="0" err="1"/>
              <a:t>Колумбія</a:t>
            </a:r>
            <a:r>
              <a:rPr lang="ru-RU" dirty="0"/>
              <a:t>, </a:t>
            </a:r>
            <a:r>
              <a:rPr lang="ru-RU" dirty="0" err="1"/>
              <a:t>Міссурі</a:t>
            </a:r>
            <a:r>
              <a:rPr lang="ru-RU" dirty="0"/>
              <a:t> — пом. 19 </a:t>
            </a:r>
            <a:r>
              <a:rPr lang="ru-RU" dirty="0" err="1"/>
              <a:t>березня</a:t>
            </a:r>
            <a:r>
              <a:rPr lang="ru-RU" dirty="0"/>
              <a:t> 1964, Стокгольм) — </a:t>
            </a:r>
            <a:r>
              <a:rPr lang="ru-RU" dirty="0" err="1"/>
              <a:t>американський</a:t>
            </a:r>
            <a:r>
              <a:rPr lang="ru-RU" dirty="0"/>
              <a:t> математик-теоретик і </a:t>
            </a:r>
            <a:r>
              <a:rPr lang="ru-RU" dirty="0" err="1"/>
              <a:t>прикладний</a:t>
            </a:r>
            <a:r>
              <a:rPr lang="ru-RU" dirty="0"/>
              <a:t> математик.</a:t>
            </a:r>
          </a:p>
          <a:p>
            <a:r>
              <a:rPr lang="ru-RU" dirty="0" err="1"/>
              <a:t>Творець</a:t>
            </a:r>
            <a:r>
              <a:rPr lang="ru-RU" dirty="0"/>
              <a:t> основ </a:t>
            </a:r>
            <a:r>
              <a:rPr lang="ru-RU" dirty="0" err="1"/>
              <a:t>кібернетики</a:t>
            </a:r>
            <a:r>
              <a:rPr lang="ru-RU" dirty="0"/>
              <a:t>, </a:t>
            </a:r>
            <a:r>
              <a:rPr lang="ru-RU" dirty="0" err="1"/>
              <a:t>сос</a:t>
            </a:r>
            <a:r>
              <a:rPr lang="ru-RU" dirty="0"/>
              <a:t> </a:t>
            </a:r>
            <a:r>
              <a:rPr lang="ru-RU" dirty="0" err="1"/>
              <a:t>із</a:t>
            </a:r>
            <a:r>
              <a:rPr lang="ru-RU" dirty="0"/>
              <a:t> </a:t>
            </a:r>
            <a:r>
              <a:rPr lang="ru-RU" dirty="0" err="1"/>
              <a:t>теорією</a:t>
            </a:r>
            <a:r>
              <a:rPr lang="ru-RU" dirty="0"/>
              <a:t> </a:t>
            </a:r>
            <a:r>
              <a:rPr lang="ru-RU" dirty="0" err="1"/>
              <a:t>інформації</a:t>
            </a:r>
            <a:r>
              <a:rPr lang="ru-RU" dirty="0"/>
              <a:t> та </a:t>
            </a:r>
            <a:r>
              <a:rPr lang="ru-RU" dirty="0" err="1"/>
              <a:t>теорією</a:t>
            </a:r>
            <a:r>
              <a:rPr lang="ru-RU" dirty="0"/>
              <a:t> </a:t>
            </a:r>
            <a:r>
              <a:rPr lang="ru-RU" dirty="0" err="1" smtClean="0"/>
              <a:t>керування</a:t>
            </a:r>
            <a:r>
              <a:rPr lang="ru-RU" dirty="0" smtClean="0"/>
              <a:t> «</a:t>
            </a:r>
            <a:r>
              <a:rPr lang="ru-RU" dirty="0" err="1"/>
              <a:t>батько</a:t>
            </a:r>
            <a:r>
              <a:rPr lang="ru-RU" dirty="0"/>
              <a:t> </a:t>
            </a:r>
            <a:r>
              <a:rPr lang="ru-RU" dirty="0" err="1"/>
              <a:t>кібернетики</a:t>
            </a:r>
            <a:r>
              <a:rPr lang="ru-RU" dirty="0"/>
              <a:t>»). </a:t>
            </a:r>
            <a:r>
              <a:rPr lang="ru-RU" dirty="0" err="1"/>
              <a:t>Праці</a:t>
            </a:r>
            <a:r>
              <a:rPr lang="ru-RU" dirty="0"/>
              <a:t> з </a:t>
            </a:r>
            <a:r>
              <a:rPr lang="ru-RU" dirty="0" err="1"/>
              <a:t>теорії</a:t>
            </a:r>
            <a:r>
              <a:rPr lang="ru-RU" dirty="0"/>
              <a:t> </a:t>
            </a:r>
            <a:r>
              <a:rPr lang="ru-RU" dirty="0" err="1"/>
              <a:t>імовірностей</a:t>
            </a:r>
            <a:r>
              <a:rPr lang="ru-RU" dirty="0"/>
              <a:t> та </a:t>
            </a:r>
            <a:r>
              <a:rPr lang="ru-RU" dirty="0" err="1"/>
              <a:t>ін</a:t>
            </a:r>
            <a:r>
              <a:rPr lang="ru-RU" dirty="0"/>
              <a:t>.</a:t>
            </a:r>
          </a:p>
          <a:p>
            <a:endParaRPr lang="uk-UA" dirty="0"/>
          </a:p>
        </p:txBody>
      </p:sp>
      <p:pic>
        <p:nvPicPr>
          <p:cNvPr id="15364" name="Picture 4" descr="https://persons-info.com/userfiles/image/persons/0-10000/5000-6000/5818/VINER_Norbert1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829" y="1509236"/>
            <a:ext cx="2524994" cy="3854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1026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Джон фон Нейман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108536" y="2160589"/>
            <a:ext cx="5165465" cy="3880773"/>
          </a:xfrm>
        </p:spPr>
        <p:txBody>
          <a:bodyPr>
            <a:normAutofit fontScale="92500" lnSpcReduction="20000"/>
          </a:bodyPr>
          <a:lstStyle/>
          <a:p>
            <a:r>
              <a:rPr lang="ru-RU" b="1" dirty="0"/>
              <a:t>Джон фон Нейман</a:t>
            </a:r>
            <a:r>
              <a:rPr lang="ru-RU" dirty="0"/>
              <a:t> (англ</a:t>
            </a:r>
            <a:r>
              <a:rPr lang="ru-RU" dirty="0" smtClean="0"/>
              <a:t>.</a:t>
            </a:r>
            <a:r>
              <a:rPr lang="ru-RU" dirty="0"/>
              <a:t> </a:t>
            </a:r>
            <a:r>
              <a:rPr lang="en-US" i="1" dirty="0"/>
              <a:t>John von Neumann</a:t>
            </a:r>
            <a:r>
              <a:rPr lang="en-US" dirty="0"/>
              <a:t>), </a:t>
            </a:r>
            <a:r>
              <a:rPr lang="ru-RU" b="1" dirty="0"/>
              <a:t>Нейман </a:t>
            </a:r>
            <a:r>
              <a:rPr lang="ru-RU" b="1" dirty="0" smtClean="0"/>
              <a:t>Янош </a:t>
            </a:r>
            <a:r>
              <a:rPr lang="ru-RU" b="1" dirty="0" err="1" smtClean="0"/>
              <a:t>Лайош</a:t>
            </a:r>
            <a:r>
              <a:rPr lang="ru-RU" dirty="0"/>
              <a:t> (</a:t>
            </a:r>
            <a:r>
              <a:rPr lang="ru-RU" dirty="0" err="1"/>
              <a:t>угор</a:t>
            </a:r>
            <a:r>
              <a:rPr lang="ru-RU" dirty="0"/>
              <a:t>. </a:t>
            </a:r>
            <a:r>
              <a:rPr lang="en-US" i="1" dirty="0"/>
              <a:t>Neumann </a:t>
            </a:r>
            <a:r>
              <a:rPr lang="en-US" i="1" dirty="0" err="1"/>
              <a:t>János</a:t>
            </a:r>
            <a:r>
              <a:rPr lang="en-US" i="1" dirty="0"/>
              <a:t> Lajos</a:t>
            </a:r>
            <a:r>
              <a:rPr lang="en-US" dirty="0"/>
              <a:t>), </a:t>
            </a:r>
            <a:r>
              <a:rPr lang="ru-RU" b="1" dirty="0" err="1"/>
              <a:t>Йоганн</a:t>
            </a:r>
            <a:r>
              <a:rPr lang="ru-RU" b="1" dirty="0"/>
              <a:t> фон </a:t>
            </a:r>
            <a:r>
              <a:rPr lang="ru-RU" b="1" dirty="0" err="1"/>
              <a:t>Нойман</a:t>
            </a:r>
            <a:r>
              <a:rPr lang="ru-RU" dirty="0"/>
              <a:t>(</a:t>
            </a:r>
            <a:r>
              <a:rPr lang="ru-RU" dirty="0" err="1"/>
              <a:t>нім</a:t>
            </a:r>
            <a:r>
              <a:rPr lang="ru-RU" dirty="0"/>
              <a:t>. </a:t>
            </a:r>
            <a:r>
              <a:rPr lang="en-US" i="1" dirty="0"/>
              <a:t>Johann von Neumann</a:t>
            </a:r>
            <a:r>
              <a:rPr lang="en-US" dirty="0"/>
              <a:t>) </a:t>
            </a:r>
            <a:r>
              <a:rPr lang="ru-RU" dirty="0"/>
              <a:t>нар. 28 </a:t>
            </a:r>
            <a:r>
              <a:rPr lang="ru-RU" dirty="0" err="1"/>
              <a:t>грудня</a:t>
            </a:r>
            <a:r>
              <a:rPr lang="ru-RU" dirty="0"/>
              <a:t> 1903 — пом. 8 лютого 1957) — </a:t>
            </a:r>
            <a:r>
              <a:rPr lang="ru-RU" dirty="0" err="1"/>
              <a:t>американський</a:t>
            </a:r>
            <a:r>
              <a:rPr lang="ru-RU" dirty="0"/>
              <a:t> </a:t>
            </a:r>
            <a:r>
              <a:rPr lang="ru-RU" dirty="0" smtClean="0"/>
              <a:t>математик</a:t>
            </a:r>
            <a:r>
              <a:rPr lang="ru-RU" dirty="0"/>
              <a:t> </a:t>
            </a:r>
            <a:r>
              <a:rPr lang="ru-RU" dirty="0" err="1" smtClean="0"/>
              <a:t>угорсько</a:t>
            </a:r>
            <a:r>
              <a:rPr lang="ru-RU" dirty="0" smtClean="0"/>
              <a:t> </a:t>
            </a:r>
            <a:r>
              <a:rPr lang="ru-RU" dirty="0" err="1" smtClean="0"/>
              <a:t>гопоходження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зробив</a:t>
            </a:r>
            <a:r>
              <a:rPr lang="ru-RU" dirty="0"/>
              <a:t> </a:t>
            </a:r>
            <a:r>
              <a:rPr lang="ru-RU" dirty="0" err="1"/>
              <a:t>значний</a:t>
            </a:r>
            <a:r>
              <a:rPr lang="ru-RU" dirty="0"/>
              <a:t> вклад у </a:t>
            </a:r>
            <a:r>
              <a:rPr lang="ru-RU" dirty="0" err="1"/>
              <a:t>квантову</a:t>
            </a:r>
            <a:r>
              <a:rPr lang="ru-RU" dirty="0"/>
              <a:t> </a:t>
            </a:r>
            <a:r>
              <a:rPr lang="ru-RU" dirty="0" err="1" smtClean="0"/>
              <a:t>фізику</a:t>
            </a:r>
            <a:r>
              <a:rPr lang="ru-RU" dirty="0"/>
              <a:t>, </a:t>
            </a:r>
            <a:r>
              <a:rPr lang="ru-RU" dirty="0" err="1"/>
              <a:t>функціональний</a:t>
            </a:r>
            <a:r>
              <a:rPr lang="ru-RU" dirty="0"/>
              <a:t> </a:t>
            </a:r>
            <a:r>
              <a:rPr lang="ru-RU" dirty="0" err="1"/>
              <a:t>аналіз</a:t>
            </a:r>
            <a:r>
              <a:rPr lang="ru-RU" dirty="0"/>
              <a:t>, </a:t>
            </a:r>
            <a:r>
              <a:rPr lang="ru-RU" dirty="0" err="1"/>
              <a:t>теорію</a:t>
            </a:r>
            <a:r>
              <a:rPr lang="ru-RU" dirty="0"/>
              <a:t> </a:t>
            </a:r>
            <a:r>
              <a:rPr lang="ru-RU" dirty="0" err="1"/>
              <a:t>множин</a:t>
            </a:r>
            <a:r>
              <a:rPr lang="ru-RU" dirty="0"/>
              <a:t>, </a:t>
            </a:r>
            <a:r>
              <a:rPr lang="ru-RU" dirty="0" err="1" smtClean="0"/>
              <a:t>інформатику,економічні</a:t>
            </a:r>
            <a:r>
              <a:rPr lang="ru-RU" dirty="0"/>
              <a:t> науки та в </a:t>
            </a:r>
            <a:r>
              <a:rPr lang="ru-RU" dirty="0" err="1"/>
              <a:t>інші</a:t>
            </a:r>
            <a:r>
              <a:rPr lang="ru-RU" dirty="0"/>
              <a:t> </a:t>
            </a:r>
            <a:r>
              <a:rPr lang="ru-RU" dirty="0" err="1"/>
              <a:t>численні</a:t>
            </a:r>
            <a:r>
              <a:rPr lang="ru-RU" dirty="0"/>
              <a:t> </a:t>
            </a:r>
            <a:r>
              <a:rPr lang="ru-RU" dirty="0" err="1"/>
              <a:t>розділи</a:t>
            </a:r>
            <a:r>
              <a:rPr lang="ru-RU" dirty="0"/>
              <a:t> </a:t>
            </a:r>
            <a:r>
              <a:rPr lang="ru-RU" dirty="0" err="1"/>
              <a:t>знання</a:t>
            </a:r>
            <a:r>
              <a:rPr lang="ru-RU" dirty="0"/>
              <a:t>. </a:t>
            </a:r>
            <a:r>
              <a:rPr lang="ru-RU" dirty="0" err="1"/>
              <a:t>Він</a:t>
            </a:r>
            <a:r>
              <a:rPr lang="ru-RU" dirty="0"/>
              <a:t> став </a:t>
            </a:r>
            <a:r>
              <a:rPr lang="ru-RU" dirty="0" err="1"/>
              <a:t>засновником</a:t>
            </a:r>
            <a:r>
              <a:rPr lang="ru-RU" dirty="0"/>
              <a:t> </a:t>
            </a:r>
            <a:r>
              <a:rPr lang="ru-RU" dirty="0" err="1"/>
              <a:t>теорії</a:t>
            </a:r>
            <a:r>
              <a:rPr lang="ru-RU" dirty="0"/>
              <a:t> </a:t>
            </a:r>
            <a:r>
              <a:rPr lang="ru-RU" dirty="0" err="1" smtClean="0"/>
              <a:t>ігор</a:t>
            </a:r>
            <a:r>
              <a:rPr lang="ru-RU" dirty="0"/>
              <a:t> </a:t>
            </a:r>
            <a:r>
              <a:rPr lang="ru-RU" dirty="0" smtClean="0"/>
              <a:t>разом </a:t>
            </a:r>
            <a:r>
              <a:rPr lang="ru-RU" dirty="0" err="1"/>
              <a:t>із</a:t>
            </a:r>
            <a:r>
              <a:rPr lang="ru-RU" dirty="0"/>
              <a:t> Оскаром </a:t>
            </a:r>
            <a:r>
              <a:rPr lang="ru-RU" dirty="0" err="1"/>
              <a:t>Морґенштерном</a:t>
            </a:r>
            <a:r>
              <a:rPr lang="ru-RU" dirty="0"/>
              <a:t> у1944 </a:t>
            </a:r>
            <a:r>
              <a:rPr lang="ru-RU" dirty="0" err="1"/>
              <a:t>році</a:t>
            </a:r>
            <a:r>
              <a:rPr lang="ru-RU" dirty="0"/>
              <a:t>. </a:t>
            </a:r>
            <a:r>
              <a:rPr lang="ru-RU" dirty="0" err="1"/>
              <a:t>Розробив</a:t>
            </a:r>
            <a:r>
              <a:rPr lang="ru-RU" dirty="0"/>
              <a:t> </a:t>
            </a:r>
            <a:r>
              <a:rPr lang="ru-RU" dirty="0" err="1"/>
              <a:t>архітектуру</a:t>
            </a:r>
            <a:r>
              <a:rPr lang="ru-RU" dirty="0"/>
              <a:t> (так </a:t>
            </a:r>
            <a:r>
              <a:rPr lang="ru-RU" dirty="0" err="1"/>
              <a:t>звану</a:t>
            </a:r>
            <a:r>
              <a:rPr lang="ru-RU" dirty="0"/>
              <a:t> «</a:t>
            </a:r>
            <a:r>
              <a:rPr lang="ru-RU" dirty="0" err="1"/>
              <a:t>архітектуру</a:t>
            </a:r>
            <a:r>
              <a:rPr lang="ru-RU" dirty="0"/>
              <a:t> фон Неймана»), яка </a:t>
            </a:r>
            <a:r>
              <a:rPr lang="ru-RU" dirty="0" err="1"/>
              <a:t>використовується</a:t>
            </a:r>
            <a:r>
              <a:rPr lang="ru-RU" dirty="0"/>
              <a:t> в </a:t>
            </a:r>
            <a:r>
              <a:rPr lang="ru-RU" dirty="0" err="1"/>
              <a:t>усіх</a:t>
            </a:r>
            <a:r>
              <a:rPr lang="ru-RU" dirty="0"/>
              <a:t> </a:t>
            </a:r>
            <a:r>
              <a:rPr lang="ru-RU" dirty="0" err="1" smtClean="0"/>
              <a:t>сучасних</a:t>
            </a:r>
            <a:r>
              <a:rPr lang="ru-RU" dirty="0" smtClean="0"/>
              <a:t> </a:t>
            </a:r>
            <a:r>
              <a:rPr lang="ru-RU" dirty="0" err="1" smtClean="0"/>
              <a:t>комп'ютерах</a:t>
            </a:r>
            <a:r>
              <a:rPr lang="ru-RU" dirty="0"/>
              <a:t>.</a:t>
            </a:r>
            <a:endParaRPr lang="uk-UA" dirty="0"/>
          </a:p>
        </p:txBody>
      </p:sp>
      <p:pic>
        <p:nvPicPr>
          <p:cNvPr id="16386" name="Picture 2" descr="http://what-when-how.com/wp-content/uploads/2011/06/tmpE618_thumb_thum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334" y="1469362"/>
            <a:ext cx="3171825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3187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Тематичний перегляд</a:t>
            </a:r>
            <a:endParaRPr lang="uk-UA" dirty="0"/>
          </a:p>
        </p:txBody>
      </p:sp>
      <p:pic>
        <p:nvPicPr>
          <p:cNvPr id="17410" name="Picture 2" descr="http://fs1.ucheba-legko.ru/images/824efd483952bc174adb189d0a48249f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7220" y="1814831"/>
            <a:ext cx="5336896" cy="38238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65050118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Перше покоління комп’ютерів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546813"/>
            <a:ext cx="8596668" cy="3880773"/>
          </a:xfrm>
        </p:spPr>
        <p:txBody>
          <a:bodyPr>
            <a:normAutofit/>
          </a:bodyPr>
          <a:lstStyle/>
          <a:p>
            <a:r>
              <a:rPr lang="ru-RU" sz="2800" dirty="0" err="1"/>
              <a:t>Такі</a:t>
            </a:r>
            <a:r>
              <a:rPr lang="ru-RU" sz="2800" dirty="0"/>
              <a:t> </a:t>
            </a:r>
            <a:r>
              <a:rPr lang="ru-RU" sz="2800" dirty="0" err="1"/>
              <a:t>комп'ютери</a:t>
            </a:r>
            <a:r>
              <a:rPr lang="ru-RU" sz="2800" dirty="0"/>
              <a:t>, як ЕНІАК, ЕДСАК, ШЕОМ та ЮНІВАК, являли собою. </a:t>
            </a:r>
            <a:r>
              <a:rPr lang="ru-RU" sz="2800" dirty="0" err="1"/>
              <a:t>лише</a:t>
            </a:r>
            <a:r>
              <a:rPr lang="ru-RU" sz="2800" dirty="0"/>
              <a:t> </a:t>
            </a:r>
            <a:r>
              <a:rPr lang="ru-RU" sz="2800" dirty="0" err="1"/>
              <a:t>перші</a:t>
            </a:r>
            <a:r>
              <a:rPr lang="ru-RU" sz="2800" dirty="0"/>
              <a:t> </a:t>
            </a:r>
            <a:r>
              <a:rPr lang="ru-RU" sz="2800" dirty="0" err="1"/>
              <a:t>моделі</a:t>
            </a:r>
            <a:r>
              <a:rPr lang="ru-RU" sz="2800" dirty="0"/>
              <a:t> ЕОМ. </a:t>
            </a:r>
            <a:r>
              <a:rPr lang="ru-RU" sz="2800" dirty="0" err="1"/>
              <a:t>Упродовж</a:t>
            </a:r>
            <a:r>
              <a:rPr lang="ru-RU" sz="2800" dirty="0"/>
              <a:t> </a:t>
            </a:r>
            <a:r>
              <a:rPr lang="ru-RU" sz="2800" dirty="0" err="1"/>
              <a:t>десятиріччя</a:t>
            </a:r>
            <a:r>
              <a:rPr lang="ru-RU" sz="2800" dirty="0"/>
              <a:t> </a:t>
            </a:r>
            <a:r>
              <a:rPr lang="ru-RU" sz="2800" dirty="0" err="1"/>
              <a:t>після</a:t>
            </a:r>
            <a:r>
              <a:rPr lang="ru-RU" sz="2800" dirty="0"/>
              <a:t> </a:t>
            </a:r>
            <a:r>
              <a:rPr lang="ru-RU" sz="2800" dirty="0" err="1"/>
              <a:t>створення</a:t>
            </a:r>
            <a:r>
              <a:rPr lang="ru-RU" sz="2800" dirty="0"/>
              <a:t> </a:t>
            </a:r>
            <a:r>
              <a:rPr lang="ru-RU" sz="2800" dirty="0" err="1"/>
              <a:t>ЮНІВАКа</a:t>
            </a:r>
            <a:r>
              <a:rPr lang="ru-RU" sz="2800" dirty="0"/>
              <a:t> </a:t>
            </a:r>
            <a:r>
              <a:rPr lang="ru-RU" sz="2800" dirty="0" err="1"/>
              <a:t>було</a:t>
            </a:r>
            <a:r>
              <a:rPr lang="ru-RU" sz="2800" dirty="0"/>
              <a:t> </a:t>
            </a:r>
            <a:r>
              <a:rPr lang="ru-RU" sz="2800" dirty="0" err="1"/>
              <a:t>виготовлено</a:t>
            </a:r>
            <a:r>
              <a:rPr lang="ru-RU" sz="2800" dirty="0"/>
              <a:t> та введено в </a:t>
            </a:r>
            <a:r>
              <a:rPr lang="ru-RU" sz="2800" dirty="0" err="1"/>
              <a:t>експлуатацію</a:t>
            </a:r>
            <a:r>
              <a:rPr lang="ru-RU" sz="2800" dirty="0"/>
              <a:t> в США </a:t>
            </a:r>
            <a:r>
              <a:rPr lang="ru-RU" sz="2800" dirty="0" err="1"/>
              <a:t>близько</a:t>
            </a:r>
            <a:r>
              <a:rPr lang="ru-RU" sz="2800" dirty="0"/>
              <a:t> 5000 </a:t>
            </a:r>
            <a:r>
              <a:rPr lang="ru-RU" sz="2800" dirty="0" err="1"/>
              <a:t>комп'ютерів</a:t>
            </a:r>
            <a:r>
              <a:rPr lang="ru-RU" sz="2800" dirty="0"/>
              <a:t>. </a:t>
            </a:r>
            <a:r>
              <a:rPr lang="ru-RU" sz="2800" dirty="0" err="1"/>
              <a:t>Гігантські</a:t>
            </a:r>
            <a:r>
              <a:rPr lang="ru-RU" sz="2800" dirty="0"/>
              <a:t> </a:t>
            </a:r>
            <a:r>
              <a:rPr lang="ru-RU" sz="2800" dirty="0" err="1"/>
              <a:t>машини</a:t>
            </a:r>
            <a:r>
              <a:rPr lang="ru-RU" sz="2800" dirty="0"/>
              <a:t> на </a:t>
            </a:r>
            <a:r>
              <a:rPr lang="ru-RU" sz="2800" dirty="0" err="1"/>
              <a:t>електронних</a:t>
            </a:r>
            <a:r>
              <a:rPr lang="ru-RU" sz="2800" dirty="0"/>
              <a:t> лампах 50-х </a:t>
            </a:r>
            <a:r>
              <a:rPr lang="ru-RU" sz="2800" dirty="0" err="1"/>
              <a:t>років</a:t>
            </a:r>
            <a:r>
              <a:rPr lang="ru-RU" sz="2800" dirty="0"/>
              <a:t> </a:t>
            </a:r>
            <a:r>
              <a:rPr lang="ru-RU" sz="2800" dirty="0" err="1"/>
              <a:t>склали</a:t>
            </a:r>
            <a:r>
              <a:rPr lang="ru-RU" sz="2800" dirty="0"/>
              <a:t> перше </a:t>
            </a:r>
            <a:r>
              <a:rPr lang="ru-RU" sz="2800" dirty="0" err="1"/>
              <a:t>покоління</a:t>
            </a:r>
            <a:r>
              <a:rPr lang="ru-RU" sz="2800" dirty="0"/>
              <a:t> </a:t>
            </a:r>
            <a:r>
              <a:rPr lang="ru-RU" sz="2800" dirty="0" err="1"/>
              <a:t>комп'ютерів</a:t>
            </a:r>
            <a:r>
              <a:rPr lang="ru-RU" sz="2800" dirty="0"/>
              <a:t>.</a:t>
            </a:r>
            <a:endParaRPr lang="uk-UA" sz="2800" dirty="0"/>
          </a:p>
        </p:txBody>
      </p:sp>
      <p:pic>
        <p:nvPicPr>
          <p:cNvPr id="4" name="Picture 4" descr="http://cosmicthings.ru/uploads/images/z/n/a/znaki_vopros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8815" y="0"/>
            <a:ext cx="3333185" cy="3333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7941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Друге покоління комп’ютерів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546813"/>
            <a:ext cx="9205702" cy="5066929"/>
          </a:xfrm>
        </p:spPr>
        <p:txBody>
          <a:bodyPr>
            <a:normAutofit/>
          </a:bodyPr>
          <a:lstStyle/>
          <a:p>
            <a:r>
              <a:rPr lang="ru-RU" dirty="0"/>
              <a:t>Друге </a:t>
            </a:r>
            <a:r>
              <a:rPr lang="ru-RU" dirty="0" err="1"/>
              <a:t>покоління</a:t>
            </a:r>
            <a:r>
              <a:rPr lang="ru-RU" dirty="0"/>
              <a:t> </a:t>
            </a:r>
            <a:r>
              <a:rPr lang="ru-RU" dirty="0" err="1"/>
              <a:t>комп'ютерів</a:t>
            </a:r>
            <a:r>
              <a:rPr lang="ru-RU" dirty="0"/>
              <a:t> </a:t>
            </a:r>
            <a:r>
              <a:rPr lang="ru-RU" dirty="0" err="1"/>
              <a:t>з'явилося</a:t>
            </a:r>
            <a:r>
              <a:rPr lang="ru-RU" dirty="0"/>
              <a:t> на початку 60-х </a:t>
            </a:r>
            <a:r>
              <a:rPr lang="ru-RU" dirty="0" err="1"/>
              <a:t>років</a:t>
            </a:r>
            <a:r>
              <a:rPr lang="ru-RU" dirty="0"/>
              <a:t>, коли на </a:t>
            </a:r>
            <a:r>
              <a:rPr lang="ru-RU" dirty="0" err="1"/>
              <a:t>зміну</a:t>
            </a:r>
            <a:r>
              <a:rPr lang="ru-RU" dirty="0"/>
              <a:t> </a:t>
            </a:r>
            <a:r>
              <a:rPr lang="ru-RU" dirty="0" err="1"/>
              <a:t>електронним</a:t>
            </a:r>
            <a:r>
              <a:rPr lang="ru-RU" dirty="0"/>
              <a:t> лампам </a:t>
            </a:r>
            <a:r>
              <a:rPr lang="ru-RU" dirty="0" err="1"/>
              <a:t>прийшли</a:t>
            </a:r>
            <a:r>
              <a:rPr lang="ru-RU" dirty="0"/>
              <a:t> </a:t>
            </a:r>
            <a:r>
              <a:rPr lang="ru-RU" dirty="0" err="1"/>
              <a:t>транзистори</a:t>
            </a:r>
            <a:r>
              <a:rPr lang="ru-RU" dirty="0"/>
              <a:t>. </a:t>
            </a:r>
            <a:r>
              <a:rPr lang="ru-RU" dirty="0" err="1"/>
              <a:t>Винайдені</a:t>
            </a:r>
            <a:r>
              <a:rPr lang="ru-RU" dirty="0"/>
              <a:t> 1948 р. </a:t>
            </a:r>
            <a:r>
              <a:rPr lang="ru-RU" dirty="0" err="1"/>
              <a:t>транзистори</a:t>
            </a:r>
            <a:r>
              <a:rPr lang="ru-RU" dirty="0"/>
              <a:t>, як </a:t>
            </a:r>
            <a:r>
              <a:rPr lang="ru-RU" dirty="0" err="1"/>
              <a:t>виявилось</a:t>
            </a:r>
            <a:r>
              <a:rPr lang="ru-RU" dirty="0"/>
              <a:t>, </a:t>
            </a:r>
            <a:r>
              <a:rPr lang="ru-RU" dirty="0" err="1"/>
              <a:t>були</a:t>
            </a:r>
            <a:r>
              <a:rPr lang="ru-RU" dirty="0"/>
              <a:t> </a:t>
            </a:r>
            <a:r>
              <a:rPr lang="ru-RU" dirty="0" err="1"/>
              <a:t>спроможні</a:t>
            </a:r>
            <a:r>
              <a:rPr lang="ru-RU" dirty="0"/>
              <a:t> </a:t>
            </a:r>
            <a:r>
              <a:rPr lang="ru-RU" dirty="0" err="1"/>
              <a:t>виконувати</a:t>
            </a:r>
            <a:r>
              <a:rPr lang="ru-RU" dirty="0"/>
              <a:t> </a:t>
            </a:r>
            <a:r>
              <a:rPr lang="ru-RU" dirty="0" err="1"/>
              <a:t>всі</a:t>
            </a:r>
            <a:r>
              <a:rPr lang="ru-RU" dirty="0"/>
              <a:t> </a:t>
            </a:r>
            <a:r>
              <a:rPr lang="ru-RU" dirty="0" err="1"/>
              <a:t>ті</a:t>
            </a:r>
            <a:r>
              <a:rPr lang="ru-RU" dirty="0"/>
              <a:t> </a:t>
            </a:r>
            <a:r>
              <a:rPr lang="ru-RU" dirty="0" err="1"/>
              <a:t>функції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до </a:t>
            </a:r>
            <a:r>
              <a:rPr lang="ru-RU" dirty="0" err="1"/>
              <a:t>цього</a:t>
            </a:r>
            <a:r>
              <a:rPr lang="ru-RU" dirty="0"/>
              <a:t> часу </a:t>
            </a:r>
            <a:r>
              <a:rPr lang="ru-RU" dirty="0" err="1"/>
              <a:t>виконували</a:t>
            </a:r>
            <a:r>
              <a:rPr lang="ru-RU" dirty="0"/>
              <a:t> </a:t>
            </a:r>
            <a:r>
              <a:rPr lang="ru-RU" dirty="0" err="1"/>
              <a:t>електронні</a:t>
            </a:r>
            <a:r>
              <a:rPr lang="ru-RU" dirty="0"/>
              <a:t> </a:t>
            </a:r>
            <a:r>
              <a:rPr lang="ru-RU" dirty="0" err="1"/>
              <a:t>лампи</a:t>
            </a:r>
            <a:r>
              <a:rPr lang="ru-RU" dirty="0"/>
              <a:t>. Але при </a:t>
            </a:r>
            <a:r>
              <a:rPr lang="ru-RU" dirty="0" err="1"/>
              <a:t>цьому</a:t>
            </a:r>
            <a:r>
              <a:rPr lang="ru-RU" dirty="0"/>
              <a:t> вони </a:t>
            </a:r>
            <a:r>
              <a:rPr lang="ru-RU" dirty="0" err="1"/>
              <a:t>були</a:t>
            </a:r>
            <a:r>
              <a:rPr lang="ru-RU" dirty="0"/>
              <a:t> </a:t>
            </a:r>
            <a:r>
              <a:rPr lang="ru-RU" dirty="0" err="1"/>
              <a:t>значно</a:t>
            </a:r>
            <a:r>
              <a:rPr lang="ru-RU" dirty="0"/>
              <a:t> </a:t>
            </a:r>
            <a:r>
              <a:rPr lang="ru-RU" dirty="0" err="1"/>
              <a:t>менші</a:t>
            </a:r>
            <a:r>
              <a:rPr lang="ru-RU" dirty="0"/>
              <a:t> за </a:t>
            </a:r>
            <a:r>
              <a:rPr lang="ru-RU" dirty="0" err="1"/>
              <a:t>розмірами</a:t>
            </a:r>
            <a:r>
              <a:rPr lang="ru-RU" dirty="0"/>
              <a:t> та </a:t>
            </a:r>
            <a:r>
              <a:rPr lang="ru-RU" dirty="0" err="1"/>
              <a:t>споживали</a:t>
            </a:r>
            <a:r>
              <a:rPr lang="ru-RU" dirty="0"/>
              <a:t> </a:t>
            </a:r>
            <a:r>
              <a:rPr lang="ru-RU" dirty="0" err="1"/>
              <a:t>набагато</a:t>
            </a:r>
            <a:r>
              <a:rPr lang="ru-RU" dirty="0"/>
              <a:t> </a:t>
            </a:r>
            <a:r>
              <a:rPr lang="ru-RU" dirty="0" err="1"/>
              <a:t>менше</a:t>
            </a:r>
            <a:r>
              <a:rPr lang="ru-RU" dirty="0"/>
              <a:t> </a:t>
            </a:r>
            <a:r>
              <a:rPr lang="ru-RU" dirty="0" err="1"/>
              <a:t>електроенергії</a:t>
            </a:r>
            <a:r>
              <a:rPr lang="ru-RU" dirty="0"/>
              <a:t>. До того ж </a:t>
            </a:r>
            <a:r>
              <a:rPr lang="ru-RU" dirty="0" err="1"/>
              <a:t>транзистори</a:t>
            </a:r>
            <a:r>
              <a:rPr lang="ru-RU" dirty="0"/>
              <a:t> </a:t>
            </a:r>
            <a:r>
              <a:rPr lang="ru-RU" dirty="0" err="1"/>
              <a:t>дешевші</a:t>
            </a:r>
            <a:r>
              <a:rPr lang="ru-RU" dirty="0"/>
              <a:t>, </a:t>
            </a:r>
            <a:r>
              <a:rPr lang="ru-RU" dirty="0" err="1"/>
              <a:t>випромінюють</a:t>
            </a:r>
            <a:r>
              <a:rPr lang="ru-RU" dirty="0"/>
              <a:t> </a:t>
            </a:r>
            <a:r>
              <a:rPr lang="ru-RU" dirty="0" err="1"/>
              <a:t>менше</a:t>
            </a:r>
            <a:r>
              <a:rPr lang="ru-RU" dirty="0"/>
              <a:t> тепла та </a:t>
            </a:r>
            <a:r>
              <a:rPr lang="ru-RU" dirty="0" err="1"/>
              <a:t>більш</a:t>
            </a:r>
            <a:r>
              <a:rPr lang="ru-RU" dirty="0"/>
              <a:t> </a:t>
            </a:r>
            <a:r>
              <a:rPr lang="ru-RU" dirty="0" err="1"/>
              <a:t>надійні</a:t>
            </a:r>
            <a:r>
              <a:rPr lang="ru-RU" dirty="0"/>
              <a:t>, </a:t>
            </a:r>
            <a:r>
              <a:rPr lang="ru-RU" dirty="0" err="1"/>
              <a:t>ніж</a:t>
            </a:r>
            <a:r>
              <a:rPr lang="ru-RU" dirty="0"/>
              <a:t> </a:t>
            </a:r>
            <a:r>
              <a:rPr lang="ru-RU" dirty="0" err="1"/>
              <a:t>електронні</a:t>
            </a:r>
            <a:r>
              <a:rPr lang="ru-RU" dirty="0"/>
              <a:t> </a:t>
            </a:r>
            <a:r>
              <a:rPr lang="ru-RU" dirty="0" err="1"/>
              <a:t>лампи</a:t>
            </a:r>
            <a:r>
              <a:rPr lang="ru-RU" dirty="0" smtClean="0"/>
              <a:t>.</a:t>
            </a:r>
          </a:p>
          <a:p>
            <a:r>
              <a:rPr lang="ru-RU" dirty="0" smtClean="0"/>
              <a:t> </a:t>
            </a:r>
            <a:r>
              <a:rPr lang="ru-RU" dirty="0"/>
              <a:t>І все ж таки </a:t>
            </a:r>
            <a:r>
              <a:rPr lang="ru-RU" dirty="0" err="1"/>
              <a:t>найдивовижнішою</a:t>
            </a:r>
            <a:r>
              <a:rPr lang="ru-RU" dirty="0"/>
              <a:t> </a:t>
            </a:r>
            <a:r>
              <a:rPr lang="ru-RU" dirty="0" err="1"/>
              <a:t>властивістю</a:t>
            </a:r>
            <a:r>
              <a:rPr lang="ru-RU" dirty="0"/>
              <a:t> транзистора є те,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він</a:t>
            </a:r>
            <a:r>
              <a:rPr lang="ru-RU" dirty="0"/>
              <a:t> один </a:t>
            </a:r>
            <a:r>
              <a:rPr lang="ru-RU" dirty="0" err="1"/>
              <a:t>здатен</a:t>
            </a:r>
            <a:r>
              <a:rPr lang="ru-RU" dirty="0"/>
              <a:t> </a:t>
            </a:r>
            <a:r>
              <a:rPr lang="ru-RU" dirty="0" err="1"/>
              <a:t>виконувати</a:t>
            </a:r>
            <a:r>
              <a:rPr lang="ru-RU" dirty="0"/>
              <a:t> </a:t>
            </a:r>
            <a:r>
              <a:rPr lang="ru-RU" dirty="0" err="1"/>
              <a:t>функції</a:t>
            </a:r>
            <a:r>
              <a:rPr lang="ru-RU" dirty="0"/>
              <a:t> 40 </a:t>
            </a:r>
            <a:r>
              <a:rPr lang="ru-RU" dirty="0" err="1"/>
              <a:t>електронних</a:t>
            </a:r>
            <a:r>
              <a:rPr lang="ru-RU" dirty="0"/>
              <a:t> ламп та </a:t>
            </a:r>
            <a:r>
              <a:rPr lang="ru-RU" dirty="0" err="1"/>
              <a:t>ще</a:t>
            </a:r>
            <a:r>
              <a:rPr lang="ru-RU" dirty="0"/>
              <a:t> й з </a:t>
            </a:r>
            <a:r>
              <a:rPr lang="ru-RU" dirty="0" err="1"/>
              <a:t>більшою</a:t>
            </a:r>
            <a:r>
              <a:rPr lang="ru-RU" dirty="0"/>
              <a:t> </a:t>
            </a:r>
            <a:r>
              <a:rPr lang="ru-RU" dirty="0" err="1"/>
              <a:t>швидкістю</a:t>
            </a:r>
            <a:r>
              <a:rPr lang="ru-RU" dirty="0"/>
              <a:t>, </a:t>
            </a:r>
            <a:r>
              <a:rPr lang="ru-RU" dirty="0" err="1"/>
              <a:t>ніж</a:t>
            </a:r>
            <a:r>
              <a:rPr lang="ru-RU" dirty="0"/>
              <a:t> </a:t>
            </a:r>
            <a:r>
              <a:rPr lang="ru-RU" dirty="0" smtClean="0"/>
              <a:t>вони.</a:t>
            </a:r>
            <a:r>
              <a:rPr lang="ru-RU" dirty="0"/>
              <a:t> В </a:t>
            </a:r>
            <a:r>
              <a:rPr lang="ru-RU" dirty="0" err="1"/>
              <a:t>результаті</a:t>
            </a:r>
            <a:r>
              <a:rPr lang="ru-RU" dirty="0"/>
              <a:t> </a:t>
            </a:r>
            <a:r>
              <a:rPr lang="ru-RU" dirty="0" err="1"/>
              <a:t>швидкодія</a:t>
            </a:r>
            <a:r>
              <a:rPr lang="ru-RU" dirty="0"/>
              <a:t> машин другого </a:t>
            </a:r>
            <a:r>
              <a:rPr lang="ru-RU" dirty="0" err="1"/>
              <a:t>покоління</a:t>
            </a:r>
            <a:r>
              <a:rPr lang="ru-RU" dirty="0"/>
              <a:t> </a:t>
            </a:r>
            <a:r>
              <a:rPr lang="ru-RU" dirty="0" err="1"/>
              <a:t>виросла</a:t>
            </a:r>
            <a:r>
              <a:rPr lang="ru-RU" dirty="0"/>
              <a:t> </a:t>
            </a:r>
            <a:r>
              <a:rPr lang="ru-RU" dirty="0" err="1"/>
              <a:t>приблизно</a:t>
            </a:r>
            <a:r>
              <a:rPr lang="ru-RU" dirty="0"/>
              <a:t> в 10 </a:t>
            </a:r>
            <a:r>
              <a:rPr lang="ru-RU" dirty="0" err="1"/>
              <a:t>разів</a:t>
            </a:r>
            <a:r>
              <a:rPr lang="ru-RU" dirty="0"/>
              <a:t> </a:t>
            </a:r>
            <a:r>
              <a:rPr lang="ru-RU" dirty="0" err="1"/>
              <a:t>порівняно</a:t>
            </a:r>
            <a:r>
              <a:rPr lang="ru-RU" dirty="0"/>
              <a:t> з машинами </a:t>
            </a:r>
            <a:r>
              <a:rPr lang="ru-RU" dirty="0" err="1"/>
              <a:t>першого</a:t>
            </a:r>
            <a:r>
              <a:rPr lang="ru-RU" dirty="0"/>
              <a:t> </a:t>
            </a:r>
            <a:r>
              <a:rPr lang="ru-RU" dirty="0" err="1"/>
              <a:t>покоління</a:t>
            </a:r>
            <a:r>
              <a:rPr lang="ru-RU" dirty="0"/>
              <a:t>, </a:t>
            </a:r>
            <a:r>
              <a:rPr lang="ru-RU" dirty="0" err="1"/>
              <a:t>обсяг</a:t>
            </a:r>
            <a:r>
              <a:rPr lang="ru-RU" dirty="0"/>
              <a:t>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пам'яті</a:t>
            </a:r>
            <a:r>
              <a:rPr lang="ru-RU" dirty="0"/>
              <a:t>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збільшився</a:t>
            </a:r>
            <a:r>
              <a:rPr lang="ru-RU" dirty="0"/>
              <a:t>. </a:t>
            </a:r>
            <a:r>
              <a:rPr lang="ru-RU" dirty="0" err="1"/>
              <a:t>Водночас</a:t>
            </a:r>
            <a:r>
              <a:rPr lang="ru-RU" dirty="0"/>
              <a:t>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процесом</a:t>
            </a:r>
            <a:r>
              <a:rPr lang="ru-RU" dirty="0"/>
              <a:t> </a:t>
            </a:r>
            <a:r>
              <a:rPr lang="ru-RU" dirty="0" err="1"/>
              <a:t>заміни</a:t>
            </a:r>
            <a:r>
              <a:rPr lang="ru-RU" dirty="0"/>
              <a:t> </a:t>
            </a:r>
            <a:r>
              <a:rPr lang="ru-RU" dirty="0" err="1"/>
              <a:t>електронних</a:t>
            </a:r>
            <a:r>
              <a:rPr lang="ru-RU" dirty="0"/>
              <a:t> ламп транзисторами </a:t>
            </a:r>
            <a:r>
              <a:rPr lang="ru-RU" dirty="0" err="1"/>
              <a:t>вдосконалювалися</a:t>
            </a:r>
            <a:r>
              <a:rPr lang="ru-RU" dirty="0"/>
              <a:t> </a:t>
            </a:r>
            <a:r>
              <a:rPr lang="ru-RU" dirty="0" err="1"/>
              <a:t>методи</a:t>
            </a:r>
            <a:r>
              <a:rPr lang="ru-RU" dirty="0"/>
              <a:t> </a:t>
            </a:r>
            <a:r>
              <a:rPr lang="ru-RU" dirty="0" err="1"/>
              <a:t>зберігання</a:t>
            </a:r>
            <a:r>
              <a:rPr lang="ru-RU" dirty="0"/>
              <a:t> </a:t>
            </a:r>
            <a:r>
              <a:rPr lang="ru-RU" dirty="0" err="1"/>
              <a:t>інформації</a:t>
            </a:r>
            <a:r>
              <a:rPr lang="ru-RU" dirty="0"/>
              <a:t>. </a:t>
            </a:r>
            <a:r>
              <a:rPr lang="ru-RU" dirty="0" err="1"/>
              <a:t>Магнітну</a:t>
            </a:r>
            <a:r>
              <a:rPr lang="ru-RU" dirty="0"/>
              <a:t> </a:t>
            </a:r>
            <a:r>
              <a:rPr lang="ru-RU" dirty="0" err="1"/>
              <a:t>стрічку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вперше</a:t>
            </a:r>
            <a:r>
              <a:rPr lang="ru-RU" dirty="0"/>
              <a:t> </a:t>
            </a:r>
            <a:r>
              <a:rPr lang="ru-RU" dirty="0" err="1"/>
              <a:t>було</a:t>
            </a:r>
            <a:r>
              <a:rPr lang="ru-RU" dirty="0"/>
              <a:t> </a:t>
            </a:r>
            <a:r>
              <a:rPr lang="ru-RU" dirty="0" err="1"/>
              <a:t>використано</a:t>
            </a:r>
            <a:r>
              <a:rPr lang="ru-RU" dirty="0"/>
              <a:t> в ЕОМ ЮНІВАК, почали </a:t>
            </a:r>
            <a:r>
              <a:rPr lang="ru-RU" dirty="0" err="1"/>
              <a:t>використовувати</a:t>
            </a:r>
            <a:r>
              <a:rPr lang="ru-RU" dirty="0"/>
              <a:t> як для </a:t>
            </a:r>
            <a:r>
              <a:rPr lang="ru-RU" dirty="0" err="1"/>
              <a:t>введення</a:t>
            </a:r>
            <a:r>
              <a:rPr lang="ru-RU" dirty="0"/>
              <a:t>, так і для </a:t>
            </a:r>
            <a:r>
              <a:rPr lang="ru-RU" dirty="0" err="1"/>
              <a:t>виведення</a:t>
            </a:r>
            <a:r>
              <a:rPr lang="ru-RU" dirty="0"/>
              <a:t> </a:t>
            </a:r>
            <a:r>
              <a:rPr lang="ru-RU" dirty="0" err="1"/>
              <a:t>інформації</a:t>
            </a:r>
            <a:r>
              <a:rPr lang="ru-RU" dirty="0"/>
              <a:t>. А в </a:t>
            </a:r>
            <a:r>
              <a:rPr lang="ru-RU" dirty="0" err="1"/>
              <a:t>середині</a:t>
            </a:r>
            <a:r>
              <a:rPr lang="ru-RU" dirty="0"/>
              <a:t> 60-х </a:t>
            </a:r>
            <a:r>
              <a:rPr lang="ru-RU" dirty="0" err="1"/>
              <a:t>років</a:t>
            </a:r>
            <a:r>
              <a:rPr lang="ru-RU" dirty="0"/>
              <a:t> </a:t>
            </a:r>
            <a:r>
              <a:rPr lang="ru-RU" dirty="0" err="1"/>
              <a:t>набуло</a:t>
            </a:r>
            <a:r>
              <a:rPr lang="ru-RU" dirty="0"/>
              <a:t> </a:t>
            </a:r>
            <a:r>
              <a:rPr lang="ru-RU" dirty="0" err="1"/>
              <a:t>поширення</a:t>
            </a:r>
            <a:r>
              <a:rPr lang="ru-RU" dirty="0"/>
              <a:t> </a:t>
            </a:r>
            <a:r>
              <a:rPr lang="ru-RU" dirty="0" err="1"/>
              <a:t>зберігання</a:t>
            </a:r>
            <a:r>
              <a:rPr lang="ru-RU" dirty="0"/>
              <a:t> </a:t>
            </a:r>
            <a:r>
              <a:rPr lang="ru-RU" dirty="0" err="1"/>
              <a:t>інформації</a:t>
            </a:r>
            <a:r>
              <a:rPr lang="ru-RU" dirty="0"/>
              <a:t> на дисках.</a:t>
            </a:r>
            <a:endParaRPr lang="uk-UA" dirty="0"/>
          </a:p>
        </p:txBody>
      </p:sp>
      <p:pic>
        <p:nvPicPr>
          <p:cNvPr id="4" name="Picture 4" descr="http://cosmicthings.ru/uploads/images/z/n/a/znaki_vopros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8815" y="0"/>
            <a:ext cx="3333185" cy="3333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42956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Третє покоління комп’ютерів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3" y="1447800"/>
            <a:ext cx="8955181" cy="4927948"/>
          </a:xfrm>
        </p:spPr>
        <p:txBody>
          <a:bodyPr>
            <a:normAutofit/>
          </a:bodyPr>
          <a:lstStyle/>
          <a:p>
            <a:r>
              <a:rPr lang="ru-RU" dirty="0" err="1"/>
              <a:t>Перші</a:t>
            </a:r>
            <a:r>
              <a:rPr lang="ru-RU" dirty="0"/>
              <a:t> </a:t>
            </a:r>
            <a:r>
              <a:rPr lang="ru-RU" dirty="0" err="1"/>
              <a:t>інтегровані</a:t>
            </a:r>
            <a:r>
              <a:rPr lang="ru-RU" dirty="0"/>
              <a:t> </a:t>
            </a:r>
            <a:r>
              <a:rPr lang="ru-RU" dirty="0" err="1"/>
              <a:t>схеми</a:t>
            </a:r>
            <a:r>
              <a:rPr lang="ru-RU" dirty="0"/>
              <a:t> (ІС) </a:t>
            </a:r>
            <a:r>
              <a:rPr lang="ru-RU" dirty="0" err="1"/>
              <a:t>з'явилися</a:t>
            </a:r>
            <a:r>
              <a:rPr lang="ru-RU" dirty="0"/>
              <a:t> 1964 року. </a:t>
            </a:r>
            <a:r>
              <a:rPr lang="ru-RU" dirty="0" err="1"/>
              <a:t>Поява</a:t>
            </a:r>
            <a:r>
              <a:rPr lang="ru-RU" dirty="0"/>
              <a:t> </a:t>
            </a:r>
            <a:r>
              <a:rPr lang="ru-RU" dirty="0" err="1"/>
              <a:t>інтегрованих</a:t>
            </a:r>
            <a:r>
              <a:rPr lang="ru-RU" dirty="0"/>
              <a:t> схем означала </a:t>
            </a:r>
            <a:r>
              <a:rPr lang="ru-RU" dirty="0" err="1"/>
              <a:t>справжню</a:t>
            </a:r>
            <a:r>
              <a:rPr lang="ru-RU" dirty="0"/>
              <a:t> </a:t>
            </a:r>
            <a:r>
              <a:rPr lang="ru-RU" dirty="0" err="1"/>
              <a:t>революцію</a:t>
            </a:r>
            <a:r>
              <a:rPr lang="ru-RU" dirty="0"/>
              <a:t> в </a:t>
            </a:r>
            <a:r>
              <a:rPr lang="ru-RU" dirty="0" err="1"/>
              <a:t>обчислювальній</a:t>
            </a:r>
            <a:r>
              <a:rPr lang="ru-RU" dirty="0"/>
              <a:t> </a:t>
            </a:r>
            <a:r>
              <a:rPr lang="ru-RU" dirty="0" err="1"/>
              <a:t>техніці</a:t>
            </a:r>
            <a:r>
              <a:rPr lang="ru-RU" dirty="0"/>
              <a:t>. Одна </a:t>
            </a:r>
            <a:r>
              <a:rPr lang="ru-RU" dirty="0" err="1"/>
              <a:t>така</a:t>
            </a:r>
            <a:r>
              <a:rPr lang="ru-RU" dirty="0"/>
              <a:t> схема </a:t>
            </a:r>
            <a:r>
              <a:rPr lang="ru-RU" dirty="0" err="1"/>
              <a:t>здатна</a:t>
            </a:r>
            <a:r>
              <a:rPr lang="ru-RU" dirty="0"/>
              <a:t> </a:t>
            </a:r>
            <a:r>
              <a:rPr lang="ru-RU" dirty="0" err="1"/>
              <a:t>замінити</a:t>
            </a:r>
            <a:r>
              <a:rPr lang="ru-RU" dirty="0"/>
              <a:t> </a:t>
            </a:r>
            <a:r>
              <a:rPr lang="ru-RU" dirty="0" err="1"/>
              <a:t>тисячі</a:t>
            </a:r>
            <a:r>
              <a:rPr lang="ru-RU" dirty="0"/>
              <a:t> </a:t>
            </a:r>
            <a:r>
              <a:rPr lang="ru-RU" dirty="0" err="1"/>
              <a:t>транзисторів</a:t>
            </a:r>
            <a:r>
              <a:rPr lang="ru-RU" dirty="0"/>
              <a:t>, </a:t>
            </a:r>
            <a:r>
              <a:rPr lang="ru-RU" dirty="0" err="1"/>
              <a:t>кожний</a:t>
            </a:r>
            <a:r>
              <a:rPr lang="ru-RU" dirty="0"/>
              <a:t> 3 </a:t>
            </a:r>
            <a:r>
              <a:rPr lang="ru-RU" dirty="0" err="1"/>
              <a:t>яких</a:t>
            </a:r>
            <a:r>
              <a:rPr lang="ru-RU" dirty="0"/>
              <a:t> у свою </a:t>
            </a:r>
            <a:r>
              <a:rPr lang="ru-RU" dirty="0" err="1"/>
              <a:t>чергу</a:t>
            </a:r>
            <a:r>
              <a:rPr lang="ru-RU" dirty="0"/>
              <a:t> уже </a:t>
            </a:r>
            <a:r>
              <a:rPr lang="ru-RU" dirty="0" err="1"/>
              <a:t>замінив</a:t>
            </a:r>
            <a:r>
              <a:rPr lang="ru-RU" dirty="0"/>
              <a:t> 40 </a:t>
            </a:r>
            <a:r>
              <a:rPr lang="ru-RU" dirty="0" err="1"/>
              <a:t>електронних</a:t>
            </a:r>
            <a:r>
              <a:rPr lang="ru-RU" dirty="0"/>
              <a:t> ламп. </a:t>
            </a:r>
            <a:r>
              <a:rPr lang="ru-RU" dirty="0" err="1"/>
              <a:t>Інакше</a:t>
            </a:r>
            <a:r>
              <a:rPr lang="ru-RU" dirty="0"/>
              <a:t> </a:t>
            </a:r>
            <a:r>
              <a:rPr lang="ru-RU" dirty="0" err="1"/>
              <a:t>кажучи</a:t>
            </a:r>
            <a:r>
              <a:rPr lang="ru-RU" dirty="0"/>
              <a:t>, один </a:t>
            </a:r>
            <a:r>
              <a:rPr lang="ru-RU" dirty="0" err="1"/>
              <a:t>крихітний</a:t>
            </a:r>
            <a:r>
              <a:rPr lang="ru-RU" dirty="0"/>
              <a:t>, але </a:t>
            </a:r>
            <a:r>
              <a:rPr lang="ru-RU" dirty="0" err="1"/>
              <a:t>складний</a:t>
            </a:r>
            <a:r>
              <a:rPr lang="ru-RU" dirty="0"/>
              <a:t> </a:t>
            </a:r>
            <a:r>
              <a:rPr lang="ru-RU" dirty="0" err="1"/>
              <a:t>кристал</a:t>
            </a:r>
            <a:r>
              <a:rPr lang="ru-RU" dirty="0"/>
              <a:t> </a:t>
            </a:r>
            <a:r>
              <a:rPr lang="ru-RU" dirty="0" err="1"/>
              <a:t>має</a:t>
            </a:r>
            <a:r>
              <a:rPr lang="ru-RU" dirty="0"/>
              <a:t> </a:t>
            </a:r>
            <a:r>
              <a:rPr lang="ru-RU" dirty="0" err="1"/>
              <a:t>такі</a:t>
            </a:r>
            <a:r>
              <a:rPr lang="ru-RU" dirty="0"/>
              <a:t> ж </a:t>
            </a:r>
            <a:r>
              <a:rPr lang="ru-RU" dirty="0" err="1"/>
              <a:t>самі</a:t>
            </a:r>
            <a:r>
              <a:rPr lang="ru-RU" dirty="0"/>
              <a:t> </a:t>
            </a:r>
            <a:r>
              <a:rPr lang="ru-RU" dirty="0" err="1"/>
              <a:t>обчислювальні</a:t>
            </a:r>
            <a:r>
              <a:rPr lang="ru-RU" dirty="0"/>
              <a:t> </a:t>
            </a:r>
            <a:r>
              <a:rPr lang="ru-RU" dirty="0" err="1"/>
              <a:t>можливості</a:t>
            </a:r>
            <a:r>
              <a:rPr lang="ru-RU" dirty="0"/>
              <a:t>, як і 30-тонний ЕНІАК! </a:t>
            </a:r>
            <a:r>
              <a:rPr lang="ru-RU" dirty="0" err="1"/>
              <a:t>Швидкодія</a:t>
            </a:r>
            <a:r>
              <a:rPr lang="ru-RU" dirty="0"/>
              <a:t> ЕОМ </a:t>
            </a:r>
            <a:r>
              <a:rPr lang="ru-RU" dirty="0" err="1"/>
              <a:t>третього</a:t>
            </a:r>
            <a:r>
              <a:rPr lang="ru-RU" dirty="0"/>
              <a:t> </a:t>
            </a:r>
            <a:r>
              <a:rPr lang="ru-RU" dirty="0" err="1"/>
              <a:t>покоління</a:t>
            </a:r>
            <a:r>
              <a:rPr lang="ru-RU" dirty="0"/>
              <a:t> </a:t>
            </a:r>
            <a:r>
              <a:rPr lang="ru-RU" dirty="0" err="1"/>
              <a:t>збільшилася</a:t>
            </a:r>
            <a:r>
              <a:rPr lang="ru-RU" dirty="0"/>
              <a:t> </a:t>
            </a:r>
            <a:r>
              <a:rPr lang="ru-RU" dirty="0" err="1"/>
              <a:t>приблизно</a:t>
            </a:r>
            <a:r>
              <a:rPr lang="ru-RU" dirty="0"/>
              <a:t> в 100 </a:t>
            </a:r>
            <a:r>
              <a:rPr lang="ru-RU" dirty="0" err="1"/>
              <a:t>разів</a:t>
            </a:r>
            <a:r>
              <a:rPr lang="ru-RU" dirty="0"/>
              <a:t> </a:t>
            </a:r>
            <a:r>
              <a:rPr lang="ru-RU" dirty="0" err="1"/>
              <a:t>порівняно</a:t>
            </a:r>
            <a:r>
              <a:rPr lang="ru-RU" dirty="0"/>
              <a:t> з машинами другого </a:t>
            </a:r>
            <a:r>
              <a:rPr lang="ru-RU" dirty="0" err="1"/>
              <a:t>покоління</a:t>
            </a:r>
            <a:r>
              <a:rPr lang="ru-RU" dirty="0"/>
              <a:t>, а </a:t>
            </a:r>
            <a:r>
              <a:rPr lang="ru-RU" dirty="0" err="1"/>
              <a:t>розміри</a:t>
            </a:r>
            <a:r>
              <a:rPr lang="ru-RU" dirty="0"/>
              <a:t> </a:t>
            </a:r>
            <a:r>
              <a:rPr lang="ru-RU" dirty="0" err="1"/>
              <a:t>набагато</a:t>
            </a:r>
            <a:r>
              <a:rPr lang="ru-RU" dirty="0"/>
              <a:t> </a:t>
            </a:r>
            <a:r>
              <a:rPr lang="ru-RU" dirty="0" err="1"/>
              <a:t>зменшилися</a:t>
            </a:r>
            <a:r>
              <a:rPr lang="ru-RU" dirty="0"/>
              <a:t>.</a:t>
            </a:r>
          </a:p>
          <a:p>
            <a:r>
              <a:rPr lang="ru-RU" dirty="0" err="1"/>
              <a:t>Перші</a:t>
            </a:r>
            <a:r>
              <a:rPr lang="ru-RU" dirty="0"/>
              <a:t> </a:t>
            </a:r>
            <a:r>
              <a:rPr lang="ru-RU" dirty="0" err="1"/>
              <a:t>інтегровані</a:t>
            </a:r>
            <a:r>
              <a:rPr lang="ru-RU" dirty="0"/>
              <a:t> </a:t>
            </a:r>
            <a:r>
              <a:rPr lang="ru-RU" dirty="0" err="1"/>
              <a:t>схеми</a:t>
            </a:r>
            <a:r>
              <a:rPr lang="ru-RU" dirty="0"/>
              <a:t> (ІС) </a:t>
            </a:r>
            <a:r>
              <a:rPr lang="ru-RU" dirty="0" err="1"/>
              <a:t>з'явилися</a:t>
            </a:r>
            <a:r>
              <a:rPr lang="ru-RU" dirty="0"/>
              <a:t> 1964 року. </a:t>
            </a:r>
            <a:r>
              <a:rPr lang="ru-RU" dirty="0" err="1"/>
              <a:t>Поява</a:t>
            </a:r>
            <a:r>
              <a:rPr lang="ru-RU" dirty="0"/>
              <a:t> </a:t>
            </a:r>
            <a:r>
              <a:rPr lang="ru-RU" dirty="0" err="1"/>
              <a:t>інтегрованих</a:t>
            </a:r>
            <a:r>
              <a:rPr lang="ru-RU" dirty="0"/>
              <a:t> схем означала </a:t>
            </a:r>
            <a:r>
              <a:rPr lang="ru-RU" dirty="0" err="1"/>
              <a:t>справжню</a:t>
            </a:r>
            <a:r>
              <a:rPr lang="ru-RU" dirty="0"/>
              <a:t> </a:t>
            </a:r>
            <a:r>
              <a:rPr lang="ru-RU" dirty="0" err="1"/>
              <a:t>революцію</a:t>
            </a:r>
            <a:r>
              <a:rPr lang="ru-RU" dirty="0"/>
              <a:t> в </a:t>
            </a:r>
            <a:r>
              <a:rPr lang="ru-RU" dirty="0" err="1"/>
              <a:t>обчислювальній</a:t>
            </a:r>
            <a:r>
              <a:rPr lang="ru-RU" dirty="0"/>
              <a:t> </a:t>
            </a:r>
            <a:r>
              <a:rPr lang="ru-RU" dirty="0" err="1"/>
              <a:t>техніці</a:t>
            </a:r>
            <a:r>
              <a:rPr lang="ru-RU" dirty="0"/>
              <a:t>. Одна </a:t>
            </a:r>
            <a:r>
              <a:rPr lang="ru-RU" dirty="0" err="1"/>
              <a:t>така</a:t>
            </a:r>
            <a:r>
              <a:rPr lang="ru-RU" dirty="0"/>
              <a:t> схема </a:t>
            </a:r>
            <a:r>
              <a:rPr lang="ru-RU" dirty="0" err="1"/>
              <a:t>здатна</a:t>
            </a:r>
            <a:r>
              <a:rPr lang="ru-RU" dirty="0"/>
              <a:t> </a:t>
            </a:r>
            <a:r>
              <a:rPr lang="ru-RU" dirty="0" err="1"/>
              <a:t>замінити</a:t>
            </a:r>
            <a:r>
              <a:rPr lang="ru-RU" dirty="0"/>
              <a:t> </a:t>
            </a:r>
            <a:r>
              <a:rPr lang="ru-RU" dirty="0" err="1"/>
              <a:t>тисячі</a:t>
            </a:r>
            <a:r>
              <a:rPr lang="ru-RU" dirty="0"/>
              <a:t> </a:t>
            </a:r>
            <a:r>
              <a:rPr lang="ru-RU" dirty="0" err="1"/>
              <a:t>транзисторів</a:t>
            </a:r>
            <a:r>
              <a:rPr lang="ru-RU" dirty="0"/>
              <a:t>, </a:t>
            </a:r>
            <a:r>
              <a:rPr lang="ru-RU" dirty="0" err="1"/>
              <a:t>кожний</a:t>
            </a:r>
            <a:r>
              <a:rPr lang="ru-RU" dirty="0"/>
              <a:t> 3 </a:t>
            </a:r>
            <a:r>
              <a:rPr lang="ru-RU" dirty="0" err="1"/>
              <a:t>яких</a:t>
            </a:r>
            <a:r>
              <a:rPr lang="ru-RU" dirty="0"/>
              <a:t> у свою </a:t>
            </a:r>
            <a:r>
              <a:rPr lang="ru-RU" dirty="0" err="1"/>
              <a:t>чергу</a:t>
            </a:r>
            <a:r>
              <a:rPr lang="ru-RU" dirty="0"/>
              <a:t> уже </a:t>
            </a:r>
            <a:r>
              <a:rPr lang="ru-RU" dirty="0" err="1"/>
              <a:t>замінив</a:t>
            </a:r>
            <a:r>
              <a:rPr lang="ru-RU" dirty="0"/>
              <a:t> 40 </a:t>
            </a:r>
            <a:r>
              <a:rPr lang="ru-RU" dirty="0" err="1"/>
              <a:t>електронних</a:t>
            </a:r>
            <a:r>
              <a:rPr lang="ru-RU" dirty="0"/>
              <a:t> ламп. </a:t>
            </a:r>
            <a:r>
              <a:rPr lang="ru-RU" dirty="0" err="1"/>
              <a:t>Інакше</a:t>
            </a:r>
            <a:r>
              <a:rPr lang="ru-RU" dirty="0"/>
              <a:t> </a:t>
            </a:r>
            <a:r>
              <a:rPr lang="ru-RU" dirty="0" err="1"/>
              <a:t>кажучи</a:t>
            </a:r>
            <a:r>
              <a:rPr lang="ru-RU" dirty="0"/>
              <a:t>, один </a:t>
            </a:r>
            <a:r>
              <a:rPr lang="ru-RU" dirty="0" err="1"/>
              <a:t>крихітний</a:t>
            </a:r>
            <a:r>
              <a:rPr lang="ru-RU" dirty="0"/>
              <a:t>, але </a:t>
            </a:r>
            <a:r>
              <a:rPr lang="ru-RU" dirty="0" err="1"/>
              <a:t>складний</a:t>
            </a:r>
            <a:r>
              <a:rPr lang="ru-RU" dirty="0"/>
              <a:t> </a:t>
            </a:r>
            <a:r>
              <a:rPr lang="ru-RU" dirty="0" err="1"/>
              <a:t>кристал</a:t>
            </a:r>
            <a:r>
              <a:rPr lang="ru-RU" dirty="0"/>
              <a:t> </a:t>
            </a:r>
            <a:r>
              <a:rPr lang="ru-RU" dirty="0" err="1"/>
              <a:t>має</a:t>
            </a:r>
            <a:r>
              <a:rPr lang="ru-RU" dirty="0"/>
              <a:t> </a:t>
            </a:r>
            <a:r>
              <a:rPr lang="ru-RU" dirty="0" err="1"/>
              <a:t>такі</a:t>
            </a:r>
            <a:r>
              <a:rPr lang="ru-RU" dirty="0"/>
              <a:t> ж </a:t>
            </a:r>
            <a:r>
              <a:rPr lang="ru-RU" dirty="0" err="1"/>
              <a:t>самі</a:t>
            </a:r>
            <a:r>
              <a:rPr lang="ru-RU" dirty="0"/>
              <a:t> </a:t>
            </a:r>
            <a:r>
              <a:rPr lang="ru-RU" dirty="0" err="1"/>
              <a:t>обчислювальні</a:t>
            </a:r>
            <a:r>
              <a:rPr lang="ru-RU" dirty="0"/>
              <a:t> </a:t>
            </a:r>
            <a:r>
              <a:rPr lang="ru-RU" dirty="0" err="1"/>
              <a:t>можливості</a:t>
            </a:r>
            <a:r>
              <a:rPr lang="ru-RU" dirty="0"/>
              <a:t>, як і 30-тонний ЕНІАК! </a:t>
            </a:r>
            <a:r>
              <a:rPr lang="ru-RU" dirty="0" err="1"/>
              <a:t>Швидкодія</a:t>
            </a:r>
            <a:r>
              <a:rPr lang="ru-RU" dirty="0"/>
              <a:t> ЕОМ </a:t>
            </a:r>
            <a:r>
              <a:rPr lang="ru-RU" dirty="0" err="1"/>
              <a:t>третього</a:t>
            </a:r>
            <a:r>
              <a:rPr lang="ru-RU" dirty="0"/>
              <a:t> </a:t>
            </a:r>
            <a:r>
              <a:rPr lang="ru-RU" dirty="0" err="1"/>
              <a:t>покоління</a:t>
            </a:r>
            <a:r>
              <a:rPr lang="ru-RU" dirty="0"/>
              <a:t> </a:t>
            </a:r>
            <a:r>
              <a:rPr lang="ru-RU" dirty="0" err="1"/>
              <a:t>збільшилася</a:t>
            </a:r>
            <a:r>
              <a:rPr lang="ru-RU" dirty="0"/>
              <a:t> </a:t>
            </a:r>
            <a:r>
              <a:rPr lang="ru-RU" dirty="0" err="1"/>
              <a:t>приблизно</a:t>
            </a:r>
            <a:r>
              <a:rPr lang="ru-RU" dirty="0"/>
              <a:t> в 100 </a:t>
            </a:r>
            <a:r>
              <a:rPr lang="ru-RU" dirty="0" err="1"/>
              <a:t>разів</a:t>
            </a:r>
            <a:r>
              <a:rPr lang="ru-RU" dirty="0"/>
              <a:t> </a:t>
            </a:r>
            <a:r>
              <a:rPr lang="ru-RU" dirty="0" err="1"/>
              <a:t>порівняно</a:t>
            </a:r>
            <a:r>
              <a:rPr lang="ru-RU" dirty="0"/>
              <a:t> з машинами другого </a:t>
            </a:r>
            <a:r>
              <a:rPr lang="ru-RU" dirty="0" err="1"/>
              <a:t>покоління</a:t>
            </a:r>
            <a:r>
              <a:rPr lang="ru-RU" dirty="0"/>
              <a:t>, а </a:t>
            </a:r>
            <a:r>
              <a:rPr lang="ru-RU" dirty="0" err="1"/>
              <a:t>розміри</a:t>
            </a:r>
            <a:r>
              <a:rPr lang="ru-RU" dirty="0"/>
              <a:t> </a:t>
            </a:r>
            <a:r>
              <a:rPr lang="ru-RU" dirty="0" err="1"/>
              <a:t>набагато</a:t>
            </a:r>
            <a:r>
              <a:rPr lang="ru-RU" dirty="0"/>
              <a:t> </a:t>
            </a:r>
            <a:r>
              <a:rPr lang="ru-RU" dirty="0" err="1"/>
              <a:t>зменшилися</a:t>
            </a:r>
            <a:r>
              <a:rPr lang="ru-RU" dirty="0"/>
              <a:t>.</a:t>
            </a:r>
            <a:endParaRPr lang="uk-UA" dirty="0"/>
          </a:p>
        </p:txBody>
      </p:sp>
      <p:pic>
        <p:nvPicPr>
          <p:cNvPr id="6" name="Picture 4" descr="http://cosmicthings.ru/uploads/images/z/n/a/znaki_vopros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99112" y="0"/>
            <a:ext cx="2592888" cy="2592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9677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7838" y="126274"/>
            <a:ext cx="8596668" cy="1320800"/>
          </a:xfrm>
        </p:spPr>
        <p:txBody>
          <a:bodyPr/>
          <a:lstStyle/>
          <a:p>
            <a:r>
              <a:rPr lang="uk-UA" dirty="0" smtClean="0"/>
              <a:t>Періоди розвитку інформатики </a:t>
            </a:r>
            <a:endParaRPr lang="uk-UA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72937043"/>
              </p:ext>
            </p:extLst>
          </p:nvPr>
        </p:nvGraphicFramePr>
        <p:xfrm>
          <a:off x="417838" y="917303"/>
          <a:ext cx="8856164" cy="5794943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4428082">
                  <a:extLst>
                    <a:ext uri="{9D8B030D-6E8A-4147-A177-3AD203B41FA5}">
                      <a16:colId xmlns:a16="http://schemas.microsoft.com/office/drawing/2014/main" val="85460914"/>
                    </a:ext>
                  </a:extLst>
                </a:gridCol>
                <a:gridCol w="4428082">
                  <a:extLst>
                    <a:ext uri="{9D8B030D-6E8A-4147-A177-3AD203B41FA5}">
                      <a16:colId xmlns:a16="http://schemas.microsoft.com/office/drawing/2014/main" val="688509186"/>
                    </a:ext>
                  </a:extLst>
                </a:gridCol>
              </a:tblGrid>
              <a:tr h="484784">
                <a:tc>
                  <a:txBody>
                    <a:bodyPr/>
                    <a:lstStyle/>
                    <a:p>
                      <a:r>
                        <a:rPr lang="uk-UA" dirty="0" smtClean="0"/>
                        <a:t>Назва періоду</a:t>
                      </a:r>
                      <a:r>
                        <a:rPr lang="uk-UA" baseline="0" dirty="0" smtClean="0"/>
                        <a:t> </a:t>
                      </a:r>
                      <a:endParaRPr lang="uk-UA" dirty="0"/>
                    </a:p>
                  </a:txBody>
                  <a:tcPr>
                    <a:lnB w="38100" cmpd="sng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Що відбулося</a:t>
                      </a:r>
                      <a:endParaRPr lang="uk-U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12744475"/>
                  </a:ext>
                </a:extLst>
              </a:tr>
              <a:tr h="1195359">
                <a:tc>
                  <a:txBody>
                    <a:bodyPr/>
                    <a:lstStyle/>
                    <a:p>
                      <a:pPr algn="ctr"/>
                      <a:endParaRPr lang="uk-UA" dirty="0" smtClean="0"/>
                    </a:p>
                    <a:p>
                      <a:pPr algn="ctr"/>
                      <a:r>
                        <a:rPr lang="uk-UA" dirty="0" smtClean="0"/>
                        <a:t>Початковий</a:t>
                      </a:r>
                      <a:r>
                        <a:rPr lang="uk-UA" baseline="0" dirty="0" smtClean="0"/>
                        <a:t> етап</a:t>
                      </a:r>
                      <a:endParaRPr lang="uk-UA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Людина</a:t>
                      </a:r>
                      <a:r>
                        <a:rPr lang="uk-UA" baseline="0" dirty="0" smtClean="0"/>
                        <a:t> ознайомилася з першими пристроями для комунікації(мова , вигуки) з іншими людьми.</a:t>
                      </a:r>
                      <a:endParaRPr lang="uk-UA" dirty="0"/>
                    </a:p>
                  </a:txBody>
                  <a:tcPr>
                    <a:lnL w="12700" cmpd="sng">
                      <a:noFill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702240758"/>
                  </a:ext>
                </a:extLst>
              </a:tr>
              <a:tr h="484784">
                <a:tc>
                  <a:txBody>
                    <a:bodyPr/>
                    <a:lstStyle/>
                    <a:p>
                      <a:pPr algn="ctr"/>
                      <a:endParaRPr lang="uk-UA" dirty="0" smtClean="0"/>
                    </a:p>
                    <a:p>
                      <a:pPr algn="ctr"/>
                      <a:r>
                        <a:rPr lang="uk-UA" dirty="0" smtClean="0"/>
                        <a:t>Другий</a:t>
                      </a:r>
                      <a:endParaRPr lang="uk-UA" dirty="0"/>
                    </a:p>
                  </a:txBody>
                  <a:tcPr>
                    <a:lnT w="12700" cmpd="sng">
                      <a:noFill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Людина ознайомлюється з мистецтвом рукопису. З’являються перші</a:t>
                      </a:r>
                      <a:r>
                        <a:rPr lang="uk-UA" baseline="0" dirty="0" smtClean="0"/>
                        <a:t> згадки про логічні операції</a:t>
                      </a:r>
                      <a:endParaRPr lang="uk-U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2512335"/>
                  </a:ext>
                </a:extLst>
              </a:tr>
              <a:tr h="484784">
                <a:tc>
                  <a:txBody>
                    <a:bodyPr/>
                    <a:lstStyle/>
                    <a:p>
                      <a:pPr algn="ctr"/>
                      <a:endParaRPr lang="uk-UA" dirty="0" smtClean="0"/>
                    </a:p>
                    <a:p>
                      <a:pPr algn="ctr"/>
                      <a:r>
                        <a:rPr lang="uk-UA" dirty="0" smtClean="0"/>
                        <a:t>Третій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Настає</a:t>
                      </a:r>
                      <a:r>
                        <a:rPr lang="uk-UA" baseline="0" dirty="0" smtClean="0"/>
                        <a:t> ера книгодрукування. Людина ознайомлюється з логічними операціями. З’являються перші обчислювальні машини </a:t>
                      </a:r>
                      <a:endParaRPr lang="uk-U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99239338"/>
                  </a:ext>
                </a:extLst>
              </a:tr>
              <a:tr h="484784">
                <a:tc>
                  <a:txBody>
                    <a:bodyPr/>
                    <a:lstStyle/>
                    <a:p>
                      <a:pPr algn="ctr"/>
                      <a:endParaRPr lang="uk-UA" dirty="0" smtClean="0"/>
                    </a:p>
                    <a:p>
                      <a:pPr algn="ctr"/>
                      <a:endParaRPr lang="uk-UA" dirty="0" smtClean="0"/>
                    </a:p>
                    <a:p>
                      <a:pPr algn="ctr"/>
                      <a:r>
                        <a:rPr lang="uk-UA" dirty="0" smtClean="0"/>
                        <a:t>Четвертий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Настає сила математики і фізики. Проявляється</a:t>
                      </a:r>
                      <a:r>
                        <a:rPr lang="uk-UA" baseline="0" dirty="0" smtClean="0"/>
                        <a:t> сильний прогрес, людина ознайомлюється зі складними логічними операціями. Винайшли сильні прилади для комунікації. З’явилися перші ЕОМ. Офіційне затвердження науки інформатики</a:t>
                      </a:r>
                      <a:endParaRPr lang="uk-U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1077945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4554925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Четверте покоління комп’ютерів</a:t>
            </a:r>
            <a:endParaRPr lang="uk-UA" dirty="0"/>
          </a:p>
        </p:txBody>
      </p:sp>
      <p:sp>
        <p:nvSpPr>
          <p:cNvPr id="6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469741" y="1083350"/>
            <a:ext cx="8596668" cy="38807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dirty="0" err="1" smtClean="0">
                <a:ln>
                  <a:noFill/>
                </a:ln>
                <a:solidFill>
                  <a:srgbClr val="03264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Четверте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rgbClr val="03264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 smtClean="0">
                <a:ln>
                  <a:noFill/>
                </a:ln>
                <a:solidFill>
                  <a:srgbClr val="03264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покоління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rgbClr val="03264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— ЕОМ на великих </a:t>
            </a:r>
            <a:r>
              <a:rPr kumimoji="0" lang="ru-RU" altLang="ru-RU" sz="1800" b="0" i="0" u="none" strike="noStrike" cap="none" normalizeH="0" baseline="0" dirty="0" err="1" smtClean="0">
                <a:ln>
                  <a:noFill/>
                </a:ln>
                <a:solidFill>
                  <a:srgbClr val="03264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інтегрованих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rgbClr val="03264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схемах.   </a:t>
            </a:r>
            <a:r>
              <a:rPr kumimoji="0" lang="ru-RU" altLang="ru-RU" sz="1800" b="0" i="0" u="none" strike="noStrike" cap="none" normalizeH="0" baseline="0" dirty="0" err="1" smtClean="0">
                <a:ln>
                  <a:noFill/>
                </a:ln>
                <a:solidFill>
                  <a:srgbClr val="03264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Розвиток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rgbClr val="03264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 smtClean="0">
                <a:ln>
                  <a:noFill/>
                </a:ln>
                <a:solidFill>
                  <a:srgbClr val="03264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мікроелектроніки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rgbClr val="03264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дав </a:t>
            </a:r>
            <a:r>
              <a:rPr kumimoji="0" lang="ru-RU" altLang="ru-RU" sz="1800" b="0" i="0" u="none" strike="noStrike" cap="none" normalizeH="0" baseline="0" dirty="0" err="1" smtClean="0">
                <a:ln>
                  <a:noFill/>
                </a:ln>
                <a:solidFill>
                  <a:srgbClr val="03264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змогу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rgbClr val="03264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 smtClean="0">
                <a:ln>
                  <a:noFill/>
                </a:ln>
                <a:solidFill>
                  <a:srgbClr val="03264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розміщати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rgbClr val="03264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на одному </a:t>
            </a:r>
            <a:r>
              <a:rPr kumimoji="0" lang="ru-RU" altLang="ru-RU" sz="1800" b="0" i="0" u="none" strike="noStrike" cap="none" normalizeH="0" baseline="0" dirty="0" err="1" smtClean="0">
                <a:ln>
                  <a:noFill/>
                </a:ln>
                <a:solidFill>
                  <a:srgbClr val="03264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кристалі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rgbClr val="03264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 smtClean="0">
                <a:ln>
                  <a:noFill/>
                </a:ln>
                <a:solidFill>
                  <a:srgbClr val="03264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тисячі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rgbClr val="03264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 smtClean="0">
                <a:ln>
                  <a:noFill/>
                </a:ln>
                <a:solidFill>
                  <a:srgbClr val="03264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інтегрованих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rgbClr val="03264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схем. Так, 1980 р. </a:t>
            </a:r>
            <a:r>
              <a:rPr kumimoji="0" lang="ru-RU" altLang="ru-RU" sz="1800" b="0" i="0" u="none" strike="noStrike" cap="none" normalizeH="0" baseline="0" dirty="0" err="1" smtClean="0">
                <a:ln>
                  <a:noFill/>
                </a:ln>
                <a:solidFill>
                  <a:srgbClr val="03264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центральний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rgbClr val="03264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 smtClean="0">
                <a:ln>
                  <a:noFill/>
                </a:ln>
                <a:solidFill>
                  <a:srgbClr val="03264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процесор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rgbClr val="03264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 smtClean="0">
                <a:ln>
                  <a:noFill/>
                </a:ln>
                <a:solidFill>
                  <a:srgbClr val="03264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невеликої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rgbClr val="03264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ЕОМ </a:t>
            </a:r>
            <a:r>
              <a:rPr kumimoji="0" lang="ru-RU" altLang="ru-RU" sz="1800" b="0" i="0" u="none" strike="noStrike" cap="none" normalizeH="0" baseline="0" dirty="0" err="1" smtClean="0">
                <a:ln>
                  <a:noFill/>
                </a:ln>
                <a:solidFill>
                  <a:srgbClr val="03264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вдалося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rgbClr val="03264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 smtClean="0">
                <a:ln>
                  <a:noFill/>
                </a:ln>
                <a:solidFill>
                  <a:srgbClr val="03264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розташувати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rgbClr val="03264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на </a:t>
            </a:r>
            <a:r>
              <a:rPr kumimoji="0" lang="ru-RU" altLang="ru-RU" sz="1800" b="0" i="0" u="none" strike="noStrike" cap="none" normalizeH="0" baseline="0" dirty="0" err="1" smtClean="0">
                <a:ln>
                  <a:noFill/>
                </a:ln>
                <a:solidFill>
                  <a:srgbClr val="03264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кристалі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rgbClr val="03264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 smtClean="0">
                <a:ln>
                  <a:noFill/>
                </a:ln>
                <a:solidFill>
                  <a:srgbClr val="03264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площею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rgbClr val="03264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1,6 см2.</a:t>
            </a: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dirty="0" err="1" smtClean="0">
                <a:ln>
                  <a:noFill/>
                </a:ln>
                <a:solidFill>
                  <a:srgbClr val="03264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Почалася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rgbClr val="03264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 smtClean="0">
                <a:ln>
                  <a:noFill/>
                </a:ln>
                <a:solidFill>
                  <a:srgbClr val="03264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епоха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rgbClr val="03264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 smtClean="0">
                <a:ln>
                  <a:noFill/>
                </a:ln>
                <a:solidFill>
                  <a:srgbClr val="03264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мікрокомп'ютерів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rgbClr val="03264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kumimoji="0" lang="ru-RU" altLang="ru-RU" sz="1800" b="0" i="0" u="none" strike="noStrike" cap="none" normalizeH="0" baseline="0" dirty="0" err="1" smtClean="0">
                <a:ln>
                  <a:noFill/>
                </a:ln>
                <a:solidFill>
                  <a:srgbClr val="03264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Швидкодія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rgbClr val="03264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 smtClean="0">
                <a:ln>
                  <a:noFill/>
                </a:ln>
                <a:solidFill>
                  <a:srgbClr val="03264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сучасної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rgbClr val="03264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ЕОМ в десятки </a:t>
            </a:r>
            <a:r>
              <a:rPr kumimoji="0" lang="ru-RU" altLang="ru-RU" sz="1800" b="0" i="0" u="none" strike="noStrike" cap="none" normalizeH="0" baseline="0" dirty="0" err="1" smtClean="0">
                <a:ln>
                  <a:noFill/>
                </a:ln>
                <a:solidFill>
                  <a:srgbClr val="03264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разів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rgbClr val="03264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 smtClean="0">
                <a:ln>
                  <a:noFill/>
                </a:ln>
                <a:solidFill>
                  <a:srgbClr val="03264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перевищує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rgbClr val="03264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 smtClean="0">
                <a:ln>
                  <a:noFill/>
                </a:ln>
                <a:solidFill>
                  <a:srgbClr val="03264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швидкодію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rgbClr val="03264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ЕОМ </a:t>
            </a:r>
            <a:r>
              <a:rPr kumimoji="0" lang="ru-RU" altLang="ru-RU" sz="1800" b="0" i="0" u="none" strike="noStrike" cap="none" normalizeH="0" baseline="0" dirty="0" err="1" smtClean="0">
                <a:ln>
                  <a:noFill/>
                </a:ln>
                <a:solidFill>
                  <a:srgbClr val="03264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третього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rgbClr val="03264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 smtClean="0">
                <a:ln>
                  <a:noFill/>
                </a:ln>
                <a:solidFill>
                  <a:srgbClr val="03264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покоління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rgbClr val="03264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на </a:t>
            </a:r>
            <a:r>
              <a:rPr kumimoji="0" lang="ru-RU" altLang="ru-RU" sz="1800" b="0" i="0" u="none" strike="noStrike" cap="none" normalizeH="0" baseline="0" dirty="0" err="1" smtClean="0">
                <a:ln>
                  <a:noFill/>
                </a:ln>
                <a:solidFill>
                  <a:srgbClr val="03264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інтегральних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rgbClr val="03264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схемах, в 100 </a:t>
            </a:r>
            <a:r>
              <a:rPr kumimoji="0" lang="ru-RU" altLang="ru-RU" sz="1800" b="0" i="0" u="none" strike="noStrike" cap="none" normalizeH="0" baseline="0" dirty="0" err="1" smtClean="0">
                <a:ln>
                  <a:noFill/>
                </a:ln>
                <a:solidFill>
                  <a:srgbClr val="03264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разів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rgbClr val="03264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— </a:t>
            </a:r>
            <a:r>
              <a:rPr kumimoji="0" lang="ru-RU" altLang="ru-RU" sz="1800" b="0" i="0" u="none" strike="noStrike" cap="none" normalizeH="0" baseline="0" dirty="0" err="1" smtClean="0">
                <a:ln>
                  <a:noFill/>
                </a:ln>
                <a:solidFill>
                  <a:srgbClr val="03264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швидкодію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rgbClr val="03264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ЕОМ другого </a:t>
            </a:r>
            <a:r>
              <a:rPr kumimoji="0" lang="ru-RU" altLang="ru-RU" sz="1800" b="0" i="0" u="none" strike="noStrike" cap="none" normalizeH="0" baseline="0" dirty="0" err="1" smtClean="0">
                <a:ln>
                  <a:noFill/>
                </a:ln>
                <a:solidFill>
                  <a:srgbClr val="03264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покоління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rgbClr val="03264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на транзисторах та в 10 000 </a:t>
            </a:r>
            <a:r>
              <a:rPr kumimoji="0" lang="ru-RU" altLang="ru-RU" sz="1800" b="0" i="0" u="none" strike="noStrike" cap="none" normalizeH="0" baseline="0" dirty="0" err="1" smtClean="0">
                <a:ln>
                  <a:noFill/>
                </a:ln>
                <a:solidFill>
                  <a:srgbClr val="03264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разів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rgbClr val="03264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 smtClean="0">
                <a:ln>
                  <a:noFill/>
                </a:ln>
                <a:solidFill>
                  <a:srgbClr val="03264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швидкодію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rgbClr val="03264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ЕОМ </a:t>
            </a:r>
            <a:r>
              <a:rPr kumimoji="0" lang="ru-RU" altLang="ru-RU" sz="1800" b="0" i="0" u="none" strike="noStrike" cap="none" normalizeH="0" baseline="0" dirty="0" err="1" smtClean="0">
                <a:ln>
                  <a:noFill/>
                </a:ln>
                <a:solidFill>
                  <a:srgbClr val="03264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першого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rgbClr val="03264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 smtClean="0">
                <a:ln>
                  <a:noFill/>
                </a:ln>
                <a:solidFill>
                  <a:srgbClr val="03264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покоління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rgbClr val="03264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на </a:t>
            </a:r>
            <a:r>
              <a:rPr kumimoji="0" lang="ru-RU" altLang="ru-RU" sz="1800" b="0" i="0" u="none" strike="noStrike" cap="none" normalizeH="0" baseline="0" dirty="0" err="1" smtClean="0">
                <a:ln>
                  <a:noFill/>
                </a:ln>
                <a:solidFill>
                  <a:srgbClr val="03264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електронних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rgbClr val="03264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лампах.</a:t>
            </a:r>
          </a:p>
        </p:txBody>
      </p:sp>
      <p:pic>
        <p:nvPicPr>
          <p:cNvPr id="7" name="Picture 4" descr="http://cosmicthings.ru/uploads/images/z/n/a/znaki_vopros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8815" y="0"/>
            <a:ext cx="3333185" cy="3333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48496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П’яте покоління комп’ютерів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358923"/>
            <a:ext cx="8596668" cy="3880773"/>
          </a:xfrm>
        </p:spPr>
        <p:txBody>
          <a:bodyPr>
            <a:normAutofit/>
          </a:bodyPr>
          <a:lstStyle/>
          <a:p>
            <a:r>
              <a:rPr lang="ru-RU" sz="3200" dirty="0" err="1"/>
              <a:t>Нині</a:t>
            </a:r>
            <a:r>
              <a:rPr lang="ru-RU" sz="3200" dirty="0"/>
              <a:t> </a:t>
            </a:r>
            <a:r>
              <a:rPr lang="ru-RU" sz="3200" dirty="0" err="1"/>
              <a:t>створюються</a:t>
            </a:r>
            <a:r>
              <a:rPr lang="ru-RU" sz="3200" dirty="0"/>
              <a:t> та </a:t>
            </a:r>
            <a:r>
              <a:rPr lang="ru-RU" sz="3200" dirty="0" err="1"/>
              <a:t>розвиваються</a:t>
            </a:r>
            <a:r>
              <a:rPr lang="ru-RU" sz="3200" dirty="0"/>
              <a:t> ЕОМ </a:t>
            </a:r>
            <a:r>
              <a:rPr lang="ru-RU" sz="3200" dirty="0" err="1"/>
              <a:t>п'ятого</a:t>
            </a:r>
            <a:r>
              <a:rPr lang="ru-RU" sz="3200" dirty="0"/>
              <a:t> </a:t>
            </a:r>
            <a:r>
              <a:rPr lang="ru-RU" sz="3200" dirty="0" err="1"/>
              <a:t>покоління</a:t>
            </a:r>
            <a:r>
              <a:rPr lang="ru-RU" sz="3200" dirty="0"/>
              <a:t> — ЕОМ на </a:t>
            </a:r>
            <a:r>
              <a:rPr lang="ru-RU" sz="3200" dirty="0" err="1"/>
              <a:t>надвеликих</a:t>
            </a:r>
            <a:r>
              <a:rPr lang="ru-RU" sz="3200" dirty="0"/>
              <a:t> </a:t>
            </a:r>
            <a:r>
              <a:rPr lang="ru-RU" sz="3200" dirty="0" err="1"/>
              <a:t>інтегрованих</a:t>
            </a:r>
            <a:r>
              <a:rPr lang="ru-RU" sz="3200" dirty="0"/>
              <a:t> схемах. </a:t>
            </a:r>
            <a:r>
              <a:rPr lang="ru-RU" sz="3200" dirty="0" err="1"/>
              <a:t>Ці</a:t>
            </a:r>
            <a:r>
              <a:rPr lang="ru-RU" sz="3200" dirty="0"/>
              <a:t> ЕОМ </a:t>
            </a:r>
            <a:r>
              <a:rPr lang="ru-RU" sz="3200" dirty="0" err="1"/>
              <a:t>використовують</a:t>
            </a:r>
            <a:r>
              <a:rPr lang="ru-RU" sz="3200" dirty="0"/>
              <a:t> </a:t>
            </a:r>
            <a:r>
              <a:rPr lang="ru-RU" sz="3200" dirty="0" err="1"/>
              <a:t>нові</a:t>
            </a:r>
            <a:r>
              <a:rPr lang="ru-RU" sz="3200" dirty="0"/>
              <a:t> </a:t>
            </a:r>
            <a:r>
              <a:rPr lang="ru-RU" sz="3200" dirty="0" err="1"/>
              <a:t>рішення</a:t>
            </a:r>
            <a:r>
              <a:rPr lang="ru-RU" sz="3200" dirty="0"/>
              <a:t> у </a:t>
            </a:r>
            <a:r>
              <a:rPr lang="ru-RU" sz="3200" dirty="0" err="1"/>
              <a:t>архітектурі</a:t>
            </a:r>
            <a:r>
              <a:rPr lang="ru-RU" sz="3200" dirty="0"/>
              <a:t> </a:t>
            </a:r>
            <a:r>
              <a:rPr lang="ru-RU" sz="3200" dirty="0" err="1"/>
              <a:t>комп'ютерної</a:t>
            </a:r>
            <a:r>
              <a:rPr lang="ru-RU" sz="3200" dirty="0"/>
              <a:t> </a:t>
            </a:r>
            <a:r>
              <a:rPr lang="ru-RU" sz="3200" dirty="0" err="1"/>
              <a:t>системи</a:t>
            </a:r>
            <a:r>
              <a:rPr lang="ru-RU" sz="3200" dirty="0"/>
              <a:t> та </a:t>
            </a:r>
            <a:r>
              <a:rPr lang="ru-RU" sz="3200" dirty="0" err="1"/>
              <a:t>принципи</a:t>
            </a:r>
            <a:r>
              <a:rPr lang="ru-RU" sz="3200" dirty="0"/>
              <a:t> штучного </a:t>
            </a:r>
            <a:r>
              <a:rPr lang="ru-RU" sz="3200" dirty="0" err="1"/>
              <a:t>інтелекту</a:t>
            </a:r>
            <a:r>
              <a:rPr lang="ru-RU" sz="3200" dirty="0"/>
              <a:t>.</a:t>
            </a:r>
            <a:endParaRPr lang="uk-UA" sz="3200" dirty="0"/>
          </a:p>
        </p:txBody>
      </p:sp>
      <p:pic>
        <p:nvPicPr>
          <p:cNvPr id="4" name="Picture 4" descr="http://cosmicthings.ru/uploads/images/z/n/a/znaki_vopros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8815" y="3518401"/>
            <a:ext cx="3333185" cy="3333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0443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2906" y="111115"/>
            <a:ext cx="8596668" cy="1320800"/>
          </a:xfrm>
        </p:spPr>
        <p:txBody>
          <a:bodyPr/>
          <a:lstStyle/>
          <a:p>
            <a:r>
              <a:rPr lang="uk-UA" dirty="0" smtClean="0"/>
              <a:t>Основні представники різних епох з’явлення комп’ютерів</a:t>
            </a:r>
            <a:endParaRPr lang="uk-UA" dirty="0"/>
          </a:p>
        </p:txBody>
      </p:sp>
      <p:pic>
        <p:nvPicPr>
          <p:cNvPr id="20482" name="Picture 2" descr="http://vchiti.in.ua/ttbdeaa/%D0%9F%D1%80%D0%B8%D0%BA%D0%BB%D0%B0%D0%B4%D0%B8%20%D0%B5%D0%BE%D0%BC%20%D0%86%20%D0%BF%D0%BE%D0%BA%D0%BE%D0%BB%D1%96%D0%BD%D0%BD%D1%8Fa/38840_html_m55b0ea48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252" y="1378954"/>
            <a:ext cx="3205734" cy="22907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84" name="Picture 4" descr="http://www.khmk.edu.ua/files/che/history/user-images/besm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1798" y="1378954"/>
            <a:ext cx="3364239" cy="2343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86" name="Picture 6" descr="http://coolreferat.com.ua/netw/%D0%86%D1%81%D1%82%D0%BE%D1%80%D1%96%D1%8F%20%D1%80%D0%BE%D0%B7%D0%B2%D0%B8%D1%82%D0%BA%D1%83%20%D0%BA%D0%BE%D0%BC%D0%BF'%D1%8E%D1%82%D0%B5%D1%80%D1%96%D0%B2/7316_html_84ec829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9648" y="925660"/>
            <a:ext cx="2541830" cy="2797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12684" y="3815231"/>
            <a:ext cx="27446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ЕОМ першого покоління</a:t>
            </a:r>
            <a:endParaRPr lang="uk-UA" dirty="0"/>
          </a:p>
        </p:txBody>
      </p:sp>
      <p:sp>
        <p:nvSpPr>
          <p:cNvPr id="6" name="TextBox 5"/>
          <p:cNvSpPr txBox="1"/>
          <p:nvPr/>
        </p:nvSpPr>
        <p:spPr>
          <a:xfrm>
            <a:off x="4267196" y="3906772"/>
            <a:ext cx="27334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ЕОМ другого покоління </a:t>
            </a:r>
            <a:endParaRPr lang="uk-UA" dirty="0"/>
          </a:p>
        </p:txBody>
      </p:sp>
      <p:sp>
        <p:nvSpPr>
          <p:cNvPr id="7" name="TextBox 6"/>
          <p:cNvSpPr txBox="1"/>
          <p:nvPr/>
        </p:nvSpPr>
        <p:spPr>
          <a:xfrm>
            <a:off x="7776209" y="3782192"/>
            <a:ext cx="27687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ЕОМ третього покоління</a:t>
            </a:r>
            <a:endParaRPr lang="uk-UA" dirty="0"/>
          </a:p>
        </p:txBody>
      </p:sp>
      <p:pic>
        <p:nvPicPr>
          <p:cNvPr id="20488" name="Picture 8" descr="http://www.school57.ru/Robotland/azinf/computer/pic/0002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906" y="4573116"/>
            <a:ext cx="2228850" cy="1781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2167668" y="4479991"/>
            <a:ext cx="30187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ЕОМ четвертого покоління</a:t>
            </a:r>
            <a:endParaRPr lang="uk-UA" dirty="0"/>
          </a:p>
        </p:txBody>
      </p:sp>
      <p:sp>
        <p:nvSpPr>
          <p:cNvPr id="9" name="TextBox 8"/>
          <p:cNvSpPr txBox="1"/>
          <p:nvPr/>
        </p:nvSpPr>
        <p:spPr>
          <a:xfrm>
            <a:off x="8317282" y="5102571"/>
            <a:ext cx="26933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ЕОМ п’ятого покоління </a:t>
            </a:r>
            <a:endParaRPr lang="uk-UA" dirty="0"/>
          </a:p>
        </p:txBody>
      </p:sp>
      <p:pic>
        <p:nvPicPr>
          <p:cNvPr id="19458" name="Picture 2" descr="https://im0-tub-ua.yandex.net/i?id=5125d90f9453d30db87d9ee5bea45845&amp;n=33&amp;h=215&amp;w=37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6443" y="4708319"/>
            <a:ext cx="2906179" cy="1670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1245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20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04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04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04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04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04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8" grpId="0"/>
      <p:bldP spid="9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906049"/>
          </a:xfrm>
        </p:spPr>
        <p:txBody>
          <a:bodyPr/>
          <a:lstStyle/>
          <a:p>
            <a:r>
              <a:rPr lang="uk-UA" dirty="0" smtClean="0"/>
              <a:t>Радянські ЕОМ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321479" y="1186728"/>
            <a:ext cx="6806375" cy="3717934"/>
          </a:xfrm>
        </p:spPr>
        <p:txBody>
          <a:bodyPr>
            <a:noAutofit/>
          </a:bodyPr>
          <a:lstStyle/>
          <a:p>
            <a:r>
              <a:rPr lang="ru-RU" dirty="0" err="1"/>
              <a:t>Основні</a:t>
            </a:r>
            <a:r>
              <a:rPr lang="ru-RU" dirty="0"/>
              <a:t> </a:t>
            </a:r>
            <a:r>
              <a:rPr lang="ru-RU" dirty="0" err="1"/>
              <a:t>універсальні</a:t>
            </a:r>
            <a:r>
              <a:rPr lang="ru-RU" dirty="0"/>
              <a:t> ЕОМ </a:t>
            </a:r>
            <a:r>
              <a:rPr lang="ru-RU" dirty="0" err="1"/>
              <a:t>першого</a:t>
            </a:r>
            <a:r>
              <a:rPr lang="ru-RU" dirty="0"/>
              <a:t> і другого </a:t>
            </a:r>
            <a:r>
              <a:rPr lang="ru-RU" dirty="0" err="1"/>
              <a:t>поколінь</a:t>
            </a:r>
            <a:r>
              <a:rPr lang="ru-RU" dirty="0"/>
              <a:t> </a:t>
            </a:r>
            <a:r>
              <a:rPr lang="ru-RU" dirty="0" err="1"/>
              <a:t>розроблялися</a:t>
            </a:r>
            <a:r>
              <a:rPr lang="ru-RU" dirty="0"/>
              <a:t> в СРСР за </a:t>
            </a:r>
            <a:r>
              <a:rPr lang="ru-RU" dirty="0" err="1"/>
              <a:t>оригінальними</a:t>
            </a:r>
            <a:r>
              <a:rPr lang="ru-RU" dirty="0"/>
              <a:t> проектами </a:t>
            </a:r>
            <a:r>
              <a:rPr lang="ru-RU" dirty="0" err="1"/>
              <a:t>вітчизняних</a:t>
            </a:r>
            <a:r>
              <a:rPr lang="ru-RU" dirty="0"/>
              <a:t> </a:t>
            </a:r>
            <a:r>
              <a:rPr lang="ru-RU" dirty="0" err="1"/>
              <a:t>фахівців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були</a:t>
            </a:r>
            <a:r>
              <a:rPr lang="ru-RU" dirty="0"/>
              <a:t> </a:t>
            </a:r>
            <a:r>
              <a:rPr lang="ru-RU" dirty="0" err="1"/>
              <a:t>створені</a:t>
            </a:r>
            <a:r>
              <a:rPr lang="ru-RU" dirty="0"/>
              <a:t> </a:t>
            </a:r>
            <a:r>
              <a:rPr lang="ru-RU" dirty="0" err="1"/>
              <a:t>паралельно</a:t>
            </a:r>
            <a:r>
              <a:rPr lang="ru-RU" dirty="0"/>
              <a:t> </a:t>
            </a:r>
            <a:r>
              <a:rPr lang="ru-RU" dirty="0" err="1"/>
              <a:t>світовим</a:t>
            </a:r>
            <a:r>
              <a:rPr lang="ru-RU" dirty="0"/>
              <a:t>, але </a:t>
            </a:r>
            <a:r>
              <a:rPr lang="ru-RU" dirty="0" err="1"/>
              <a:t>зі</a:t>
            </a:r>
            <a:r>
              <a:rPr lang="ru-RU" dirty="0"/>
              <a:t> </a:t>
            </a:r>
            <a:r>
              <a:rPr lang="ru-RU" dirty="0" err="1"/>
              <a:t>своїми</a:t>
            </a:r>
            <a:r>
              <a:rPr lang="ru-RU" dirty="0"/>
              <a:t> </a:t>
            </a:r>
            <a:r>
              <a:rPr lang="ru-RU" dirty="0" err="1"/>
              <a:t>особливостями</a:t>
            </a:r>
            <a:r>
              <a:rPr lang="ru-RU" dirty="0"/>
              <a:t>. </a:t>
            </a:r>
            <a:r>
              <a:rPr lang="ru-RU" dirty="0" err="1"/>
              <a:t>Основні</a:t>
            </a:r>
            <a:r>
              <a:rPr lang="ru-RU" dirty="0"/>
              <a:t> </a:t>
            </a:r>
            <a:r>
              <a:rPr lang="ru-RU" dirty="0" err="1"/>
              <a:t>роботи</a:t>
            </a:r>
            <a:r>
              <a:rPr lang="ru-RU" dirty="0"/>
              <a:t> </a:t>
            </a:r>
            <a:r>
              <a:rPr lang="ru-RU" dirty="0" err="1"/>
              <a:t>велися</a:t>
            </a:r>
            <a:r>
              <a:rPr lang="ru-RU" dirty="0"/>
              <a:t> в </a:t>
            </a:r>
            <a:r>
              <a:rPr lang="ru-RU" u="sng" dirty="0" err="1"/>
              <a:t>ІТМіВТ</a:t>
            </a:r>
            <a:r>
              <a:rPr lang="ru-RU" dirty="0"/>
              <a:t> , </a:t>
            </a:r>
            <a:r>
              <a:rPr lang="ru-RU" dirty="0" err="1"/>
              <a:t>Київському</a:t>
            </a:r>
            <a:r>
              <a:rPr lang="ru-RU" dirty="0"/>
              <a:t> </a:t>
            </a:r>
            <a:r>
              <a:rPr lang="ru-RU" dirty="0" err="1"/>
              <a:t>інституті</a:t>
            </a:r>
            <a:r>
              <a:rPr lang="ru-RU" dirty="0"/>
              <a:t> </a:t>
            </a:r>
            <a:r>
              <a:rPr lang="ru-RU" dirty="0" err="1"/>
              <a:t>кібернетики</a:t>
            </a:r>
            <a:r>
              <a:rPr lang="ru-RU" dirty="0"/>
              <a:t>, </a:t>
            </a:r>
            <a:r>
              <a:rPr lang="ru-RU" u="sng" dirty="0"/>
              <a:t>ІНЕУМ</a:t>
            </a:r>
            <a:r>
              <a:rPr lang="ru-RU" dirty="0"/>
              <a:t> , </a:t>
            </a:r>
            <a:r>
              <a:rPr lang="ru-RU" u="sng" dirty="0"/>
              <a:t>СКБ-245 </a:t>
            </a:r>
            <a:r>
              <a:rPr lang="ru-RU" dirty="0"/>
              <a:t> .</a:t>
            </a:r>
          </a:p>
          <a:p>
            <a:r>
              <a:rPr lang="ru-RU" dirty="0"/>
              <a:t>У 1950 р </a:t>
            </a:r>
            <a:r>
              <a:rPr lang="ru-RU" u="sng" dirty="0"/>
              <a:t>Михайло </a:t>
            </a:r>
            <a:r>
              <a:rPr lang="ru-RU" u="sng" dirty="0" err="1"/>
              <a:t>Олексійович</a:t>
            </a:r>
            <a:r>
              <a:rPr lang="ru-RU" u="sng" dirty="0"/>
              <a:t> </a:t>
            </a:r>
            <a:r>
              <a:rPr lang="ru-RU" u="sng" dirty="0" err="1"/>
              <a:t>Лаврентьєв</a:t>
            </a:r>
            <a:r>
              <a:rPr lang="ru-RU" dirty="0"/>
              <a:t> </a:t>
            </a:r>
            <a:r>
              <a:rPr lang="ru-RU" dirty="0" err="1"/>
              <a:t>спільно</a:t>
            </a:r>
            <a:r>
              <a:rPr lang="ru-RU" dirty="0"/>
              <a:t> з </a:t>
            </a:r>
            <a:r>
              <a:rPr lang="ru-RU" u="sng" dirty="0" err="1"/>
              <a:t>Сергієм</a:t>
            </a:r>
            <a:r>
              <a:rPr lang="ru-RU" u="sng" dirty="0"/>
              <a:t> </a:t>
            </a:r>
            <a:r>
              <a:rPr lang="ru-RU" u="sng" dirty="0" err="1"/>
              <a:t>Олексійовичем</a:t>
            </a:r>
            <a:r>
              <a:rPr lang="ru-RU" u="sng" dirty="0"/>
              <a:t> </a:t>
            </a:r>
            <a:r>
              <a:rPr lang="ru-RU" u="sng" dirty="0" err="1"/>
              <a:t>Лебедєвим</a:t>
            </a:r>
            <a:r>
              <a:rPr lang="ru-RU" dirty="0"/>
              <a:t> </a:t>
            </a:r>
            <a:r>
              <a:rPr lang="ru-RU" dirty="0" err="1"/>
              <a:t>заснували</a:t>
            </a:r>
            <a:r>
              <a:rPr lang="ru-RU" dirty="0"/>
              <a:t> </a:t>
            </a:r>
            <a:r>
              <a:rPr lang="ru-RU" dirty="0" err="1"/>
              <a:t>лабораторію</a:t>
            </a:r>
            <a:r>
              <a:rPr lang="ru-RU" dirty="0"/>
              <a:t> </a:t>
            </a:r>
            <a:r>
              <a:rPr lang="ru-RU" dirty="0" err="1"/>
              <a:t>інституту</a:t>
            </a:r>
            <a:r>
              <a:rPr lang="ru-RU" dirty="0"/>
              <a:t> по </a:t>
            </a:r>
            <a:r>
              <a:rPr lang="ru-RU" dirty="0" err="1"/>
              <a:t>розробці</a:t>
            </a:r>
            <a:r>
              <a:rPr lang="ru-RU" dirty="0"/>
              <a:t> </a:t>
            </a:r>
            <a:r>
              <a:rPr lang="ru-RU" dirty="0" err="1"/>
              <a:t>обчислювальних</a:t>
            </a:r>
            <a:r>
              <a:rPr lang="ru-RU" dirty="0"/>
              <a:t> машин. У </a:t>
            </a:r>
            <a:r>
              <a:rPr lang="ru-RU" dirty="0" err="1"/>
              <a:t>цій</a:t>
            </a:r>
            <a:r>
              <a:rPr lang="ru-RU" dirty="0"/>
              <a:t> </a:t>
            </a:r>
            <a:r>
              <a:rPr lang="ru-RU" dirty="0" err="1"/>
              <a:t>лабораторії</a:t>
            </a:r>
            <a:r>
              <a:rPr lang="ru-RU" dirty="0"/>
              <a:t> </a:t>
            </a:r>
            <a:r>
              <a:rPr lang="ru-RU" dirty="0" err="1"/>
              <a:t>були</a:t>
            </a:r>
            <a:r>
              <a:rPr lang="ru-RU" dirty="0"/>
              <a:t> </a:t>
            </a:r>
            <a:r>
              <a:rPr lang="ru-RU" dirty="0" err="1"/>
              <a:t>створені</a:t>
            </a:r>
            <a:r>
              <a:rPr lang="ru-RU" dirty="0"/>
              <a:t> </a:t>
            </a:r>
            <a:r>
              <a:rPr lang="ru-RU" dirty="0" err="1"/>
              <a:t>проекти</a:t>
            </a:r>
            <a:r>
              <a:rPr lang="ru-RU" dirty="0"/>
              <a:t> таких ЕОМ, як </a:t>
            </a:r>
            <a:r>
              <a:rPr lang="ru-RU" u="sng" dirty="0"/>
              <a:t>БЕСМ</a:t>
            </a:r>
            <a:r>
              <a:rPr lang="ru-RU" dirty="0"/>
              <a:t> , </a:t>
            </a:r>
            <a:r>
              <a:rPr lang="ru-RU" u="sng" dirty="0"/>
              <a:t>БЕСМ-2</a:t>
            </a:r>
            <a:r>
              <a:rPr lang="ru-RU" dirty="0"/>
              <a:t> , </a:t>
            </a:r>
            <a:r>
              <a:rPr lang="ru-RU" u="sng" dirty="0"/>
              <a:t>М-20</a:t>
            </a:r>
            <a:r>
              <a:rPr lang="ru-RU" dirty="0"/>
              <a:t> , </a:t>
            </a:r>
            <a:r>
              <a:rPr lang="ru-RU" u="sng" dirty="0"/>
              <a:t>БЕСМ-6</a:t>
            </a:r>
            <a:r>
              <a:rPr lang="ru-RU" dirty="0"/>
              <a:t> , ЕОМ </a:t>
            </a:r>
            <a:r>
              <a:rPr lang="ru-RU" dirty="0" err="1"/>
              <a:t>серії</a:t>
            </a:r>
            <a:r>
              <a:rPr lang="ru-RU" dirty="0"/>
              <a:t> </a:t>
            </a:r>
            <a:r>
              <a:rPr lang="ru-RU" dirty="0" err="1"/>
              <a:t>Ельбрус</a:t>
            </a:r>
            <a:r>
              <a:rPr lang="ru-RU" dirty="0"/>
              <a:t> (за </a:t>
            </a:r>
            <a:r>
              <a:rPr lang="ru-RU" dirty="0" err="1"/>
              <a:t>аналогією</a:t>
            </a:r>
            <a:r>
              <a:rPr lang="ru-RU" dirty="0"/>
              <a:t> з </a:t>
            </a:r>
            <a:r>
              <a:rPr lang="ru-RU" dirty="0" err="1"/>
              <a:t>серією</a:t>
            </a:r>
            <a:r>
              <a:rPr lang="ru-RU" dirty="0"/>
              <a:t> </a:t>
            </a:r>
            <a:r>
              <a:rPr lang="ru-RU" dirty="0" err="1"/>
              <a:t>американських</a:t>
            </a:r>
            <a:r>
              <a:rPr lang="ru-RU" dirty="0"/>
              <a:t> машин </a:t>
            </a:r>
            <a:r>
              <a:rPr lang="ru-RU" u="sng" dirty="0"/>
              <a:t>IBM-360</a:t>
            </a:r>
            <a:r>
              <a:rPr lang="ru-RU" dirty="0"/>
              <a:t> )  .</a:t>
            </a:r>
          </a:p>
          <a:p>
            <a:r>
              <a:rPr lang="ru-RU" dirty="0" err="1"/>
              <a:t>Під</a:t>
            </a:r>
            <a:r>
              <a:rPr lang="ru-RU" dirty="0"/>
              <a:t> </a:t>
            </a:r>
            <a:r>
              <a:rPr lang="ru-RU" dirty="0" err="1"/>
              <a:t>керівництвом</a:t>
            </a:r>
            <a:r>
              <a:rPr lang="ru-RU" dirty="0"/>
              <a:t> </a:t>
            </a:r>
            <a:r>
              <a:rPr lang="ru-RU" dirty="0" err="1"/>
              <a:t>Лебедєва</a:t>
            </a:r>
            <a:r>
              <a:rPr lang="ru-RU" dirty="0"/>
              <a:t> в </a:t>
            </a:r>
            <a:r>
              <a:rPr lang="ru-RU" dirty="0" err="1"/>
              <a:t>період</a:t>
            </a:r>
            <a:r>
              <a:rPr lang="ru-RU" dirty="0"/>
              <a:t> 1948-1951 </a:t>
            </a:r>
            <a:r>
              <a:rPr lang="ru-RU" dirty="0" err="1"/>
              <a:t>р.р</a:t>
            </a:r>
            <a:r>
              <a:rPr lang="ru-RU" dirty="0"/>
              <a:t>. </a:t>
            </a:r>
            <a:r>
              <a:rPr lang="ru-RU" dirty="0" err="1"/>
              <a:t>створювалася</a:t>
            </a:r>
            <a:r>
              <a:rPr lang="ru-RU" dirty="0"/>
              <a:t> перша </a:t>
            </a:r>
            <a:r>
              <a:rPr lang="ru-RU" dirty="0" err="1"/>
              <a:t>вітчизняна</a:t>
            </a:r>
            <a:r>
              <a:rPr lang="ru-RU" dirty="0"/>
              <a:t> </a:t>
            </a:r>
            <a:r>
              <a:rPr lang="ru-RU" dirty="0" err="1"/>
              <a:t>обчислювальна</a:t>
            </a:r>
            <a:r>
              <a:rPr lang="ru-RU" dirty="0"/>
              <a:t> машина </a:t>
            </a:r>
            <a:r>
              <a:rPr lang="ru-RU" u="sng" dirty="0"/>
              <a:t>МЕСМ</a:t>
            </a:r>
            <a:r>
              <a:rPr lang="ru-RU" dirty="0"/>
              <a:t> </a:t>
            </a:r>
            <a:endParaRPr lang="uk-UA" dirty="0"/>
          </a:p>
        </p:txBody>
      </p:sp>
      <p:pic>
        <p:nvPicPr>
          <p:cNvPr id="24578" name="Picture 2" descr="http://computerllk.ucoz.ua/MESM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829" y="1515649"/>
            <a:ext cx="4057650" cy="3152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43710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Розвиток ОС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409028"/>
            <a:ext cx="8596668" cy="3880773"/>
          </a:xfrm>
        </p:spPr>
        <p:txBody>
          <a:bodyPr/>
          <a:lstStyle/>
          <a:p>
            <a:r>
              <a:rPr lang="ru-RU" dirty="0"/>
              <a:t>У 1964-му </a:t>
            </a:r>
            <a:r>
              <a:rPr lang="ru-RU" dirty="0" err="1"/>
              <a:t>році</a:t>
            </a:r>
            <a:r>
              <a:rPr lang="ru-RU" dirty="0"/>
              <a:t> </a:t>
            </a:r>
            <a:r>
              <a:rPr lang="ru-RU" dirty="0" err="1"/>
              <a:t>компанія</a:t>
            </a:r>
            <a:r>
              <a:rPr lang="ru-RU" dirty="0"/>
              <a:t> </a:t>
            </a:r>
            <a:r>
              <a:rPr lang="ru-RU" u="sng" dirty="0" err="1">
                <a:hlinkClick r:id="rId2" tooltip="Bell Labs"/>
              </a:rPr>
              <a:t>Bell</a:t>
            </a:r>
            <a:r>
              <a:rPr lang="ru-RU" u="sng" dirty="0">
                <a:hlinkClick r:id="rId2" tooltip="Bell Labs"/>
              </a:rPr>
              <a:t> </a:t>
            </a:r>
            <a:r>
              <a:rPr lang="ru-RU" u="sng" dirty="0" err="1">
                <a:hlinkClick r:id="rId2" tooltip="Bell Labs"/>
              </a:rPr>
              <a:t>Labs</a:t>
            </a:r>
            <a:r>
              <a:rPr lang="ru-RU" dirty="0"/>
              <a:t> , а </a:t>
            </a:r>
            <a:r>
              <a:rPr lang="ru-RU" dirty="0" err="1"/>
              <a:t>також</a:t>
            </a:r>
            <a:r>
              <a:rPr lang="ru-RU" dirty="0"/>
              <a:t> </a:t>
            </a:r>
            <a:r>
              <a:rPr lang="ru-RU" u="sng" dirty="0" err="1">
                <a:hlinkClick r:id="rId3" tooltip="General Electric"/>
              </a:rPr>
              <a:t>General</a:t>
            </a:r>
            <a:r>
              <a:rPr lang="ru-RU" u="sng" dirty="0">
                <a:hlinkClick r:id="rId3" tooltip="General Electric"/>
              </a:rPr>
              <a:t> </a:t>
            </a:r>
            <a:r>
              <a:rPr lang="ru-RU" u="sng" dirty="0" err="1">
                <a:hlinkClick r:id="rId3" tooltip="General Electric"/>
              </a:rPr>
              <a:t>Electric</a:t>
            </a:r>
            <a:r>
              <a:rPr lang="ru-RU" dirty="0"/>
              <a:t> і </a:t>
            </a:r>
            <a:r>
              <a:rPr lang="ru-RU" dirty="0" err="1"/>
              <a:t>дослідники</a:t>
            </a:r>
            <a:r>
              <a:rPr lang="ru-RU" dirty="0"/>
              <a:t> з </a:t>
            </a:r>
            <a:r>
              <a:rPr lang="ru-RU" dirty="0" err="1"/>
              <a:t>Масачусетського</a:t>
            </a:r>
            <a:r>
              <a:rPr lang="ru-RU" dirty="0"/>
              <a:t> </a:t>
            </a:r>
            <a:r>
              <a:rPr lang="ru-RU" dirty="0" err="1"/>
              <a:t>технологічного</a:t>
            </a:r>
            <a:r>
              <a:rPr lang="ru-RU" dirty="0"/>
              <a:t> </a:t>
            </a:r>
            <a:r>
              <a:rPr lang="ru-RU" dirty="0" err="1"/>
              <a:t>інституту</a:t>
            </a:r>
            <a:r>
              <a:rPr lang="ru-RU" dirty="0"/>
              <a:t> почали проект </a:t>
            </a:r>
            <a:r>
              <a:rPr lang="ru-RU" u="sng" dirty="0" err="1">
                <a:hlinkClick r:id="rId4" tooltip="Multics"/>
              </a:rPr>
              <a:t>Multics</a:t>
            </a:r>
            <a:r>
              <a:rPr lang="ru-RU" dirty="0"/>
              <a:t> OS. Через </a:t>
            </a:r>
            <a:r>
              <a:rPr lang="ru-RU" dirty="0" err="1"/>
              <a:t>проблеми</a:t>
            </a:r>
            <a:r>
              <a:rPr lang="ru-RU" dirty="0"/>
              <a:t> з </a:t>
            </a:r>
            <a:r>
              <a:rPr lang="ru-RU" dirty="0" err="1"/>
              <a:t>організацією</a:t>
            </a:r>
            <a:r>
              <a:rPr lang="ru-RU" dirty="0"/>
              <a:t> </a:t>
            </a:r>
            <a:r>
              <a:rPr lang="ru-RU" dirty="0" err="1"/>
              <a:t>інтерфейсу</a:t>
            </a:r>
            <a:r>
              <a:rPr lang="ru-RU" dirty="0"/>
              <a:t> з </a:t>
            </a:r>
            <a:r>
              <a:rPr lang="ru-RU" dirty="0" err="1"/>
              <a:t>користувачем</a:t>
            </a:r>
            <a:r>
              <a:rPr lang="ru-RU" dirty="0"/>
              <a:t> проект </a:t>
            </a:r>
            <a:r>
              <a:rPr lang="ru-RU" dirty="0" err="1"/>
              <a:t>був</a:t>
            </a:r>
            <a:r>
              <a:rPr lang="ru-RU" dirty="0"/>
              <a:t> </a:t>
            </a:r>
            <a:r>
              <a:rPr lang="ru-RU" dirty="0" err="1"/>
              <a:t>незабаром</a:t>
            </a:r>
            <a:r>
              <a:rPr lang="ru-RU" dirty="0"/>
              <a:t> </a:t>
            </a:r>
            <a:r>
              <a:rPr lang="ru-RU" dirty="0" err="1"/>
              <a:t>закритий</a:t>
            </a:r>
            <a:r>
              <a:rPr lang="ru-RU" dirty="0"/>
              <a:t>. </a:t>
            </a:r>
            <a:r>
              <a:rPr lang="ru-RU" u="sng" dirty="0">
                <a:hlinkClick r:id="rId5" tooltip="Кен Томпсон"/>
              </a:rPr>
              <a:t>Кен Томпсон</a:t>
            </a:r>
            <a:r>
              <a:rPr lang="ru-RU" dirty="0"/>
              <a:t> і </a:t>
            </a:r>
            <a:r>
              <a:rPr lang="ru-RU" u="sng" dirty="0">
                <a:hlinkClick r:id="rId6" tooltip="Брайан Керниган"/>
              </a:rPr>
              <a:t>Брайан </a:t>
            </a:r>
            <a:r>
              <a:rPr lang="ru-RU" u="sng" dirty="0" err="1">
                <a:hlinkClick r:id="rId6" tooltip="Брайан Керниган"/>
              </a:rPr>
              <a:t>Керниган</a:t>
            </a:r>
            <a:r>
              <a:rPr lang="ru-RU" dirty="0"/>
              <a:t> почали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вдосконалити</a:t>
            </a:r>
            <a:r>
              <a:rPr lang="ru-RU" dirty="0"/>
              <a:t> в 1969 </a:t>
            </a:r>
            <a:r>
              <a:rPr lang="ru-RU" dirty="0" err="1"/>
              <a:t>році</a:t>
            </a:r>
            <a:r>
              <a:rPr lang="ru-RU" dirty="0"/>
              <a:t>, а </a:t>
            </a:r>
            <a:r>
              <a:rPr lang="ru-RU" dirty="0" err="1"/>
              <a:t>згодом</a:t>
            </a:r>
            <a:r>
              <a:rPr lang="ru-RU" dirty="0"/>
              <a:t> назвали </a:t>
            </a:r>
            <a:r>
              <a:rPr lang="ru-RU" dirty="0" err="1"/>
              <a:t>її</a:t>
            </a:r>
            <a:r>
              <a:rPr lang="ru-RU" dirty="0"/>
              <a:t> схожим </a:t>
            </a:r>
            <a:r>
              <a:rPr lang="ru-RU" dirty="0" err="1"/>
              <a:t>ім'ям</a:t>
            </a:r>
            <a:r>
              <a:rPr lang="ru-RU" dirty="0"/>
              <a:t> - UNICS. Через </a:t>
            </a:r>
            <a:r>
              <a:rPr lang="ru-RU" dirty="0" err="1"/>
              <a:t>деякий</a:t>
            </a:r>
            <a:r>
              <a:rPr lang="ru-RU" dirty="0"/>
              <a:t> час </a:t>
            </a:r>
            <a:r>
              <a:rPr lang="ru-RU" dirty="0" err="1"/>
              <a:t>назву</a:t>
            </a:r>
            <a:r>
              <a:rPr lang="ru-RU" dirty="0"/>
              <a:t> </a:t>
            </a:r>
            <a:r>
              <a:rPr lang="ru-RU" dirty="0" err="1"/>
              <a:t>скоротили</a:t>
            </a:r>
            <a:r>
              <a:rPr lang="ru-RU" dirty="0"/>
              <a:t> до </a:t>
            </a:r>
            <a:r>
              <a:rPr lang="ru-RU" u="sng" dirty="0">
                <a:hlinkClick r:id="rId7" tooltip="UNIX"/>
              </a:rPr>
              <a:t>UNIX</a:t>
            </a:r>
            <a:r>
              <a:rPr lang="ru-RU" dirty="0"/>
              <a:t> . </a:t>
            </a:r>
            <a:r>
              <a:rPr lang="ru-RU" dirty="0" err="1"/>
              <a:t>Операційна</a:t>
            </a:r>
            <a:r>
              <a:rPr lang="ru-RU" dirty="0"/>
              <a:t> система </a:t>
            </a:r>
            <a:r>
              <a:rPr lang="ru-RU" dirty="0" err="1"/>
              <a:t>була</a:t>
            </a:r>
            <a:r>
              <a:rPr lang="ru-RU" dirty="0"/>
              <a:t> написана на </a:t>
            </a:r>
            <a:r>
              <a:rPr lang="ru-RU" u="sng" dirty="0" err="1">
                <a:hlinkClick r:id="rId8" tooltip="асемблер"/>
              </a:rPr>
              <a:t>асемблері</a:t>
            </a:r>
            <a:r>
              <a:rPr lang="ru-RU" dirty="0"/>
              <a:t> . У </a:t>
            </a:r>
            <a:r>
              <a:rPr lang="ru-RU" dirty="0" err="1"/>
              <a:t>листопаді</a:t>
            </a:r>
            <a:r>
              <a:rPr lang="ru-RU" dirty="0"/>
              <a:t> 1971 року </a:t>
            </a:r>
            <a:r>
              <a:rPr lang="ru-RU" dirty="0" err="1"/>
              <a:t>було</a:t>
            </a:r>
            <a:r>
              <a:rPr lang="ru-RU" dirty="0"/>
              <a:t> </a:t>
            </a:r>
            <a:r>
              <a:rPr lang="ru-RU" dirty="0" err="1"/>
              <a:t>опубліковано</a:t>
            </a:r>
            <a:r>
              <a:rPr lang="ru-RU" dirty="0"/>
              <a:t> перша </a:t>
            </a:r>
            <a:r>
              <a:rPr lang="ru-RU" dirty="0" err="1"/>
              <a:t>редакція</a:t>
            </a:r>
            <a:r>
              <a:rPr lang="ru-RU" dirty="0"/>
              <a:t> UNIX. Перша </a:t>
            </a:r>
            <a:r>
              <a:rPr lang="ru-RU" dirty="0" err="1"/>
              <a:t>комерційна</a:t>
            </a:r>
            <a:r>
              <a:rPr lang="ru-RU" dirty="0"/>
              <a:t> </a:t>
            </a:r>
            <a:r>
              <a:rPr lang="ru-RU" dirty="0" err="1"/>
              <a:t>версія</a:t>
            </a:r>
            <a:r>
              <a:rPr lang="ru-RU" dirty="0"/>
              <a:t> UNIX SYSTEM III (заснована на </a:t>
            </a:r>
            <a:r>
              <a:rPr lang="ru-RU" dirty="0" err="1"/>
              <a:t>сьомій</a:t>
            </a:r>
            <a:r>
              <a:rPr lang="ru-RU" dirty="0"/>
              <a:t> </a:t>
            </a:r>
            <a:r>
              <a:rPr lang="ru-RU" dirty="0" err="1"/>
              <a:t>версії</a:t>
            </a:r>
            <a:r>
              <a:rPr lang="ru-RU" dirty="0"/>
              <a:t> </a:t>
            </a:r>
            <a:r>
              <a:rPr lang="ru-RU" dirty="0" err="1"/>
              <a:t>системи</a:t>
            </a:r>
            <a:r>
              <a:rPr lang="ru-RU" dirty="0"/>
              <a:t>) </a:t>
            </a:r>
            <a:r>
              <a:rPr lang="ru-RU" dirty="0" err="1"/>
              <a:t>опублікована</a:t>
            </a:r>
            <a:r>
              <a:rPr lang="ru-RU" dirty="0"/>
              <a:t> в 1982 </a:t>
            </a:r>
            <a:r>
              <a:rPr lang="ru-RU" dirty="0" err="1"/>
              <a:t>році</a:t>
            </a:r>
            <a:r>
              <a:rPr lang="ru-RU" dirty="0"/>
              <a:t> </a:t>
            </a:r>
            <a:r>
              <a:rPr lang="ru-RU" u="sng" baseline="30000" dirty="0">
                <a:hlinkClick r:id="rId9"/>
              </a:rPr>
              <a:t>[43]</a:t>
            </a:r>
            <a:r>
              <a:rPr lang="ru-RU" dirty="0"/>
              <a:t> .</a:t>
            </a:r>
          </a:p>
          <a:p>
            <a:endParaRPr lang="uk-UA" dirty="0"/>
          </a:p>
        </p:txBody>
      </p:sp>
      <p:pic>
        <p:nvPicPr>
          <p:cNvPr id="25602" name="Picture 2" descr="https://im0-tub-ua.yandex.net/i?id=6bc9ea1e2d7b72ddd3728a26180be1cf&amp;n=33&amp;h=215&amp;w=166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74002" y="3527056"/>
            <a:ext cx="2125031" cy="2752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604" name="Picture 4" descr="https://im0-tub-ua.yandex.net/i?id=9287a590bf325b6e9f1f206cba62e3cf&amp;n=33&amp;h=215&amp;w=294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2813" y="4041353"/>
            <a:ext cx="2800350" cy="2047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5704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56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56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5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Розвиток ОС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1761" y="1383975"/>
            <a:ext cx="8596668" cy="3880773"/>
          </a:xfrm>
        </p:spPr>
        <p:txBody>
          <a:bodyPr>
            <a:normAutofit lnSpcReduction="10000"/>
          </a:bodyPr>
          <a:lstStyle/>
          <a:p>
            <a:r>
              <a:rPr lang="ru-RU" dirty="0" err="1"/>
              <a:t>Корпорація</a:t>
            </a:r>
            <a:r>
              <a:rPr lang="ru-RU" dirty="0"/>
              <a:t> IВМ </a:t>
            </a:r>
            <a:r>
              <a:rPr lang="ru-RU" dirty="0" err="1"/>
              <a:t>доручила</a:t>
            </a:r>
            <a:r>
              <a:rPr lang="ru-RU" dirty="0"/>
              <a:t> </a:t>
            </a:r>
            <a:r>
              <a:rPr lang="ru-RU" u="sng" dirty="0" err="1">
                <a:hlinkClick r:id="rId2" tooltip="Microsoft"/>
              </a:rPr>
              <a:t>Microsoft</a:t>
            </a:r>
            <a:r>
              <a:rPr lang="ru-RU" dirty="0"/>
              <a:t> роботу над </a:t>
            </a:r>
            <a:r>
              <a:rPr lang="ru-RU" dirty="0" err="1"/>
              <a:t>операційною</a:t>
            </a:r>
            <a:r>
              <a:rPr lang="ru-RU" dirty="0"/>
              <a:t> системою для </a:t>
            </a:r>
            <a:r>
              <a:rPr lang="ru-RU" dirty="0" err="1"/>
              <a:t>нових</a:t>
            </a:r>
            <a:r>
              <a:rPr lang="ru-RU" dirty="0"/>
              <a:t> моделей </a:t>
            </a:r>
            <a:r>
              <a:rPr lang="ru-RU" dirty="0" err="1"/>
              <a:t>персональних</a:t>
            </a:r>
            <a:r>
              <a:rPr lang="ru-RU" dirty="0"/>
              <a:t> </a:t>
            </a:r>
            <a:r>
              <a:rPr lang="ru-RU" dirty="0" err="1"/>
              <a:t>комп'ютерів</a:t>
            </a:r>
            <a:r>
              <a:rPr lang="ru-RU" dirty="0"/>
              <a:t> ІВМ-РС. </a:t>
            </a:r>
            <a:r>
              <a:rPr lang="ru-RU" dirty="0" err="1"/>
              <a:t>Наприкінці</a:t>
            </a:r>
            <a:r>
              <a:rPr lang="ru-RU" dirty="0"/>
              <a:t> 1981 року </a:t>
            </a:r>
            <a:r>
              <a:rPr lang="ru-RU" dirty="0" err="1"/>
              <a:t>побачила</a:t>
            </a:r>
            <a:r>
              <a:rPr lang="ru-RU" dirty="0"/>
              <a:t> перша </a:t>
            </a:r>
            <a:r>
              <a:rPr lang="ru-RU" dirty="0" err="1"/>
              <a:t>версія</a:t>
            </a:r>
            <a:r>
              <a:rPr lang="ru-RU" dirty="0"/>
              <a:t> </a:t>
            </a:r>
            <a:r>
              <a:rPr lang="ru-RU" dirty="0" err="1"/>
              <a:t>нової</a:t>
            </a:r>
            <a:r>
              <a:rPr lang="ru-RU" dirty="0"/>
              <a:t> </a:t>
            </a:r>
            <a:r>
              <a:rPr lang="ru-RU" dirty="0" err="1"/>
              <a:t>операційної</a:t>
            </a:r>
            <a:r>
              <a:rPr lang="ru-RU" dirty="0"/>
              <a:t> </a:t>
            </a:r>
            <a:r>
              <a:rPr lang="ru-RU" dirty="0" err="1"/>
              <a:t>системи</a:t>
            </a:r>
            <a:r>
              <a:rPr lang="ru-RU" dirty="0"/>
              <a:t> - </a:t>
            </a:r>
            <a:r>
              <a:rPr lang="ru-RU" u="sng" dirty="0">
                <a:hlinkClick r:id="rId3" tooltip="PC DOS"/>
              </a:rPr>
              <a:t>PC DOS</a:t>
            </a:r>
            <a:r>
              <a:rPr lang="ru-RU" dirty="0"/>
              <a:t>1.0. </a:t>
            </a:r>
            <a:r>
              <a:rPr lang="ru-RU" dirty="0" err="1"/>
              <a:t>Далі</a:t>
            </a:r>
            <a:r>
              <a:rPr lang="ru-RU" dirty="0"/>
              <a:t> РС-DOS </a:t>
            </a:r>
            <a:r>
              <a:rPr lang="ru-RU" dirty="0" err="1"/>
              <a:t>використовувалася</a:t>
            </a:r>
            <a:r>
              <a:rPr lang="ru-RU" dirty="0"/>
              <a:t> </a:t>
            </a:r>
            <a:r>
              <a:rPr lang="ru-RU" dirty="0" err="1"/>
              <a:t>тільки</a:t>
            </a:r>
            <a:r>
              <a:rPr lang="ru-RU" dirty="0"/>
              <a:t> в </a:t>
            </a:r>
            <a:r>
              <a:rPr lang="ru-RU" dirty="0" err="1"/>
              <a:t>комп'ютерах</a:t>
            </a:r>
            <a:r>
              <a:rPr lang="ru-RU" dirty="0"/>
              <a:t> IВМ, а </a:t>
            </a:r>
            <a:r>
              <a:rPr lang="ru-RU" dirty="0" err="1"/>
              <a:t>Microsoft</a:t>
            </a:r>
            <a:r>
              <a:rPr lang="ru-RU" dirty="0"/>
              <a:t> </a:t>
            </a:r>
            <a:r>
              <a:rPr lang="ru-RU" dirty="0" err="1"/>
              <a:t>дісталася</a:t>
            </a:r>
            <a:r>
              <a:rPr lang="ru-RU" dirty="0"/>
              <a:t>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власна</a:t>
            </a:r>
            <a:r>
              <a:rPr lang="ru-RU" dirty="0"/>
              <a:t> </a:t>
            </a:r>
            <a:r>
              <a:rPr lang="ru-RU" dirty="0" err="1"/>
              <a:t>модифікація</a:t>
            </a:r>
            <a:r>
              <a:rPr lang="ru-RU" dirty="0"/>
              <a:t> </a:t>
            </a:r>
            <a:r>
              <a:rPr lang="ru-RU" u="sng" dirty="0">
                <a:hlinkClick r:id="rId4" tooltip="MS-DOS"/>
              </a:rPr>
              <a:t>MS-DOS</a:t>
            </a:r>
            <a:r>
              <a:rPr lang="ru-RU" dirty="0"/>
              <a:t> . У 1982-му </a:t>
            </a:r>
            <a:r>
              <a:rPr lang="ru-RU" dirty="0" err="1"/>
              <a:t>одночасно</a:t>
            </a:r>
            <a:r>
              <a:rPr lang="ru-RU" dirty="0"/>
              <a:t> </a:t>
            </a:r>
            <a:r>
              <a:rPr lang="ru-RU" dirty="0" err="1"/>
              <a:t>з'явилися</a:t>
            </a:r>
            <a:r>
              <a:rPr lang="ru-RU" dirty="0"/>
              <a:t> РС-DOS і МS-DOS </a:t>
            </a:r>
            <a:r>
              <a:rPr lang="ru-RU" dirty="0" err="1"/>
              <a:t>версії</a:t>
            </a:r>
            <a:r>
              <a:rPr lang="ru-RU" dirty="0"/>
              <a:t> 1.1 з </a:t>
            </a:r>
            <a:r>
              <a:rPr lang="ru-RU" dirty="0" err="1"/>
              <a:t>деякими</a:t>
            </a:r>
            <a:r>
              <a:rPr lang="ru-RU" dirty="0"/>
              <a:t> </a:t>
            </a:r>
            <a:r>
              <a:rPr lang="ru-RU" dirty="0" err="1"/>
              <a:t>доданими</a:t>
            </a:r>
            <a:r>
              <a:rPr lang="ru-RU" dirty="0"/>
              <a:t> і </a:t>
            </a:r>
            <a:r>
              <a:rPr lang="ru-RU" dirty="0" err="1"/>
              <a:t>розширеними</a:t>
            </a:r>
            <a:r>
              <a:rPr lang="ru-RU" dirty="0"/>
              <a:t> </a:t>
            </a:r>
            <a:r>
              <a:rPr lang="ru-RU" dirty="0" err="1"/>
              <a:t>можливостями</a:t>
            </a:r>
            <a:r>
              <a:rPr lang="ru-RU" dirty="0"/>
              <a:t>. </a:t>
            </a:r>
            <a:r>
              <a:rPr lang="ru-RU" dirty="0" err="1"/>
              <a:t>Пізніше</a:t>
            </a:r>
            <a:r>
              <a:rPr lang="ru-RU" dirty="0"/>
              <a:t> </a:t>
            </a:r>
            <a:r>
              <a:rPr lang="ru-RU" dirty="0" err="1"/>
              <a:t>ці</a:t>
            </a:r>
            <a:r>
              <a:rPr lang="ru-RU" dirty="0"/>
              <a:t> </a:t>
            </a:r>
            <a:r>
              <a:rPr lang="ru-RU" dirty="0" err="1"/>
              <a:t>операційні</a:t>
            </a:r>
            <a:r>
              <a:rPr lang="ru-RU" dirty="0"/>
              <a:t> </a:t>
            </a:r>
            <a:r>
              <a:rPr lang="ru-RU" dirty="0" err="1"/>
              <a:t>системи</a:t>
            </a:r>
            <a:r>
              <a:rPr lang="ru-RU" dirty="0"/>
              <a:t> </a:t>
            </a:r>
            <a:r>
              <a:rPr lang="ru-RU" dirty="0" err="1"/>
              <a:t>об'єднали</a:t>
            </a:r>
            <a:r>
              <a:rPr lang="ru-RU" dirty="0"/>
              <a:t>, і аж до </a:t>
            </a:r>
            <a:r>
              <a:rPr lang="ru-RU" dirty="0" err="1"/>
              <a:t>шостої</a:t>
            </a:r>
            <a:r>
              <a:rPr lang="ru-RU" dirty="0"/>
              <a:t> </a:t>
            </a:r>
            <a:r>
              <a:rPr lang="ru-RU" dirty="0" err="1"/>
              <a:t>версії</a:t>
            </a:r>
            <a:r>
              <a:rPr lang="ru-RU" dirty="0"/>
              <a:t> вони мало </a:t>
            </a:r>
            <a:r>
              <a:rPr lang="ru-RU" dirty="0" err="1"/>
              <a:t>чим</a:t>
            </a:r>
            <a:r>
              <a:rPr lang="ru-RU" dirty="0"/>
              <a:t> </a:t>
            </a:r>
            <a:r>
              <a:rPr lang="ru-RU" dirty="0" err="1"/>
              <a:t>відрізнялися</a:t>
            </a:r>
            <a:r>
              <a:rPr lang="ru-RU" dirty="0"/>
              <a:t>. </a:t>
            </a:r>
            <a:r>
              <a:rPr lang="ru-RU" dirty="0" err="1"/>
              <a:t>Принципи</a:t>
            </a:r>
            <a:r>
              <a:rPr lang="ru-RU" dirty="0"/>
              <a:t> </a:t>
            </a:r>
            <a:r>
              <a:rPr lang="ru-RU" dirty="0" err="1"/>
              <a:t>закладені</a:t>
            </a:r>
            <a:r>
              <a:rPr lang="ru-RU" dirty="0"/>
              <a:t> в МS-DOS </a:t>
            </a:r>
            <a:r>
              <a:rPr lang="ru-RU" dirty="0" err="1"/>
              <a:t>були</a:t>
            </a:r>
            <a:r>
              <a:rPr lang="ru-RU" dirty="0"/>
              <a:t> </a:t>
            </a:r>
            <a:r>
              <a:rPr lang="ru-RU" dirty="0" err="1"/>
              <a:t>пізніше</a:t>
            </a:r>
            <a:r>
              <a:rPr lang="ru-RU" dirty="0"/>
              <a:t> </a:t>
            </a:r>
            <a:r>
              <a:rPr lang="ru-RU" dirty="0" err="1"/>
              <a:t>використані</a:t>
            </a:r>
            <a:r>
              <a:rPr lang="ru-RU" dirty="0"/>
              <a:t> в </a:t>
            </a:r>
            <a:r>
              <a:rPr lang="ru-RU" dirty="0" err="1"/>
              <a:t>подальших</a:t>
            </a:r>
            <a:r>
              <a:rPr lang="ru-RU" dirty="0"/>
              <a:t> </a:t>
            </a:r>
            <a:r>
              <a:rPr lang="ru-RU" dirty="0" err="1"/>
              <a:t>операційних</a:t>
            </a:r>
            <a:r>
              <a:rPr lang="ru-RU" dirty="0"/>
              <a:t> системах </a:t>
            </a:r>
            <a:r>
              <a:rPr lang="ru-RU" dirty="0" err="1"/>
              <a:t>компанії</a:t>
            </a:r>
            <a:r>
              <a:rPr lang="ru-RU" dirty="0"/>
              <a:t> </a:t>
            </a:r>
            <a:r>
              <a:rPr lang="ru-RU" dirty="0" err="1"/>
              <a:t>Microsoft</a:t>
            </a:r>
            <a:r>
              <a:rPr lang="ru-RU" dirty="0"/>
              <a:t> </a:t>
            </a:r>
            <a:r>
              <a:rPr lang="ru-RU" u="sng" baseline="30000" dirty="0">
                <a:hlinkClick r:id="rId5"/>
              </a:rPr>
              <a:t>[44]</a:t>
            </a:r>
            <a:r>
              <a:rPr lang="ru-RU" dirty="0"/>
              <a:t> .1.0. </a:t>
            </a:r>
            <a:r>
              <a:rPr lang="ru-RU" dirty="0" err="1"/>
              <a:t>Далі</a:t>
            </a:r>
            <a:r>
              <a:rPr lang="ru-RU" dirty="0"/>
              <a:t> РС-DOS </a:t>
            </a:r>
            <a:r>
              <a:rPr lang="ru-RU" dirty="0" err="1"/>
              <a:t>використовувалася</a:t>
            </a:r>
            <a:r>
              <a:rPr lang="ru-RU" dirty="0"/>
              <a:t> </a:t>
            </a:r>
            <a:r>
              <a:rPr lang="ru-RU" dirty="0" err="1"/>
              <a:t>тільки</a:t>
            </a:r>
            <a:r>
              <a:rPr lang="ru-RU" dirty="0"/>
              <a:t> в </a:t>
            </a:r>
            <a:r>
              <a:rPr lang="ru-RU" dirty="0" err="1"/>
              <a:t>комп'ютерах</a:t>
            </a:r>
            <a:r>
              <a:rPr lang="ru-RU" dirty="0"/>
              <a:t> IВМ, а </a:t>
            </a:r>
            <a:r>
              <a:rPr lang="ru-RU" b="1" u="sng" dirty="0" err="1">
                <a:hlinkClick r:id="rId6"/>
              </a:rPr>
              <a:t>Microsoft</a:t>
            </a:r>
            <a:r>
              <a:rPr lang="ru-RU" dirty="0"/>
              <a:t> . У 1982-му </a:t>
            </a:r>
            <a:r>
              <a:rPr lang="ru-RU" dirty="0" err="1"/>
              <a:t>одночасно</a:t>
            </a:r>
            <a:r>
              <a:rPr lang="ru-RU" dirty="0"/>
              <a:t> </a:t>
            </a:r>
            <a:r>
              <a:rPr lang="ru-RU" dirty="0" err="1"/>
              <a:t>з'явилися</a:t>
            </a:r>
            <a:r>
              <a:rPr lang="ru-RU" dirty="0"/>
              <a:t> РС-DOS і МS-DOS </a:t>
            </a:r>
            <a:r>
              <a:rPr lang="ru-RU" dirty="0" err="1"/>
              <a:t>версії</a:t>
            </a:r>
            <a:r>
              <a:rPr lang="ru-RU" dirty="0"/>
              <a:t> 1.1 з </a:t>
            </a:r>
            <a:r>
              <a:rPr lang="ru-RU" dirty="0" err="1"/>
              <a:t>деякими</a:t>
            </a:r>
            <a:r>
              <a:rPr lang="ru-RU" dirty="0"/>
              <a:t> </a:t>
            </a:r>
            <a:r>
              <a:rPr lang="ru-RU" dirty="0" err="1"/>
              <a:t>доданими</a:t>
            </a:r>
            <a:r>
              <a:rPr lang="ru-RU" dirty="0"/>
              <a:t> і </a:t>
            </a:r>
            <a:r>
              <a:rPr lang="ru-RU" dirty="0" err="1"/>
              <a:t>розширеними</a:t>
            </a:r>
            <a:r>
              <a:rPr lang="ru-RU" dirty="0"/>
              <a:t> </a:t>
            </a:r>
            <a:r>
              <a:rPr lang="ru-RU" dirty="0" err="1"/>
              <a:t>можливостями</a:t>
            </a:r>
            <a:r>
              <a:rPr lang="ru-RU" dirty="0"/>
              <a:t>. </a:t>
            </a:r>
            <a:r>
              <a:rPr lang="ru-RU" dirty="0" err="1"/>
              <a:t>Пізніше</a:t>
            </a:r>
            <a:r>
              <a:rPr lang="ru-RU" dirty="0"/>
              <a:t> </a:t>
            </a:r>
            <a:r>
              <a:rPr lang="ru-RU" dirty="0" err="1"/>
              <a:t>ці</a:t>
            </a:r>
            <a:r>
              <a:rPr lang="ru-RU" dirty="0"/>
              <a:t> </a:t>
            </a:r>
            <a:r>
              <a:rPr lang="ru-RU" dirty="0" err="1"/>
              <a:t>операційні</a:t>
            </a:r>
            <a:r>
              <a:rPr lang="ru-RU" dirty="0"/>
              <a:t> </a:t>
            </a:r>
            <a:r>
              <a:rPr lang="ru-RU" dirty="0" err="1"/>
              <a:t>системи</a:t>
            </a:r>
            <a:r>
              <a:rPr lang="ru-RU" dirty="0"/>
              <a:t> </a:t>
            </a:r>
            <a:r>
              <a:rPr lang="ru-RU" dirty="0" err="1"/>
              <a:t>об'єднали</a:t>
            </a:r>
            <a:r>
              <a:rPr lang="ru-RU" dirty="0"/>
              <a:t>, і аж до </a:t>
            </a:r>
            <a:r>
              <a:rPr lang="ru-RU" dirty="0" err="1"/>
              <a:t>шостої</a:t>
            </a:r>
            <a:r>
              <a:rPr lang="ru-RU" dirty="0"/>
              <a:t> </a:t>
            </a:r>
            <a:r>
              <a:rPr lang="ru-RU" dirty="0" err="1"/>
              <a:t>версії</a:t>
            </a:r>
            <a:r>
              <a:rPr lang="ru-RU" dirty="0"/>
              <a:t> вони мало </a:t>
            </a:r>
            <a:r>
              <a:rPr lang="ru-RU" dirty="0" err="1"/>
              <a:t>чим</a:t>
            </a:r>
            <a:r>
              <a:rPr lang="ru-RU" dirty="0"/>
              <a:t> </a:t>
            </a:r>
            <a:r>
              <a:rPr lang="ru-RU" dirty="0" err="1"/>
              <a:t>відрізнялися</a:t>
            </a:r>
            <a:r>
              <a:rPr lang="ru-RU" dirty="0"/>
              <a:t>. </a:t>
            </a:r>
            <a:r>
              <a:rPr lang="ru-RU" dirty="0" err="1"/>
              <a:t>Принципи</a:t>
            </a:r>
            <a:r>
              <a:rPr lang="ru-RU" dirty="0"/>
              <a:t> </a:t>
            </a:r>
            <a:r>
              <a:rPr lang="ru-RU" dirty="0" err="1"/>
              <a:t>закладені</a:t>
            </a:r>
            <a:r>
              <a:rPr lang="ru-RU" dirty="0"/>
              <a:t> в МS-DOS </a:t>
            </a:r>
            <a:r>
              <a:rPr lang="ru-RU" dirty="0" err="1"/>
              <a:t>були</a:t>
            </a:r>
            <a:r>
              <a:rPr lang="ru-RU" dirty="0"/>
              <a:t> </a:t>
            </a:r>
            <a:r>
              <a:rPr lang="ru-RU" dirty="0" err="1"/>
              <a:t>пізніше</a:t>
            </a:r>
            <a:r>
              <a:rPr lang="ru-RU" dirty="0"/>
              <a:t> </a:t>
            </a:r>
            <a:r>
              <a:rPr lang="ru-RU" dirty="0" err="1"/>
              <a:t>використані</a:t>
            </a:r>
            <a:r>
              <a:rPr lang="ru-RU" dirty="0"/>
              <a:t> в </a:t>
            </a:r>
            <a:r>
              <a:rPr lang="ru-RU" dirty="0" err="1"/>
              <a:t>подальших</a:t>
            </a:r>
            <a:r>
              <a:rPr lang="ru-RU" dirty="0"/>
              <a:t> </a:t>
            </a:r>
            <a:r>
              <a:rPr lang="ru-RU" dirty="0" err="1"/>
              <a:t>операційних</a:t>
            </a:r>
            <a:r>
              <a:rPr lang="ru-RU" dirty="0"/>
              <a:t> системах </a:t>
            </a:r>
            <a:r>
              <a:rPr lang="ru-RU" dirty="0" err="1"/>
              <a:t>компанії</a:t>
            </a:r>
            <a:r>
              <a:rPr lang="ru-RU" dirty="0"/>
              <a:t> </a:t>
            </a:r>
            <a:r>
              <a:rPr lang="ru-RU" dirty="0" err="1"/>
              <a:t>Microsoft</a:t>
            </a:r>
            <a:endParaRPr lang="ru-RU" dirty="0"/>
          </a:p>
          <a:p>
            <a:endParaRPr lang="uk-UA" dirty="0"/>
          </a:p>
        </p:txBody>
      </p:sp>
      <p:pic>
        <p:nvPicPr>
          <p:cNvPr id="26626" name="Picture 2" descr="http://2.bp.blogspot.com/-4v794z3WbiU/UjK1KbXQAtI/AAAAAAAAAFY/CoOChWOJsC8/s1600/MS_DOS_Logo_by_CyberAxe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4210" y="727112"/>
            <a:ext cx="2300402" cy="2406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82" name="Picture 2" descr="http://forexaw.com/static/pictures/000/490/000490385_-_28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4899" y="5264748"/>
            <a:ext cx="4289713" cy="1055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53990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Розвиток ОС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89651" y="1459132"/>
            <a:ext cx="8596668" cy="3880773"/>
          </a:xfrm>
        </p:spPr>
        <p:txBody>
          <a:bodyPr/>
          <a:lstStyle/>
          <a:p>
            <a:r>
              <a:rPr lang="ru-RU" dirty="0"/>
              <a:t>Перша </a:t>
            </a:r>
            <a:r>
              <a:rPr lang="ru-RU" dirty="0" err="1"/>
              <a:t>версія</a:t>
            </a:r>
            <a:r>
              <a:rPr lang="ru-RU" dirty="0"/>
              <a:t> </a:t>
            </a:r>
            <a:r>
              <a:rPr lang="ru-RU" u="sng" dirty="0" err="1">
                <a:hlinkClick r:id="rId2" tooltip="Mac OS"/>
              </a:rPr>
              <a:t>Mac</a:t>
            </a:r>
            <a:r>
              <a:rPr lang="ru-RU" u="sng" dirty="0">
                <a:hlinkClick r:id="rId2" tooltip="Mac OS"/>
              </a:rPr>
              <a:t> OS</a:t>
            </a:r>
            <a:r>
              <a:rPr lang="ru-RU" dirty="0"/>
              <a:t> </a:t>
            </a:r>
            <a:r>
              <a:rPr lang="ru-RU" dirty="0" err="1"/>
              <a:t>була</a:t>
            </a:r>
            <a:r>
              <a:rPr lang="ru-RU" dirty="0"/>
              <a:t> </a:t>
            </a:r>
            <a:r>
              <a:rPr lang="ru-RU" dirty="0" err="1"/>
              <a:t>опублікована</a:t>
            </a:r>
            <a:r>
              <a:rPr lang="ru-RU" dirty="0"/>
              <a:t> в 1984 </a:t>
            </a:r>
            <a:r>
              <a:rPr lang="ru-RU" dirty="0" err="1"/>
              <a:t>році</a:t>
            </a:r>
            <a:r>
              <a:rPr lang="ru-RU" dirty="0"/>
              <a:t> разом з першим </a:t>
            </a:r>
            <a:r>
              <a:rPr lang="ru-RU" dirty="0" err="1"/>
              <a:t>персональним</a:t>
            </a:r>
            <a:r>
              <a:rPr lang="ru-RU" dirty="0"/>
              <a:t> </a:t>
            </a:r>
            <a:r>
              <a:rPr lang="ru-RU" dirty="0" err="1"/>
              <a:t>комп'ютером</a:t>
            </a:r>
            <a:r>
              <a:rPr lang="ru-RU" dirty="0"/>
              <a:t> </a:t>
            </a:r>
            <a:r>
              <a:rPr lang="ru-RU" dirty="0" err="1"/>
              <a:t>Macintosh</a:t>
            </a:r>
            <a:r>
              <a:rPr lang="ru-RU" dirty="0"/>
              <a:t> </a:t>
            </a:r>
            <a:r>
              <a:rPr lang="ru-RU" dirty="0" err="1"/>
              <a:t>компанією</a:t>
            </a:r>
            <a:r>
              <a:rPr lang="ru-RU" dirty="0"/>
              <a:t> </a:t>
            </a:r>
            <a:r>
              <a:rPr lang="ru-RU" u="sng" dirty="0" err="1">
                <a:hlinkClick r:id="rId3" tooltip="Apple"/>
              </a:rPr>
              <a:t>Apple</a:t>
            </a:r>
            <a:r>
              <a:rPr lang="ru-RU" dirty="0"/>
              <a:t> </a:t>
            </a:r>
            <a:r>
              <a:rPr lang="uk-UA" dirty="0"/>
              <a:t>.</a:t>
            </a:r>
            <a:r>
              <a:rPr lang="ru-RU" dirty="0"/>
              <a:t> </a:t>
            </a:r>
            <a:r>
              <a:rPr lang="uk-UA" dirty="0"/>
              <a:t>Поєднавши вже наявні напрацювання і власні ідеї, програмісти компанії </a:t>
            </a:r>
            <a:r>
              <a:rPr lang="ru-RU" dirty="0" err="1"/>
              <a:t>Apple</a:t>
            </a:r>
            <a:r>
              <a:rPr lang="uk-UA" dirty="0"/>
              <a:t> створили </a:t>
            </a:r>
            <a:r>
              <a:rPr lang="ru-RU" dirty="0" err="1"/>
              <a:t>Mac</a:t>
            </a:r>
            <a:r>
              <a:rPr lang="ru-RU" dirty="0"/>
              <a:t> OS</a:t>
            </a:r>
            <a:r>
              <a:rPr lang="uk-UA" dirty="0"/>
              <a:t>, першу графічну операційну систему.</a:t>
            </a:r>
            <a:r>
              <a:rPr lang="ru-RU" dirty="0"/>
              <a:t> 24 </a:t>
            </a:r>
            <a:r>
              <a:rPr lang="ru-RU" dirty="0" err="1"/>
              <a:t>березня</a:t>
            </a:r>
            <a:r>
              <a:rPr lang="ru-RU" dirty="0"/>
              <a:t> 2000 року </a:t>
            </a:r>
            <a:r>
              <a:rPr lang="ru-RU" dirty="0" err="1"/>
              <a:t>новий</a:t>
            </a:r>
            <a:r>
              <a:rPr lang="ru-RU" dirty="0"/>
              <a:t> </a:t>
            </a:r>
            <a:r>
              <a:rPr lang="ru-RU" u="sng" dirty="0" err="1">
                <a:hlinkClick r:id="rId4" tooltip="CEO"/>
              </a:rPr>
              <a:t>головний</a:t>
            </a:r>
            <a:r>
              <a:rPr lang="ru-RU" u="sng" dirty="0">
                <a:hlinkClick r:id="rId4" tooltip="CEO"/>
              </a:rPr>
              <a:t> </a:t>
            </a:r>
            <a:r>
              <a:rPr lang="ru-RU" u="sng" dirty="0" err="1">
                <a:hlinkClick r:id="rId4" tooltip="CEO"/>
              </a:rPr>
              <a:t>виконавчий</a:t>
            </a:r>
            <a:r>
              <a:rPr lang="ru-RU" u="sng" dirty="0">
                <a:hlinkClick r:id="rId4" tooltip="CEO"/>
              </a:rPr>
              <a:t> директор</a:t>
            </a:r>
            <a:r>
              <a:rPr lang="ru-RU" dirty="0"/>
              <a:t> </a:t>
            </a:r>
            <a:r>
              <a:rPr lang="ru-RU" dirty="0" err="1"/>
              <a:t>Apple</a:t>
            </a:r>
            <a:r>
              <a:rPr lang="ru-RU" dirty="0"/>
              <a:t> </a:t>
            </a:r>
            <a:r>
              <a:rPr lang="ru-RU" u="sng" dirty="0" err="1">
                <a:hlinkClick r:id="rId5" tooltip="Стів Джобс"/>
              </a:rPr>
              <a:t>Стів</a:t>
            </a:r>
            <a:r>
              <a:rPr lang="ru-RU" u="sng" dirty="0">
                <a:hlinkClick r:id="rId5" tooltip="Стів Джобс"/>
              </a:rPr>
              <a:t> Джобс</a:t>
            </a:r>
            <a:r>
              <a:rPr lang="ru-RU" dirty="0"/>
              <a:t> представив </a:t>
            </a:r>
            <a:r>
              <a:rPr lang="ru-RU" u="sng" dirty="0" err="1">
                <a:hlinkClick r:id="rId6" tooltip="Mac OS X"/>
              </a:rPr>
              <a:t>Mac</a:t>
            </a:r>
            <a:r>
              <a:rPr lang="ru-RU" u="sng" dirty="0">
                <a:hlinkClick r:id="rId6" tooltip="Mac OS X"/>
              </a:rPr>
              <a:t> OS X</a:t>
            </a:r>
            <a:r>
              <a:rPr lang="ru-RU" dirty="0"/>
              <a:t> 10.0,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відрізняється</a:t>
            </a:r>
            <a:r>
              <a:rPr lang="ru-RU" dirty="0"/>
              <a:t> </a:t>
            </a:r>
            <a:r>
              <a:rPr lang="ru-RU" dirty="0" err="1"/>
              <a:t>високою</a:t>
            </a:r>
            <a:r>
              <a:rPr lang="ru-RU" dirty="0"/>
              <a:t> </a:t>
            </a:r>
            <a:r>
              <a:rPr lang="ru-RU" dirty="0" err="1"/>
              <a:t>стабільністю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робить</a:t>
            </a:r>
            <a:r>
              <a:rPr lang="ru-RU" dirty="0"/>
              <a:t>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схожою</a:t>
            </a:r>
            <a:r>
              <a:rPr lang="ru-RU" dirty="0"/>
              <a:t> на </a:t>
            </a:r>
            <a:r>
              <a:rPr lang="ru-RU" dirty="0" err="1"/>
              <a:t>попередницю</a:t>
            </a:r>
            <a:r>
              <a:rPr lang="ru-RU" dirty="0"/>
              <a:t>, </a:t>
            </a:r>
            <a:r>
              <a:rPr lang="ru-RU" u="sng" dirty="0" err="1">
                <a:hlinkClick r:id="rId7" tooltip="Mac OS 9"/>
              </a:rPr>
              <a:t>Mac</a:t>
            </a:r>
            <a:r>
              <a:rPr lang="ru-RU" u="sng" dirty="0">
                <a:hlinkClick r:id="rId7" tooltip="Mac OS 9"/>
              </a:rPr>
              <a:t> OS 9 </a:t>
            </a:r>
            <a:r>
              <a:rPr lang="ru-RU" u="sng" baseline="30000" dirty="0" smtClean="0"/>
              <a:t>[</a:t>
            </a:r>
            <a:r>
              <a:rPr lang="ru-RU" dirty="0"/>
              <a:t> .</a:t>
            </a:r>
          </a:p>
          <a:p>
            <a:endParaRPr lang="uk-UA" dirty="0"/>
          </a:p>
        </p:txBody>
      </p:sp>
      <p:pic>
        <p:nvPicPr>
          <p:cNvPr id="27650" name="Picture 2" descr="http://www.f1cd.ru/news/pc/2009/06/pc_787_1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9706" y="3399518"/>
            <a:ext cx="3140404" cy="29708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652" name="Picture 4" descr="http://www.sosyalmedyapazarlama.com/wp-content/uploads/2011/10/steve-jobs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334" y="3569918"/>
            <a:ext cx="2800422" cy="2800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7664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76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76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76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76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Розвиток ОС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4392" y="1509235"/>
            <a:ext cx="8679608" cy="4904091"/>
          </a:xfrm>
        </p:spPr>
        <p:txBody>
          <a:bodyPr>
            <a:normAutofit/>
          </a:bodyPr>
          <a:lstStyle/>
          <a:p>
            <a:r>
              <a:rPr lang="ru-RU" dirty="0"/>
              <a:t>Перша </a:t>
            </a:r>
            <a:r>
              <a:rPr lang="ru-RU" u="sng" dirty="0" err="1">
                <a:hlinkClick r:id="rId2" tooltip="Windows"/>
              </a:rPr>
              <a:t>Windows</a:t>
            </a:r>
            <a:r>
              <a:rPr lang="ru-RU" dirty="0"/>
              <a:t> , яка </a:t>
            </a:r>
            <a:r>
              <a:rPr lang="ru-RU" dirty="0" err="1"/>
              <a:t>вийшла</a:t>
            </a:r>
            <a:r>
              <a:rPr lang="ru-RU" dirty="0"/>
              <a:t> в </a:t>
            </a:r>
            <a:r>
              <a:rPr lang="ru-RU" dirty="0" err="1"/>
              <a:t>світ</a:t>
            </a:r>
            <a:r>
              <a:rPr lang="ru-RU" dirty="0"/>
              <a:t> у 1982 </a:t>
            </a:r>
            <a:r>
              <a:rPr lang="ru-RU" dirty="0" err="1"/>
              <a:t>році</a:t>
            </a:r>
            <a:r>
              <a:rPr lang="ru-RU" dirty="0"/>
              <a:t>, </a:t>
            </a:r>
            <a:r>
              <a:rPr lang="ru-RU" dirty="0" err="1"/>
              <a:t>відрізнялася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своїх</a:t>
            </a:r>
            <a:r>
              <a:rPr lang="ru-RU" dirty="0"/>
              <a:t> </a:t>
            </a:r>
            <a:r>
              <a:rPr lang="ru-RU" dirty="0" err="1"/>
              <a:t>сучасників</a:t>
            </a:r>
            <a:r>
              <a:rPr lang="ru-RU" dirty="0"/>
              <a:t>, </a:t>
            </a:r>
            <a:r>
              <a:rPr lang="ru-RU" dirty="0" err="1"/>
              <a:t>по-перше</a:t>
            </a:r>
            <a:r>
              <a:rPr lang="ru-RU" dirty="0"/>
              <a:t>, </a:t>
            </a:r>
            <a:r>
              <a:rPr lang="ru-RU" dirty="0" err="1"/>
              <a:t>графічним</a:t>
            </a:r>
            <a:r>
              <a:rPr lang="ru-RU" dirty="0"/>
              <a:t> </a:t>
            </a:r>
            <a:r>
              <a:rPr lang="ru-RU" dirty="0" err="1"/>
              <a:t>інтерфейсом</a:t>
            </a:r>
            <a:r>
              <a:rPr lang="ru-RU" dirty="0"/>
              <a:t> (в той момент </a:t>
            </a:r>
            <a:r>
              <a:rPr lang="ru-RU" dirty="0" err="1"/>
              <a:t>такий</a:t>
            </a:r>
            <a:r>
              <a:rPr lang="ru-RU" dirty="0"/>
              <a:t> </a:t>
            </a:r>
            <a:r>
              <a:rPr lang="ru-RU" dirty="0" err="1"/>
              <a:t>був</a:t>
            </a:r>
            <a:r>
              <a:rPr lang="ru-RU" dirty="0"/>
              <a:t> </a:t>
            </a:r>
            <a:r>
              <a:rPr lang="ru-RU" dirty="0" err="1"/>
              <a:t>тільки</a:t>
            </a:r>
            <a:r>
              <a:rPr lang="ru-RU" dirty="0"/>
              <a:t> у </a:t>
            </a:r>
            <a:r>
              <a:rPr lang="ru-RU" dirty="0" err="1"/>
              <a:t>Mac</a:t>
            </a:r>
            <a:r>
              <a:rPr lang="ru-RU" dirty="0"/>
              <a:t> OS), а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можливістю</a:t>
            </a:r>
            <a:r>
              <a:rPr lang="ru-RU" dirty="0"/>
              <a:t> </a:t>
            </a:r>
            <a:r>
              <a:rPr lang="ru-RU" dirty="0" err="1"/>
              <a:t>запускати</a:t>
            </a:r>
            <a:r>
              <a:rPr lang="ru-RU" dirty="0"/>
              <a:t> </a:t>
            </a:r>
            <a:r>
              <a:rPr lang="ru-RU" dirty="0" err="1"/>
              <a:t>одночасно</a:t>
            </a:r>
            <a:r>
              <a:rPr lang="ru-RU" dirty="0"/>
              <a:t> </a:t>
            </a:r>
            <a:r>
              <a:rPr lang="ru-RU" dirty="0" err="1"/>
              <a:t>кілька</a:t>
            </a:r>
            <a:r>
              <a:rPr lang="ru-RU" dirty="0"/>
              <a:t> </a:t>
            </a:r>
            <a:r>
              <a:rPr lang="ru-RU" dirty="0" err="1"/>
              <a:t>програм</a:t>
            </a:r>
            <a:r>
              <a:rPr lang="ru-RU" dirty="0"/>
              <a:t> і </a:t>
            </a:r>
            <a:r>
              <a:rPr lang="ru-RU" dirty="0" err="1"/>
              <a:t>перемикатися</a:t>
            </a:r>
            <a:r>
              <a:rPr lang="ru-RU" dirty="0"/>
              <a:t> </a:t>
            </a:r>
            <a:r>
              <a:rPr lang="ru-RU" dirty="0" err="1"/>
              <a:t>між</a:t>
            </a:r>
            <a:r>
              <a:rPr lang="ru-RU" dirty="0"/>
              <a:t> ними. У </a:t>
            </a:r>
            <a:r>
              <a:rPr lang="ru-RU" dirty="0" err="1"/>
              <a:t>листопаді</a:t>
            </a:r>
            <a:r>
              <a:rPr lang="ru-RU" dirty="0"/>
              <a:t> 1985 </a:t>
            </a:r>
            <a:r>
              <a:rPr lang="ru-RU" dirty="0" err="1"/>
              <a:t>вийшла</a:t>
            </a:r>
            <a:r>
              <a:rPr lang="ru-RU" dirty="0"/>
              <a:t> </a:t>
            </a:r>
            <a:r>
              <a:rPr lang="ru-RU" u="sng" dirty="0" err="1">
                <a:hlinkClick r:id="rId3" tooltip="Windows 1.0"/>
              </a:rPr>
              <a:t>Windows</a:t>
            </a:r>
            <a:r>
              <a:rPr lang="ru-RU" u="sng" dirty="0">
                <a:hlinkClick r:id="rId3" tooltip="Windows 1.0"/>
              </a:rPr>
              <a:t> 1.0</a:t>
            </a:r>
            <a:r>
              <a:rPr lang="ru-RU" dirty="0"/>
              <a:t> , </a:t>
            </a:r>
            <a:r>
              <a:rPr lang="ru-RU" dirty="0" err="1"/>
              <a:t>далі</a:t>
            </a:r>
            <a:r>
              <a:rPr lang="ru-RU" dirty="0"/>
              <a:t> </a:t>
            </a:r>
            <a:r>
              <a:rPr lang="ru-RU" dirty="0" err="1"/>
              <a:t>були</a:t>
            </a:r>
            <a:r>
              <a:rPr lang="ru-RU" dirty="0"/>
              <a:t> </a:t>
            </a:r>
            <a:r>
              <a:rPr lang="ru-RU" dirty="0" err="1"/>
              <a:t>версії</a:t>
            </a:r>
            <a:r>
              <a:rPr lang="ru-RU" dirty="0"/>
              <a:t> </a:t>
            </a:r>
            <a:r>
              <a:rPr lang="ru-RU" u="sng" dirty="0">
                <a:hlinkClick r:id="rId4" tooltip="Windows 2.0"/>
              </a:rPr>
              <a:t>2.0</a:t>
            </a:r>
            <a:r>
              <a:rPr lang="ru-RU" dirty="0"/>
              <a:t> , </a:t>
            </a:r>
            <a:r>
              <a:rPr lang="ru-RU" u="sng" dirty="0">
                <a:hlinkClick r:id="rId5" tooltip="Windows 3.0"/>
              </a:rPr>
              <a:t>3.0</a:t>
            </a:r>
            <a:r>
              <a:rPr lang="ru-RU" dirty="0"/>
              <a:t> , </a:t>
            </a:r>
            <a:r>
              <a:rPr lang="ru-RU" u="sng" dirty="0" err="1">
                <a:hlinkClick r:id="rId6" tooltip="Windows NT"/>
              </a:rPr>
              <a:t>Windows</a:t>
            </a:r>
            <a:r>
              <a:rPr lang="ru-RU" u="sng" dirty="0">
                <a:hlinkClick r:id="rId6" tooltip="Windows NT"/>
              </a:rPr>
              <a:t> NT</a:t>
            </a:r>
            <a:r>
              <a:rPr lang="ru-RU" dirty="0"/>
              <a:t> 3.5, в яку на системному </a:t>
            </a:r>
            <a:r>
              <a:rPr lang="ru-RU" dirty="0" err="1"/>
              <a:t>рівні</a:t>
            </a:r>
            <a:r>
              <a:rPr lang="ru-RU" dirty="0"/>
              <a:t> </a:t>
            </a:r>
            <a:r>
              <a:rPr lang="ru-RU" dirty="0" err="1"/>
              <a:t>була</a:t>
            </a:r>
            <a:r>
              <a:rPr lang="ru-RU" dirty="0"/>
              <a:t> </a:t>
            </a:r>
            <a:r>
              <a:rPr lang="ru-RU" dirty="0" err="1"/>
              <a:t>вбудована</a:t>
            </a:r>
            <a:r>
              <a:rPr lang="ru-RU" dirty="0"/>
              <a:t> </a:t>
            </a:r>
            <a:r>
              <a:rPr lang="ru-RU" dirty="0" err="1"/>
              <a:t>підтримка</a:t>
            </a:r>
            <a:r>
              <a:rPr lang="ru-RU" dirty="0"/>
              <a:t> </a:t>
            </a:r>
            <a:r>
              <a:rPr lang="ru-RU" dirty="0" err="1"/>
              <a:t>локальної</a:t>
            </a:r>
            <a:r>
              <a:rPr lang="ru-RU" dirty="0"/>
              <a:t> </a:t>
            </a:r>
            <a:r>
              <a:rPr lang="ru-RU" dirty="0" err="1"/>
              <a:t>мережі</a:t>
            </a:r>
            <a:r>
              <a:rPr lang="ru-RU" dirty="0"/>
              <a:t>. 24 </a:t>
            </a:r>
            <a:r>
              <a:rPr lang="ru-RU" dirty="0" err="1"/>
              <a:t>серпня</a:t>
            </a:r>
            <a:r>
              <a:rPr lang="ru-RU" dirty="0"/>
              <a:t> 1995 - дата </a:t>
            </a:r>
            <a:r>
              <a:rPr lang="ru-RU" dirty="0" err="1"/>
              <a:t>офіційного</a:t>
            </a:r>
            <a:r>
              <a:rPr lang="ru-RU" dirty="0"/>
              <a:t> </a:t>
            </a:r>
            <a:r>
              <a:rPr lang="ru-RU" dirty="0" err="1"/>
              <a:t>релізу</a:t>
            </a:r>
            <a:r>
              <a:rPr lang="ru-RU" dirty="0"/>
              <a:t> </a:t>
            </a:r>
            <a:r>
              <a:rPr lang="ru-RU" dirty="0" err="1"/>
              <a:t>Windows</a:t>
            </a:r>
            <a:r>
              <a:rPr lang="ru-RU" dirty="0"/>
              <a:t> 95. </a:t>
            </a:r>
            <a:r>
              <a:rPr lang="ru-RU" dirty="0" err="1"/>
              <a:t>Трохи</a:t>
            </a:r>
            <a:r>
              <a:rPr lang="ru-RU" dirty="0"/>
              <a:t> </a:t>
            </a:r>
            <a:r>
              <a:rPr lang="ru-RU" dirty="0" err="1"/>
              <a:t>пізніше</a:t>
            </a:r>
            <a:r>
              <a:rPr lang="ru-RU" dirty="0"/>
              <a:t> </a:t>
            </a:r>
            <a:r>
              <a:rPr lang="ru-RU" dirty="0" err="1"/>
              <a:t>вийшла</a:t>
            </a:r>
            <a:r>
              <a:rPr lang="ru-RU" dirty="0"/>
              <a:t> нова </a:t>
            </a:r>
            <a:r>
              <a:rPr lang="ru-RU" dirty="0" err="1"/>
              <a:t>Windows</a:t>
            </a:r>
            <a:r>
              <a:rPr lang="ru-RU" dirty="0"/>
              <a:t> NT. </a:t>
            </a:r>
            <a:r>
              <a:rPr lang="ru-RU" dirty="0" err="1"/>
              <a:t>Якщо</a:t>
            </a:r>
            <a:r>
              <a:rPr lang="ru-RU" dirty="0"/>
              <a:t> </a:t>
            </a:r>
            <a:r>
              <a:rPr lang="ru-RU" u="sng" dirty="0" err="1">
                <a:hlinkClick r:id="rId7" tooltip="Windows 95"/>
              </a:rPr>
              <a:t>Windows</a:t>
            </a:r>
            <a:r>
              <a:rPr lang="ru-RU" u="sng" dirty="0">
                <a:hlinkClick r:id="rId7" tooltip="Windows 95"/>
              </a:rPr>
              <a:t> 95</a:t>
            </a:r>
            <a:r>
              <a:rPr lang="ru-RU" dirty="0"/>
              <a:t> </a:t>
            </a:r>
            <a:r>
              <a:rPr lang="ru-RU" dirty="0" err="1"/>
              <a:t>був</a:t>
            </a:r>
            <a:r>
              <a:rPr lang="ru-RU" dirty="0"/>
              <a:t> </a:t>
            </a:r>
            <a:r>
              <a:rPr lang="ru-RU" dirty="0" err="1"/>
              <a:t>призначений</a:t>
            </a:r>
            <a:r>
              <a:rPr lang="ru-RU" dirty="0"/>
              <a:t>, </a:t>
            </a:r>
            <a:r>
              <a:rPr lang="ru-RU" dirty="0" err="1"/>
              <a:t>скоріше</a:t>
            </a:r>
            <a:r>
              <a:rPr lang="ru-RU" dirty="0"/>
              <a:t>, для </a:t>
            </a:r>
            <a:r>
              <a:rPr lang="ru-RU" dirty="0" err="1"/>
              <a:t>призначених</a:t>
            </a:r>
            <a:r>
              <a:rPr lang="ru-RU" dirty="0"/>
              <a:t> для </a:t>
            </a:r>
            <a:r>
              <a:rPr lang="ru-RU" dirty="0" err="1"/>
              <a:t>користувача</a:t>
            </a:r>
            <a:r>
              <a:rPr lang="ru-RU" dirty="0"/>
              <a:t> </a:t>
            </a:r>
            <a:r>
              <a:rPr lang="ru-RU" dirty="0" err="1"/>
              <a:t>комп'ютерів</a:t>
            </a:r>
            <a:r>
              <a:rPr lang="ru-RU" dirty="0"/>
              <a:t>, то NT </a:t>
            </a:r>
            <a:r>
              <a:rPr lang="ru-RU" dirty="0" err="1"/>
              <a:t>використовувався</a:t>
            </a:r>
            <a:r>
              <a:rPr lang="ru-RU" dirty="0"/>
              <a:t> </a:t>
            </a:r>
            <a:r>
              <a:rPr lang="ru-RU" dirty="0" err="1"/>
              <a:t>більше</a:t>
            </a:r>
            <a:r>
              <a:rPr lang="ru-RU" dirty="0"/>
              <a:t> в корпоративному </a:t>
            </a:r>
            <a:r>
              <a:rPr lang="ru-RU" dirty="0" err="1"/>
              <a:t>середовищі</a:t>
            </a:r>
            <a:r>
              <a:rPr lang="ru-RU" dirty="0"/>
              <a:t>. У 1998 </a:t>
            </a:r>
            <a:r>
              <a:rPr lang="ru-RU" dirty="0" err="1"/>
              <a:t>році</a:t>
            </a:r>
            <a:r>
              <a:rPr lang="ru-RU" dirty="0"/>
              <a:t> </a:t>
            </a:r>
            <a:r>
              <a:rPr lang="ru-RU" dirty="0" err="1"/>
              <a:t>вийшла</a:t>
            </a:r>
            <a:r>
              <a:rPr lang="ru-RU" dirty="0"/>
              <a:t> </a:t>
            </a:r>
            <a:r>
              <a:rPr lang="ru-RU" u="sng" dirty="0" err="1">
                <a:hlinkClick r:id="rId8" tooltip="Windows 98"/>
              </a:rPr>
              <a:t>Windows</a:t>
            </a:r>
            <a:r>
              <a:rPr lang="ru-RU" u="sng" dirty="0">
                <a:hlinkClick r:id="rId8" tooltip="Windows 98"/>
              </a:rPr>
              <a:t> 98</a:t>
            </a:r>
            <a:r>
              <a:rPr lang="ru-RU" dirty="0"/>
              <a:t> з </a:t>
            </a:r>
            <a:r>
              <a:rPr lang="ru-RU" dirty="0" err="1"/>
              <a:t>вбудованим</a:t>
            </a:r>
            <a:r>
              <a:rPr lang="ru-RU" dirty="0"/>
              <a:t> </a:t>
            </a:r>
            <a:r>
              <a:rPr lang="ru-RU" u="sng" dirty="0" err="1">
                <a:hlinkClick r:id="rId9" tooltip="Internet Explorer"/>
              </a:rPr>
              <a:t>Internet</a:t>
            </a:r>
            <a:r>
              <a:rPr lang="ru-RU" u="sng" dirty="0">
                <a:hlinkClick r:id="rId9" tooltip="Internet Explorer"/>
              </a:rPr>
              <a:t> </a:t>
            </a:r>
            <a:r>
              <a:rPr lang="ru-RU" u="sng" dirty="0" err="1">
                <a:hlinkClick r:id="rId9" tooltip="Internet Explorer"/>
              </a:rPr>
              <a:t>Explorer</a:t>
            </a:r>
            <a:r>
              <a:rPr lang="ru-RU" dirty="0"/>
              <a:t> 4.0 і </a:t>
            </a:r>
            <a:r>
              <a:rPr lang="ru-RU" u="sng" dirty="0" err="1">
                <a:hlinkClick r:id="rId10" tooltip="Microsoft Outlook"/>
              </a:rPr>
              <a:t>Outlook</a:t>
            </a:r>
            <a:r>
              <a:rPr lang="ru-RU" dirty="0"/>
              <a:t> , з </a:t>
            </a:r>
            <a:r>
              <a:rPr lang="ru-RU" dirty="0" err="1"/>
              <a:t>можливістю</a:t>
            </a:r>
            <a:r>
              <a:rPr lang="ru-RU" dirty="0"/>
              <a:t> </a:t>
            </a:r>
            <a:r>
              <a:rPr lang="ru-RU" dirty="0" err="1"/>
              <a:t>встановлювати</a:t>
            </a:r>
            <a:r>
              <a:rPr lang="ru-RU" dirty="0"/>
              <a:t> на </a:t>
            </a:r>
            <a:r>
              <a:rPr lang="ru-RU" dirty="0" err="1"/>
              <a:t>робочий</a:t>
            </a:r>
            <a:r>
              <a:rPr lang="ru-RU" dirty="0"/>
              <a:t> </a:t>
            </a:r>
            <a:r>
              <a:rPr lang="ru-RU" dirty="0" err="1"/>
              <a:t>стіл</a:t>
            </a:r>
            <a:r>
              <a:rPr lang="ru-RU" dirty="0"/>
              <a:t> веб-</a:t>
            </a:r>
            <a:r>
              <a:rPr lang="ru-RU" dirty="0" err="1"/>
              <a:t>сторінку</a:t>
            </a:r>
            <a:r>
              <a:rPr lang="ru-RU" dirty="0"/>
              <a:t> (так званий </a:t>
            </a:r>
            <a:r>
              <a:rPr lang="ru-RU" u="sng" dirty="0" err="1">
                <a:hlinkClick r:id="rId11" tooltip="Active Desktop"/>
              </a:rPr>
              <a:t>Active</a:t>
            </a:r>
            <a:r>
              <a:rPr lang="ru-RU" u="sng" dirty="0">
                <a:hlinkClick r:id="rId11" tooltip="Active Desktop"/>
              </a:rPr>
              <a:t> </a:t>
            </a:r>
            <a:r>
              <a:rPr lang="ru-RU" u="sng" dirty="0" err="1">
                <a:hlinkClick r:id="rId11" tooltip="Active Desktop"/>
              </a:rPr>
              <a:t>Desktop</a:t>
            </a:r>
            <a:r>
              <a:rPr lang="ru-RU" dirty="0"/>
              <a:t> ) і </a:t>
            </a:r>
            <a:r>
              <a:rPr lang="ru-RU" dirty="0" err="1"/>
              <a:t>активні</a:t>
            </a:r>
            <a:r>
              <a:rPr lang="ru-RU" dirty="0"/>
              <a:t> канали,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були</a:t>
            </a:r>
            <a:r>
              <a:rPr lang="ru-RU" dirty="0"/>
              <a:t> </a:t>
            </a:r>
            <a:r>
              <a:rPr lang="ru-RU" dirty="0" err="1"/>
              <a:t>предтечею</a:t>
            </a:r>
            <a:r>
              <a:rPr lang="ru-RU" dirty="0"/>
              <a:t> </a:t>
            </a:r>
            <a:r>
              <a:rPr lang="ru-RU" dirty="0" err="1"/>
              <a:t>сучасного</a:t>
            </a:r>
            <a:r>
              <a:rPr lang="ru-RU" dirty="0"/>
              <a:t> RSS. На </a:t>
            </a:r>
            <a:r>
              <a:rPr lang="ru-RU" dirty="0" err="1"/>
              <a:t>даний</a:t>
            </a:r>
            <a:r>
              <a:rPr lang="ru-RU" dirty="0"/>
              <a:t> момент </a:t>
            </a:r>
            <a:r>
              <a:rPr lang="ru-RU" dirty="0" err="1"/>
              <a:t>найбільш</a:t>
            </a:r>
            <a:r>
              <a:rPr lang="ru-RU" dirty="0"/>
              <a:t> </a:t>
            </a:r>
            <a:r>
              <a:rPr lang="ru-RU" dirty="0" err="1"/>
              <a:t>поширеними</a:t>
            </a:r>
            <a:r>
              <a:rPr lang="ru-RU" dirty="0"/>
              <a:t> є </a:t>
            </a:r>
            <a:r>
              <a:rPr lang="ru-RU" u="sng" dirty="0" err="1">
                <a:hlinkClick r:id="rId12" tooltip="Windows XP"/>
              </a:rPr>
              <a:t>Windows</a:t>
            </a:r>
            <a:r>
              <a:rPr lang="ru-RU" u="sng" dirty="0">
                <a:hlinkClick r:id="rId12" tooltip="Windows XP"/>
              </a:rPr>
              <a:t> XP</a:t>
            </a:r>
            <a:r>
              <a:rPr lang="ru-RU" dirty="0"/>
              <a:t> , </a:t>
            </a:r>
            <a:r>
              <a:rPr lang="ru-RU" u="sng" dirty="0">
                <a:hlinkClick r:id="rId13" tooltip="Windows 7"/>
              </a:rPr>
              <a:t>7</a:t>
            </a:r>
            <a:r>
              <a:rPr lang="ru-RU" dirty="0"/>
              <a:t> і </a:t>
            </a:r>
            <a:r>
              <a:rPr lang="ru-RU" u="sng" dirty="0">
                <a:hlinkClick r:id="rId14" tooltip="Windows 8"/>
              </a:rPr>
              <a:t>8 </a:t>
            </a:r>
            <a:r>
              <a:rPr lang="ru-RU" u="sng" baseline="30000" dirty="0">
                <a:hlinkClick r:id="rId15"/>
              </a:rPr>
              <a:t>[46]</a:t>
            </a:r>
            <a:r>
              <a:rPr lang="ru-RU" dirty="0"/>
              <a:t> .</a:t>
            </a:r>
          </a:p>
          <a:p>
            <a:endParaRPr lang="uk-UA" dirty="0"/>
          </a:p>
        </p:txBody>
      </p:sp>
      <p:pic>
        <p:nvPicPr>
          <p:cNvPr id="28674" name="Picture 2" descr="https://im0-tub-ua.yandex.net/i?id=238512854dd258d274104fb9a1f5cbb3&amp;n=33&amp;h=215&amp;w=243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6944" y="609600"/>
            <a:ext cx="2314575" cy="2047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676" name="Picture 4" descr="http://symbian.kh.ua/uploads/posts/2010-11/1290091357_1bf228e4-e6ec-4e83-9daf-7e76c3d06941.jpg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6944" y="4248708"/>
            <a:ext cx="1920295" cy="1920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490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8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Розвиток ОС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340285"/>
            <a:ext cx="8596668" cy="4701077"/>
          </a:xfrm>
        </p:spPr>
        <p:txBody>
          <a:bodyPr>
            <a:normAutofit/>
          </a:bodyPr>
          <a:lstStyle/>
          <a:p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набирають</a:t>
            </a:r>
            <a:r>
              <a:rPr lang="ru-RU" dirty="0"/>
              <a:t> </a:t>
            </a:r>
            <a:r>
              <a:rPr lang="ru-RU" dirty="0" err="1"/>
              <a:t>популярність</a:t>
            </a:r>
            <a:r>
              <a:rPr lang="ru-RU" dirty="0"/>
              <a:t> </a:t>
            </a:r>
            <a:r>
              <a:rPr lang="ru-RU" u="sng" dirty="0" err="1">
                <a:hlinkClick r:id="rId2" tooltip="en: Mobile operating system"/>
              </a:rPr>
              <a:t>мобільні</a:t>
            </a:r>
            <a:r>
              <a:rPr lang="ru-RU" u="sng" dirty="0">
                <a:hlinkClick r:id="rId2" tooltip="en: Mobile operating system"/>
              </a:rPr>
              <a:t> </a:t>
            </a:r>
            <a:r>
              <a:rPr lang="ru-RU" u="sng" dirty="0" err="1">
                <a:hlinkClick r:id="rId2" tooltip="en: Mobile operating system"/>
              </a:rPr>
              <a:t>операційні</a:t>
            </a:r>
            <a:r>
              <a:rPr lang="ru-RU" u="sng" dirty="0">
                <a:hlinkClick r:id="rId2" tooltip="en: Mobile operating system"/>
              </a:rPr>
              <a:t> </a:t>
            </a:r>
            <a:r>
              <a:rPr lang="ru-RU" u="sng" dirty="0" err="1">
                <a:hlinkClick r:id="rId2" tooltip="en: Mobile operating system"/>
              </a:rPr>
              <a:t>системи</a:t>
            </a:r>
            <a:r>
              <a:rPr lang="ru-RU" dirty="0"/>
              <a:t> . 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операційні</a:t>
            </a:r>
            <a:r>
              <a:rPr lang="ru-RU" dirty="0"/>
              <a:t> </a:t>
            </a:r>
            <a:r>
              <a:rPr lang="ru-RU" dirty="0" err="1"/>
              <a:t>системи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працюють</a:t>
            </a:r>
            <a:r>
              <a:rPr lang="ru-RU" dirty="0"/>
              <a:t> на </a:t>
            </a:r>
            <a:r>
              <a:rPr lang="ru-RU" u="sng" dirty="0">
                <a:hlinkClick r:id="rId3" tooltip="смартфон"/>
              </a:rPr>
              <a:t>смартфонах</a:t>
            </a:r>
            <a:r>
              <a:rPr lang="ru-RU" dirty="0"/>
              <a:t> , </a:t>
            </a:r>
            <a:r>
              <a:rPr lang="ru-RU" u="sng" dirty="0">
                <a:hlinkClick r:id="rId4" tooltip="Планшетний комп'ютер"/>
              </a:rPr>
              <a:t>планшетах</a:t>
            </a:r>
            <a:r>
              <a:rPr lang="ru-RU" dirty="0"/>
              <a:t> , </a:t>
            </a:r>
            <a:r>
              <a:rPr lang="ru-RU" u="sng" dirty="0">
                <a:hlinkClick r:id="rId5" tooltip="Кишеньковий персональний комп'ютер"/>
              </a:rPr>
              <a:t>КПК</a:t>
            </a:r>
            <a:r>
              <a:rPr lang="ru-RU" dirty="0"/>
              <a:t> ,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цифрових</a:t>
            </a:r>
            <a:r>
              <a:rPr lang="ru-RU" dirty="0"/>
              <a:t> </a:t>
            </a:r>
            <a:r>
              <a:rPr lang="ru-RU" dirty="0" err="1"/>
              <a:t>мобільних</a:t>
            </a:r>
            <a:r>
              <a:rPr lang="ru-RU" dirty="0"/>
              <a:t> </a:t>
            </a:r>
            <a:r>
              <a:rPr lang="ru-RU" dirty="0" err="1"/>
              <a:t>пристроях</a:t>
            </a:r>
            <a:r>
              <a:rPr lang="ru-RU" dirty="0"/>
              <a:t>. </a:t>
            </a:r>
            <a:r>
              <a:rPr lang="ru-RU" dirty="0" err="1"/>
              <a:t>Сучасні</a:t>
            </a:r>
            <a:r>
              <a:rPr lang="ru-RU" dirty="0"/>
              <a:t> </a:t>
            </a:r>
            <a:r>
              <a:rPr lang="ru-RU" dirty="0" err="1"/>
              <a:t>мобільні</a:t>
            </a:r>
            <a:r>
              <a:rPr lang="ru-RU" dirty="0"/>
              <a:t> </a:t>
            </a:r>
            <a:r>
              <a:rPr lang="ru-RU" dirty="0" err="1"/>
              <a:t>операційні</a:t>
            </a:r>
            <a:r>
              <a:rPr lang="ru-RU" dirty="0"/>
              <a:t> </a:t>
            </a:r>
            <a:r>
              <a:rPr lang="ru-RU" dirty="0" err="1"/>
              <a:t>системи</a:t>
            </a:r>
            <a:r>
              <a:rPr lang="ru-RU" dirty="0"/>
              <a:t> </a:t>
            </a:r>
            <a:r>
              <a:rPr lang="ru-RU" dirty="0" err="1"/>
              <a:t>поєднують</a:t>
            </a:r>
            <a:r>
              <a:rPr lang="ru-RU" dirty="0"/>
              <a:t> в </a:t>
            </a:r>
            <a:r>
              <a:rPr lang="ru-RU" dirty="0" err="1"/>
              <a:t>собі</a:t>
            </a:r>
            <a:r>
              <a:rPr lang="ru-RU" dirty="0"/>
              <a:t> </a:t>
            </a:r>
            <a:r>
              <a:rPr lang="ru-RU" dirty="0" err="1"/>
              <a:t>риси</a:t>
            </a:r>
            <a:r>
              <a:rPr lang="ru-RU" dirty="0"/>
              <a:t> </a:t>
            </a:r>
            <a:r>
              <a:rPr lang="ru-RU" dirty="0" err="1"/>
              <a:t>операційної</a:t>
            </a:r>
            <a:r>
              <a:rPr lang="ru-RU" dirty="0"/>
              <a:t> </a:t>
            </a:r>
            <a:r>
              <a:rPr lang="ru-RU" dirty="0" err="1"/>
              <a:t>системи</a:t>
            </a:r>
            <a:r>
              <a:rPr lang="ru-RU" dirty="0"/>
              <a:t> персонального </a:t>
            </a:r>
            <a:r>
              <a:rPr lang="ru-RU" dirty="0" err="1"/>
              <a:t>комп'ютера</a:t>
            </a:r>
            <a:r>
              <a:rPr lang="ru-RU" dirty="0"/>
              <a:t> з такими </a:t>
            </a:r>
            <a:r>
              <a:rPr lang="ru-RU" dirty="0" err="1"/>
              <a:t>особливостями</a:t>
            </a:r>
            <a:r>
              <a:rPr lang="ru-RU" dirty="0"/>
              <a:t>, як </a:t>
            </a:r>
            <a:r>
              <a:rPr lang="ru-RU" u="sng" dirty="0" err="1">
                <a:hlinkClick r:id="rId6" tooltip="Сенсорний екран"/>
              </a:rPr>
              <a:t>сенсорний</a:t>
            </a:r>
            <a:r>
              <a:rPr lang="ru-RU" u="sng" dirty="0">
                <a:hlinkClick r:id="rId6" tooltip="Сенсорний екран"/>
              </a:rPr>
              <a:t> </a:t>
            </a:r>
            <a:r>
              <a:rPr lang="ru-RU" u="sng" dirty="0" err="1">
                <a:hlinkClick r:id="rId6" tooltip="Сенсорний екран"/>
              </a:rPr>
              <a:t>екран</a:t>
            </a:r>
            <a:r>
              <a:rPr lang="ru-RU" dirty="0"/>
              <a:t> , </a:t>
            </a:r>
            <a:r>
              <a:rPr lang="ru-RU" u="sng" dirty="0" err="1">
                <a:hlinkClick r:id="rId7" tooltip="стільниковий зв'язок"/>
              </a:rPr>
              <a:t>стільниковий</a:t>
            </a:r>
            <a:r>
              <a:rPr lang="ru-RU" u="sng" dirty="0">
                <a:hlinkClick r:id="rId7" tooltip="стільниковий зв'язок"/>
              </a:rPr>
              <a:t> </a:t>
            </a:r>
            <a:r>
              <a:rPr lang="ru-RU" u="sng" dirty="0" err="1">
                <a:hlinkClick r:id="rId7" tooltip="стільниковий зв'язок"/>
              </a:rPr>
              <a:t>зв'язок</a:t>
            </a:r>
            <a:r>
              <a:rPr lang="ru-RU" dirty="0"/>
              <a:t> , </a:t>
            </a:r>
            <a:r>
              <a:rPr lang="ru-RU" u="sng" dirty="0" err="1">
                <a:hlinkClick r:id="rId8" tooltip="Bluetooth"/>
              </a:rPr>
              <a:t>Bluetooth</a:t>
            </a:r>
            <a:r>
              <a:rPr lang="ru-RU" dirty="0"/>
              <a:t> , </a:t>
            </a:r>
            <a:r>
              <a:rPr lang="ru-RU" u="sng" dirty="0" err="1">
                <a:hlinkClick r:id="rId9" tooltip="Wi-Fi"/>
              </a:rPr>
              <a:t>Wi-Fi</a:t>
            </a:r>
            <a:r>
              <a:rPr lang="ru-RU" dirty="0"/>
              <a:t> , </a:t>
            </a:r>
            <a:r>
              <a:rPr lang="ru-RU" u="sng" dirty="0">
                <a:hlinkClick r:id="rId10" tooltip="GPS"/>
              </a:rPr>
              <a:t>GPS </a:t>
            </a:r>
            <a:r>
              <a:rPr lang="ru-RU" u="sng" dirty="0" err="1">
                <a:hlinkClick r:id="rId10" tooltip="GPS"/>
              </a:rPr>
              <a:t>навігація</a:t>
            </a:r>
            <a:r>
              <a:rPr lang="ru-RU" dirty="0"/>
              <a:t> , </a:t>
            </a:r>
            <a:r>
              <a:rPr lang="ru-RU" u="sng" dirty="0" err="1">
                <a:hlinkClick r:id="rId11" tooltip="фотоапарат"/>
              </a:rPr>
              <a:t>фотоапарат</a:t>
            </a:r>
            <a:r>
              <a:rPr lang="ru-RU" dirty="0"/>
              <a:t> , </a:t>
            </a:r>
            <a:r>
              <a:rPr lang="ru-RU" u="sng" dirty="0" err="1">
                <a:hlinkClick r:id="rId12" tooltip="відеокамера"/>
              </a:rPr>
              <a:t>відеокамера</a:t>
            </a:r>
            <a:r>
              <a:rPr lang="ru-RU" dirty="0"/>
              <a:t> ,</a:t>
            </a:r>
            <a:r>
              <a:rPr lang="ru-RU" u="sng" dirty="0" err="1">
                <a:hlinkClick r:id="rId13" tooltip="розпізнавання мови"/>
              </a:rPr>
              <a:t>розпізнавання</a:t>
            </a:r>
            <a:r>
              <a:rPr lang="ru-RU" u="sng" dirty="0">
                <a:hlinkClick r:id="rId13" tooltip="розпізнавання мови"/>
              </a:rPr>
              <a:t> </a:t>
            </a:r>
            <a:r>
              <a:rPr lang="ru-RU" u="sng" dirty="0" err="1">
                <a:hlinkClick r:id="rId13" tooltip="розпізнавання мови"/>
              </a:rPr>
              <a:t>мови</a:t>
            </a:r>
            <a:r>
              <a:rPr lang="ru-RU" dirty="0"/>
              <a:t> , </a:t>
            </a:r>
            <a:r>
              <a:rPr lang="ru-RU" u="sng" dirty="0">
                <a:hlinkClick r:id="rId14" tooltip="Диктофон"/>
              </a:rPr>
              <a:t>диктофон</a:t>
            </a:r>
            <a:r>
              <a:rPr lang="ru-RU" dirty="0"/>
              <a:t> , </a:t>
            </a:r>
            <a:r>
              <a:rPr lang="ru-RU" u="sng" dirty="0">
                <a:hlinkClick r:id="rId15" tooltip="MP3-плеєр"/>
              </a:rPr>
              <a:t>MP3-плеєр</a:t>
            </a:r>
            <a:r>
              <a:rPr lang="ru-RU" dirty="0"/>
              <a:t> , </a:t>
            </a:r>
            <a:r>
              <a:rPr lang="ru-RU" u="sng" dirty="0">
                <a:hlinkClick r:id="rId16" tooltip="Near Field Communication"/>
              </a:rPr>
              <a:t>NFC</a:t>
            </a:r>
            <a:r>
              <a:rPr lang="ru-RU" dirty="0"/>
              <a:t> і </a:t>
            </a:r>
            <a:r>
              <a:rPr lang="ru-RU" u="sng" dirty="0">
                <a:hlinkClick r:id="rId17" tooltip="ІК-порт"/>
              </a:rPr>
              <a:t>ІЧ-порт</a:t>
            </a:r>
            <a:r>
              <a:rPr lang="ru-RU" dirty="0"/>
              <a:t> .</a:t>
            </a:r>
          </a:p>
          <a:p>
            <a:r>
              <a:rPr lang="ru-RU" dirty="0" err="1"/>
              <a:t>Мобільні</a:t>
            </a:r>
            <a:r>
              <a:rPr lang="ru-RU" dirty="0"/>
              <a:t> </a:t>
            </a:r>
            <a:r>
              <a:rPr lang="ru-RU" dirty="0" err="1"/>
              <a:t>пристрої</a:t>
            </a:r>
            <a:r>
              <a:rPr lang="ru-RU" dirty="0"/>
              <a:t> з </a:t>
            </a:r>
            <a:r>
              <a:rPr lang="ru-RU" dirty="0" err="1"/>
              <a:t>можливостями</a:t>
            </a:r>
            <a:r>
              <a:rPr lang="ru-RU" dirty="0"/>
              <a:t> </a:t>
            </a:r>
            <a:r>
              <a:rPr lang="ru-RU" dirty="0" err="1"/>
              <a:t>мобільного</a:t>
            </a:r>
            <a:r>
              <a:rPr lang="ru-RU" dirty="0"/>
              <a:t> </a:t>
            </a:r>
            <a:r>
              <a:rPr lang="ru-RU" dirty="0" err="1"/>
              <a:t>зв'язку</a:t>
            </a:r>
            <a:r>
              <a:rPr lang="ru-RU" dirty="0"/>
              <a:t> (</a:t>
            </a:r>
            <a:r>
              <a:rPr lang="ru-RU" dirty="0" err="1"/>
              <a:t>наприклад</a:t>
            </a:r>
            <a:r>
              <a:rPr lang="ru-RU" dirty="0"/>
              <a:t>, смартфон) </a:t>
            </a:r>
            <a:r>
              <a:rPr lang="ru-RU" dirty="0" err="1"/>
              <a:t>містять</a:t>
            </a:r>
            <a:r>
              <a:rPr lang="ru-RU" dirty="0"/>
              <a:t> </a:t>
            </a:r>
            <a:r>
              <a:rPr lang="ru-RU" dirty="0" err="1"/>
              <a:t>дві</a:t>
            </a:r>
            <a:r>
              <a:rPr lang="ru-RU" dirty="0"/>
              <a:t> </a:t>
            </a:r>
            <a:r>
              <a:rPr lang="ru-RU" dirty="0" err="1"/>
              <a:t>мобільні</a:t>
            </a:r>
            <a:r>
              <a:rPr lang="ru-RU" dirty="0"/>
              <a:t> </a:t>
            </a:r>
            <a:r>
              <a:rPr lang="ru-RU" dirty="0" err="1"/>
              <a:t>операційні</a:t>
            </a:r>
            <a:r>
              <a:rPr lang="ru-RU" dirty="0"/>
              <a:t> </a:t>
            </a:r>
            <a:r>
              <a:rPr lang="ru-RU" dirty="0" err="1"/>
              <a:t>системи</a:t>
            </a:r>
            <a:r>
              <a:rPr lang="ru-RU" dirty="0"/>
              <a:t>. </a:t>
            </a:r>
            <a:r>
              <a:rPr lang="ru-RU" dirty="0" err="1"/>
              <a:t>Програмна</a:t>
            </a:r>
            <a:r>
              <a:rPr lang="ru-RU" dirty="0"/>
              <a:t> платформа, яка доступна </a:t>
            </a:r>
            <a:r>
              <a:rPr lang="ru-RU" dirty="0" err="1"/>
              <a:t>користувачеві</a:t>
            </a:r>
            <a:r>
              <a:rPr lang="ru-RU" dirty="0"/>
              <a:t>, </a:t>
            </a:r>
            <a:r>
              <a:rPr lang="ru-RU" dirty="0" err="1"/>
              <a:t>доповнюється</a:t>
            </a:r>
            <a:r>
              <a:rPr lang="ru-RU" dirty="0"/>
              <a:t> </a:t>
            </a:r>
            <a:r>
              <a:rPr lang="ru-RU" dirty="0" err="1"/>
              <a:t>другий</a:t>
            </a:r>
            <a:r>
              <a:rPr lang="ru-RU" dirty="0"/>
              <a:t> низкоуровневой </a:t>
            </a:r>
            <a:r>
              <a:rPr lang="ru-RU" dirty="0" err="1"/>
              <a:t>власною</a:t>
            </a:r>
            <a:r>
              <a:rPr lang="ru-RU" dirty="0"/>
              <a:t> </a:t>
            </a:r>
            <a:r>
              <a:rPr lang="ru-RU" dirty="0" err="1"/>
              <a:t>операційною</a:t>
            </a:r>
            <a:r>
              <a:rPr lang="ru-RU" dirty="0"/>
              <a:t> системою реального часу, за </a:t>
            </a:r>
            <a:r>
              <a:rPr lang="ru-RU" dirty="0" err="1"/>
              <a:t>допомогою</a:t>
            </a:r>
            <a:r>
              <a:rPr lang="ru-RU" dirty="0"/>
              <a:t> </a:t>
            </a:r>
            <a:r>
              <a:rPr lang="ru-RU" dirty="0" err="1"/>
              <a:t>якої</a:t>
            </a:r>
            <a:r>
              <a:rPr lang="ru-RU" dirty="0"/>
              <a:t> </a:t>
            </a:r>
            <a:r>
              <a:rPr lang="ru-RU" dirty="0" err="1"/>
              <a:t>працює</a:t>
            </a:r>
            <a:r>
              <a:rPr lang="ru-RU" dirty="0"/>
              <a:t> </a:t>
            </a:r>
            <a:r>
              <a:rPr lang="ru-RU" dirty="0" err="1"/>
              <a:t>радіо</a:t>
            </a:r>
            <a:r>
              <a:rPr lang="ru-RU" dirty="0"/>
              <a:t> та </a:t>
            </a:r>
            <a:r>
              <a:rPr lang="ru-RU" dirty="0" err="1"/>
              <a:t>інше</a:t>
            </a:r>
            <a:r>
              <a:rPr lang="ru-RU" dirty="0"/>
              <a:t> </a:t>
            </a:r>
            <a:r>
              <a:rPr lang="ru-RU" dirty="0" err="1"/>
              <a:t>обладнання</a:t>
            </a:r>
            <a:r>
              <a:rPr lang="ru-RU" dirty="0"/>
              <a:t> </a:t>
            </a:r>
            <a:r>
              <a:rPr lang="ru-RU" u="sng" baseline="30000" dirty="0">
                <a:hlinkClick r:id="rId18"/>
              </a:rPr>
              <a:t>[47]</a:t>
            </a:r>
            <a:r>
              <a:rPr lang="ru-RU" dirty="0"/>
              <a:t> . </a:t>
            </a:r>
            <a:r>
              <a:rPr lang="ru-RU" dirty="0" err="1"/>
              <a:t>Найбільш</a:t>
            </a:r>
            <a:r>
              <a:rPr lang="ru-RU" dirty="0"/>
              <a:t> </a:t>
            </a:r>
            <a:r>
              <a:rPr lang="ru-RU" dirty="0" err="1"/>
              <a:t>поширеними</a:t>
            </a:r>
            <a:r>
              <a:rPr lang="ru-RU" dirty="0"/>
              <a:t> </a:t>
            </a:r>
            <a:r>
              <a:rPr lang="ru-RU" dirty="0" err="1"/>
              <a:t>мобільними</a:t>
            </a:r>
            <a:r>
              <a:rPr lang="ru-RU" dirty="0"/>
              <a:t> </a:t>
            </a:r>
            <a:r>
              <a:rPr lang="ru-RU" dirty="0" err="1"/>
              <a:t>операційними</a:t>
            </a:r>
            <a:r>
              <a:rPr lang="ru-RU" dirty="0"/>
              <a:t> системами є </a:t>
            </a:r>
            <a:r>
              <a:rPr lang="ru-RU" u="sng" dirty="0" err="1">
                <a:hlinkClick r:id="rId19" tooltip="Android"/>
              </a:rPr>
              <a:t>Android</a:t>
            </a:r>
            <a:r>
              <a:rPr lang="ru-RU" dirty="0"/>
              <a:t> , </a:t>
            </a:r>
            <a:r>
              <a:rPr lang="ru-RU" u="sng" dirty="0" err="1">
                <a:hlinkClick r:id="rId20" tooltip="Nokia Asha"/>
              </a:rPr>
              <a:t>Asha</a:t>
            </a:r>
            <a:r>
              <a:rPr lang="ru-RU" dirty="0"/>
              <a:t> , </a:t>
            </a:r>
            <a:r>
              <a:rPr lang="ru-RU" u="sng" dirty="0" err="1">
                <a:hlinkClick r:id="rId21" tooltip="Blackberry"/>
              </a:rPr>
              <a:t>Blackberry</a:t>
            </a:r>
            <a:r>
              <a:rPr lang="ru-RU" dirty="0"/>
              <a:t> , </a:t>
            </a:r>
            <a:r>
              <a:rPr lang="ru-RU" u="sng" dirty="0" err="1">
                <a:hlinkClick r:id="rId22" tooltip="IOS"/>
              </a:rPr>
              <a:t>iOS</a:t>
            </a:r>
            <a:r>
              <a:rPr lang="ru-RU" dirty="0"/>
              <a:t> ,</a:t>
            </a:r>
            <a:r>
              <a:rPr lang="ru-RU" u="sng" dirty="0" err="1">
                <a:hlinkClick r:id="rId23" tooltip="Windows Phone"/>
              </a:rPr>
              <a:t>Windows</a:t>
            </a:r>
            <a:r>
              <a:rPr lang="ru-RU" u="sng" dirty="0">
                <a:hlinkClick r:id="rId23" tooltip="Windows Phone"/>
              </a:rPr>
              <a:t> </a:t>
            </a:r>
            <a:r>
              <a:rPr lang="ru-RU" u="sng" dirty="0" err="1">
                <a:hlinkClick r:id="rId23" tooltip="Windows Phone"/>
              </a:rPr>
              <a:t>Phone</a:t>
            </a:r>
            <a:r>
              <a:rPr lang="ru-RU" dirty="0"/>
              <a:t> , </a:t>
            </a:r>
            <a:r>
              <a:rPr lang="ru-RU" u="sng" dirty="0" err="1">
                <a:hlinkClick r:id="rId24" tooltip="Firefox OS"/>
              </a:rPr>
              <a:t>Firefox</a:t>
            </a:r>
            <a:r>
              <a:rPr lang="ru-RU" u="sng" dirty="0">
                <a:hlinkClick r:id="rId24" tooltip="Firefox OS"/>
              </a:rPr>
              <a:t> OS</a:t>
            </a:r>
            <a:r>
              <a:rPr lang="ru-RU" dirty="0"/>
              <a:t> , </a:t>
            </a:r>
            <a:r>
              <a:rPr lang="ru-RU" u="sng" dirty="0" err="1">
                <a:hlinkClick r:id="rId25" tooltip="Sailfish OS"/>
              </a:rPr>
              <a:t>Sailfish</a:t>
            </a:r>
            <a:r>
              <a:rPr lang="ru-RU" u="sng" dirty="0">
                <a:hlinkClick r:id="rId25" tooltip="Sailfish OS"/>
              </a:rPr>
              <a:t> OS</a:t>
            </a:r>
            <a:r>
              <a:rPr lang="ru-RU" dirty="0"/>
              <a:t> , </a:t>
            </a:r>
            <a:r>
              <a:rPr lang="ru-RU" u="sng" dirty="0" err="1">
                <a:hlinkClick r:id="rId26" tooltip="Tizen"/>
              </a:rPr>
              <a:t>Tizen</a:t>
            </a:r>
            <a:r>
              <a:rPr lang="ru-RU" dirty="0"/>
              <a:t> , </a:t>
            </a:r>
            <a:r>
              <a:rPr lang="ru-RU" u="sng" dirty="0" err="1">
                <a:hlinkClick r:id="rId27" tooltip="Ubuntu Touch"/>
              </a:rPr>
              <a:t>Ubuntu</a:t>
            </a:r>
            <a:r>
              <a:rPr lang="ru-RU" u="sng" dirty="0">
                <a:hlinkClick r:id="rId27" tooltip="Ubuntu Touch"/>
              </a:rPr>
              <a:t> </a:t>
            </a:r>
            <a:r>
              <a:rPr lang="ru-RU" u="sng" dirty="0" err="1">
                <a:hlinkClick r:id="rId27" tooltip="Ubuntu Touch"/>
              </a:rPr>
              <a:t>Touch</a:t>
            </a:r>
            <a:r>
              <a:rPr lang="ru-RU" dirty="0"/>
              <a:t> OS.</a:t>
            </a:r>
          </a:p>
          <a:p>
            <a:endParaRPr lang="uk-UA" dirty="0"/>
          </a:p>
        </p:txBody>
      </p:sp>
      <p:pic>
        <p:nvPicPr>
          <p:cNvPr id="29698" name="Picture 2" descr="https://cdn0-a.production.vidio.static6.com/uploads/video/image/520837/kode-kode-rahasia-hp-android-25ab6d.jpg"/>
          <p:cNvPicPr>
            <a:picLocks noChangeAspect="1" noChangeArrowheads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2482" y="0"/>
            <a:ext cx="2349518" cy="2349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700" name="Picture 4" descr="http://akb30.ru/sites/default/files/news/1439234487_vay-fay.jpg"/>
          <p:cNvPicPr>
            <a:picLocks noChangeAspect="1" noChangeArrowheads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9975" y="2653985"/>
            <a:ext cx="3502025" cy="1751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3086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97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7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97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96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96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96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5469" y="152579"/>
            <a:ext cx="8596668" cy="1320800"/>
          </a:xfrm>
        </p:spPr>
        <p:txBody>
          <a:bodyPr/>
          <a:lstStyle/>
          <a:p>
            <a:r>
              <a:rPr lang="uk-UA" dirty="0" smtClean="0"/>
              <a:t>Мови програмування </a:t>
            </a:r>
            <a:endParaRPr lang="uk-UA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2664692"/>
              </p:ext>
            </p:extLst>
          </p:nvPr>
        </p:nvGraphicFramePr>
        <p:xfrm>
          <a:off x="8329809" y="300583"/>
          <a:ext cx="3862192" cy="5241216"/>
        </p:xfrm>
        <a:graphic>
          <a:graphicData uri="http://schemas.openxmlformats.org/drawingml/2006/table">
            <a:tbl>
              <a:tblPr/>
              <a:tblGrid>
                <a:gridCol w="397291">
                  <a:extLst>
                    <a:ext uri="{9D8B030D-6E8A-4147-A177-3AD203B41FA5}">
                      <a16:colId xmlns:a16="http://schemas.microsoft.com/office/drawing/2014/main" val="3438857598"/>
                    </a:ext>
                  </a:extLst>
                </a:gridCol>
                <a:gridCol w="429856">
                  <a:extLst>
                    <a:ext uri="{9D8B030D-6E8A-4147-A177-3AD203B41FA5}">
                      <a16:colId xmlns:a16="http://schemas.microsoft.com/office/drawing/2014/main" val="1878888611"/>
                    </a:ext>
                  </a:extLst>
                </a:gridCol>
                <a:gridCol w="3035045">
                  <a:extLst>
                    <a:ext uri="{9D8B030D-6E8A-4147-A177-3AD203B41FA5}">
                      <a16:colId xmlns:a16="http://schemas.microsoft.com/office/drawing/2014/main" val="2140325827"/>
                    </a:ext>
                  </a:extLst>
                </a:gridCol>
              </a:tblGrid>
              <a:tr h="594119">
                <a:tc>
                  <a:txBody>
                    <a:bodyPr/>
                    <a:lstStyle/>
                    <a:p>
                      <a:pPr algn="ctr"/>
                      <a:r>
                        <a:rPr lang="ru-RU" sz="1500" b="1">
                          <a:effectLst/>
                        </a:rPr>
                        <a:t>Операція</a:t>
                      </a:r>
                      <a:endParaRPr lang="ru-RU" sz="1500">
                        <a:effectLst/>
                      </a:endParaRPr>
                    </a:p>
                  </a:txBody>
                  <a:tcPr marL="55768" marR="55768" marT="55768" marB="5576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b="1">
                          <a:effectLst/>
                        </a:rPr>
                        <a:t>Операнди</a:t>
                      </a:r>
                      <a:endParaRPr lang="ru-RU" sz="1500">
                        <a:effectLst/>
                      </a:endParaRPr>
                    </a:p>
                  </a:txBody>
                  <a:tcPr marL="55768" marR="55768" marT="55768" marB="5576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b="1" dirty="0" err="1">
                          <a:effectLst/>
                        </a:rPr>
                        <a:t>Примітка</a:t>
                      </a:r>
                      <a:endParaRPr lang="ru-RU" sz="1500" dirty="0">
                        <a:effectLst/>
                      </a:endParaRPr>
                    </a:p>
                  </a:txBody>
                  <a:tcPr marL="55768" marR="55768" marT="55768" marB="5576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75743291"/>
                  </a:ext>
                </a:extLst>
              </a:tr>
              <a:tr h="423694">
                <a:tc gridSpan="2">
                  <a:txBody>
                    <a:bodyPr/>
                    <a:lstStyle/>
                    <a:p>
                      <a:pPr algn="l"/>
                      <a:r>
                        <a:rPr lang="en-US" sz="1500">
                          <a:effectLst/>
                        </a:rPr>
                        <a:t>MOV AX, WORDB</a:t>
                      </a:r>
                    </a:p>
                  </a:txBody>
                  <a:tcPr marL="55768" marR="55768" marT="55768" marB="5576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500">
                          <a:effectLst/>
                        </a:rPr>
                        <a:t>Записати значення, що міститься за адресою WORDB, до регістра AX</a:t>
                      </a:r>
                    </a:p>
                  </a:txBody>
                  <a:tcPr marL="55768" marR="55768" marT="55768" marB="5576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59729255"/>
                  </a:ext>
                </a:extLst>
              </a:tr>
              <a:tr h="423694">
                <a:tc gridSpan="2">
                  <a:txBody>
                    <a:bodyPr/>
                    <a:lstStyle/>
                    <a:p>
                      <a:pPr algn="l"/>
                      <a:r>
                        <a:rPr lang="en-US" sz="1500">
                          <a:effectLst/>
                        </a:rPr>
                        <a:t>MOV BX, WORDC</a:t>
                      </a:r>
                    </a:p>
                  </a:txBody>
                  <a:tcPr marL="55768" marR="55768" marT="55768" marB="5576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500">
                          <a:effectLst/>
                        </a:rPr>
                        <a:t>Записати значення, що міститься за адресою WORDС, до регістра ВX</a:t>
                      </a:r>
                    </a:p>
                  </a:txBody>
                  <a:tcPr marL="55768" marR="55768" marT="55768" marB="5576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5681093"/>
                  </a:ext>
                </a:extLst>
              </a:tr>
              <a:tr h="423694">
                <a:tc gridSpan="2">
                  <a:txBody>
                    <a:bodyPr/>
                    <a:lstStyle/>
                    <a:p>
                      <a:pPr algn="l"/>
                      <a:r>
                        <a:rPr lang="en-US" sz="1500">
                          <a:effectLst/>
                        </a:rPr>
                        <a:t>ADD AX, BX</a:t>
                      </a:r>
                    </a:p>
                  </a:txBody>
                  <a:tcPr marL="55768" marR="55768" marT="55768" marB="5576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500">
                          <a:effectLst/>
                        </a:rPr>
                        <a:t>Додати значення регістру BX до значення регістру AX, суму записати в регістр AX</a:t>
                      </a:r>
                    </a:p>
                  </a:txBody>
                  <a:tcPr marL="55768" marR="55768" marT="55768" marB="5576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68188860"/>
                  </a:ext>
                </a:extLst>
              </a:tr>
              <a:tr h="594119">
                <a:tc gridSpan="2">
                  <a:txBody>
                    <a:bodyPr/>
                    <a:lstStyle/>
                    <a:p>
                      <a:pPr algn="l"/>
                      <a:r>
                        <a:rPr lang="en-US" sz="1500">
                          <a:effectLst/>
                        </a:rPr>
                        <a:t>MULL WORDD</a:t>
                      </a:r>
                    </a:p>
                  </a:txBody>
                  <a:tcPr marL="55768" marR="55768" marT="55768" marB="5576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500">
                          <a:effectLst/>
                        </a:rPr>
                        <a:t>Помножити значення регістру AX на значення, що міститься за адресою WORDD (результат - у регістрі AX)</a:t>
                      </a:r>
                    </a:p>
                  </a:txBody>
                  <a:tcPr marL="55768" marR="55768" marT="55768" marB="5576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75363865"/>
                  </a:ext>
                </a:extLst>
              </a:tr>
              <a:tr h="423694">
                <a:tc gridSpan="2">
                  <a:txBody>
                    <a:bodyPr/>
                    <a:lstStyle/>
                    <a:p>
                      <a:pPr algn="l"/>
                      <a:r>
                        <a:rPr lang="en-US" sz="1500">
                          <a:effectLst/>
                        </a:rPr>
                        <a:t>MOV WORD</a:t>
                      </a:r>
                      <a:r>
                        <a:rPr lang="ru-RU" sz="1500">
                          <a:effectLst/>
                        </a:rPr>
                        <a:t>А, </a:t>
                      </a:r>
                      <a:r>
                        <a:rPr lang="en-US" sz="1500">
                          <a:effectLst/>
                        </a:rPr>
                        <a:t>AX</a:t>
                      </a:r>
                    </a:p>
                  </a:txBody>
                  <a:tcPr marL="55768" marR="55768" marT="55768" marB="5576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500" dirty="0" err="1">
                          <a:effectLst/>
                        </a:rPr>
                        <a:t>Записати</a:t>
                      </a:r>
                      <a:r>
                        <a:rPr lang="ru-RU" sz="1500" dirty="0">
                          <a:effectLst/>
                        </a:rPr>
                        <a:t> </a:t>
                      </a:r>
                      <a:r>
                        <a:rPr lang="ru-RU" sz="1500" dirty="0" err="1">
                          <a:effectLst/>
                        </a:rPr>
                        <a:t>значення</a:t>
                      </a:r>
                      <a:r>
                        <a:rPr lang="ru-RU" sz="1500" dirty="0">
                          <a:effectLst/>
                        </a:rPr>
                        <a:t> </a:t>
                      </a:r>
                      <a:r>
                        <a:rPr lang="ru-RU" sz="1500" dirty="0" err="1">
                          <a:effectLst/>
                        </a:rPr>
                        <a:t>регістру</a:t>
                      </a:r>
                      <a:r>
                        <a:rPr lang="ru-RU" sz="1500" dirty="0">
                          <a:effectLst/>
                        </a:rPr>
                        <a:t> AX за </a:t>
                      </a:r>
                      <a:r>
                        <a:rPr lang="ru-RU" sz="1500" dirty="0" err="1">
                          <a:effectLst/>
                        </a:rPr>
                        <a:t>адресою</a:t>
                      </a:r>
                      <a:r>
                        <a:rPr lang="ru-RU" sz="1500" dirty="0">
                          <a:effectLst/>
                        </a:rPr>
                        <a:t> WORDА</a:t>
                      </a:r>
                    </a:p>
                  </a:txBody>
                  <a:tcPr marL="55768" marR="55768" marT="55768" marB="5576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5089421"/>
                  </a:ext>
                </a:extLst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93638945"/>
              </p:ext>
            </p:extLst>
          </p:nvPr>
        </p:nvGraphicFramePr>
        <p:xfrm>
          <a:off x="801665" y="4213196"/>
          <a:ext cx="2867025" cy="2373630"/>
        </p:xfrm>
        <a:graphic>
          <a:graphicData uri="http://schemas.openxmlformats.org/drawingml/2006/table">
            <a:tbl>
              <a:tblPr/>
              <a:tblGrid>
                <a:gridCol w="1491699">
                  <a:extLst>
                    <a:ext uri="{9D8B030D-6E8A-4147-A177-3AD203B41FA5}">
                      <a16:colId xmlns:a16="http://schemas.microsoft.com/office/drawing/2014/main" val="2508620942"/>
                    </a:ext>
                  </a:extLst>
                </a:gridCol>
                <a:gridCol w="1375326">
                  <a:extLst>
                    <a:ext uri="{9D8B030D-6E8A-4147-A177-3AD203B41FA5}">
                      <a16:colId xmlns:a16="http://schemas.microsoft.com/office/drawing/2014/main" val="81568776"/>
                    </a:ext>
                  </a:extLst>
                </a:gridCol>
              </a:tblGrid>
              <a:tr h="658292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err="1">
                          <a:effectLst/>
                        </a:rPr>
                        <a:t>Ідентифікатор</a:t>
                      </a:r>
                      <a:r>
                        <a:rPr lang="ru-RU" sz="2000" dirty="0">
                          <a:effectLst/>
                        </a:rPr>
                        <a:t> </a:t>
                      </a:r>
                      <a:r>
                        <a:rPr lang="ru-RU" sz="2000" dirty="0" err="1">
                          <a:effectLst/>
                        </a:rPr>
                        <a:t>змінної</a:t>
                      </a:r>
                      <a:endParaRPr lang="ru-RU" sz="2000" dirty="0">
                        <a:effectLst/>
                      </a:endParaRPr>
                    </a:p>
                  </a:txBody>
                  <a:tcPr marL="66675" marR="66675" marT="66675" marB="6667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>
                          <a:effectLst/>
                        </a:rPr>
                        <a:t>Адреса комірки ОП</a:t>
                      </a:r>
                    </a:p>
                  </a:txBody>
                  <a:tcPr marL="66675" marR="66675" marT="66675" marB="6667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4333077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effectLst/>
                        </a:rPr>
                        <a:t>WORDA</a:t>
                      </a:r>
                    </a:p>
                  </a:txBody>
                  <a:tcPr marL="66675" marR="66675" marT="66675" marB="6667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>
                          <a:effectLst/>
                        </a:rPr>
                        <a:t>100</a:t>
                      </a:r>
                    </a:p>
                  </a:txBody>
                  <a:tcPr marL="66675" marR="66675" marT="66675" marB="6667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8183749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effectLst/>
                        </a:rPr>
                        <a:t>WORDB</a:t>
                      </a:r>
                    </a:p>
                  </a:txBody>
                  <a:tcPr marL="66675" marR="66675" marT="66675" marB="6667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effectLst/>
                        </a:rPr>
                        <a:t>101</a:t>
                      </a:r>
                    </a:p>
                  </a:txBody>
                  <a:tcPr marL="66675" marR="66675" marT="66675" marB="6667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8059893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effectLst/>
                        </a:rPr>
                        <a:t>WORDC</a:t>
                      </a:r>
                    </a:p>
                  </a:txBody>
                  <a:tcPr marL="66675" marR="66675" marT="66675" marB="6667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>
                          <a:effectLst/>
                        </a:rPr>
                        <a:t>102</a:t>
                      </a:r>
                    </a:p>
                  </a:txBody>
                  <a:tcPr marL="66675" marR="66675" marT="66675" marB="6667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2969637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effectLst/>
                        </a:rPr>
                        <a:t>WORDD</a:t>
                      </a:r>
                    </a:p>
                  </a:txBody>
                  <a:tcPr marL="66675" marR="66675" marT="66675" marB="6667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effectLst/>
                        </a:rPr>
                        <a:t>103</a:t>
                      </a:r>
                    </a:p>
                  </a:txBody>
                  <a:tcPr marL="66675" marR="66675" marT="66675" marB="6667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85206793"/>
                  </a:ext>
                </a:extLst>
              </a:tr>
            </a:tbl>
          </a:graphicData>
        </a:graphic>
      </p:graphicFrame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225469" y="812979"/>
            <a:ext cx="7816241" cy="35702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1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Мови</a:t>
            </a:r>
            <a:r>
              <a:rPr kumimoji="0" lang="ru-RU" altLang="ru-RU" sz="16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1600" b="1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програмування</a:t>
            </a:r>
            <a:r>
              <a:rPr kumimoji="0" lang="ru-RU" altLang="ru-RU" sz="16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1600" b="1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низького</a:t>
            </a:r>
            <a:r>
              <a:rPr kumimoji="0" lang="ru-RU" altLang="ru-RU" sz="16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1600" b="1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рівня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(</a:t>
            </a:r>
            <a: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машинно-</a:t>
            </a:r>
            <a:r>
              <a:rPr kumimoji="0" lang="ru-RU" altLang="ru-RU" sz="1600" b="0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орієнтовані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) -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такі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у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яких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принципи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керування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і структура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даних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безпосередньо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відображають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архітектуру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ЕОМ.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Тобто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такі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мови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орієнтованіна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конкретний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тип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процесора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і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враховують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його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особливості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kumimoji="0" lang="ru-RU" alt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Групамов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низького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рівня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включає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машинні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мови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машинні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коди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), </a:t>
            </a:r>
            <a:r>
              <a:rPr kumimoji="0" lang="ru-RU" altLang="ru-RU" sz="1600" b="0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мови</a:t>
            </a:r>
            <a: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kumimoji="0" lang="ru-RU" altLang="ru-RU" sz="1600" b="0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символічного</a:t>
            </a:r>
            <a: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kumimoji="0" lang="ru-RU" altLang="ru-RU" sz="1600" b="0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кодування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(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Асемблери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) та ряд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інших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Програми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написані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на таких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мовах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програмування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представляють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собою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лінійні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послідовності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елементарних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операцій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з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регістрами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в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яких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зберігаються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дані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kumimoji="0" lang="ru-RU" alt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Зокрема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мова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Асемблера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представляє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кожну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команду машинного коду у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вигляді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спеціальних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символьних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позначень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які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називаються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kumimoji="0" lang="ru-RU" altLang="ru-RU" sz="1600" b="0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мнемоніками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а в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якості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операндів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використовує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символічні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імена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а не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конкретні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адреси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(рис. 2).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Це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допомагає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програмісту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легше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запам'ятовувати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смисловий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зміст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операції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та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забезпечує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суттєве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зменшення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кількості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помилок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при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складанні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програм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510203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Винайдення перших ОМ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541417"/>
            <a:ext cx="7761272" cy="5133703"/>
          </a:xfrm>
        </p:spPr>
        <p:txBody>
          <a:bodyPr/>
          <a:lstStyle/>
          <a:p>
            <a:r>
              <a:rPr lang="uk-UA" dirty="0"/>
              <a:t>Найбільш рання згадка про використання обчислювальних пристроїв припадає на період 2700-2300 до н. е. Тоді в стародавньому Шумері був поширений абак. Він складався з дошки з накресленими лініями, які розмежовували послідовність порядків системи </a:t>
            </a:r>
            <a:r>
              <a:rPr lang="uk-UA" dirty="0" smtClean="0"/>
              <a:t>числення. Початковий </a:t>
            </a:r>
            <a:r>
              <a:rPr lang="uk-UA" dirty="0"/>
              <a:t>спосіб використання шумерського абака полягав у накресленні ліній на піску і гальці. Модифіковані абаки використовувалися також, як сучасні </a:t>
            </a:r>
            <a:r>
              <a:rPr lang="uk-UA" dirty="0" smtClean="0"/>
              <a:t>калькулятори. </a:t>
            </a:r>
          </a:p>
          <a:p>
            <a:r>
              <a:rPr lang="uk-UA" dirty="0" err="1" smtClean="0"/>
              <a:t>Антикітерський</a:t>
            </a:r>
            <a:r>
              <a:rPr lang="uk-UA" dirty="0" smtClean="0"/>
              <a:t> </a:t>
            </a:r>
            <a:r>
              <a:rPr lang="uk-UA" dirty="0"/>
              <a:t>механізм вважається найбільш раннім з відомих механічних аналогів </a:t>
            </a:r>
            <a:r>
              <a:rPr lang="uk-UA" dirty="0" smtClean="0"/>
              <a:t>комп'ютера. Він </a:t>
            </a:r>
            <a:r>
              <a:rPr lang="uk-UA" dirty="0"/>
              <a:t>був призначений для розрахунку астрономічних позицій. Такий механізм був виявлений в 1901 році на руїнах грецького острова </a:t>
            </a:r>
            <a:r>
              <a:rPr lang="uk-UA" dirty="0" err="1"/>
              <a:t>Андикитира</a:t>
            </a:r>
            <a:r>
              <a:rPr lang="uk-UA" dirty="0"/>
              <a:t> між </a:t>
            </a:r>
            <a:r>
              <a:rPr lang="uk-UA" dirty="0" err="1"/>
              <a:t>Китирой</a:t>
            </a:r>
            <a:r>
              <a:rPr lang="uk-UA" dirty="0"/>
              <a:t> і Критом і був датований 100 р. до н. е. Технологічні артефакти подібної складності більше не з'являлися до </a:t>
            </a:r>
            <a:r>
              <a:rPr lang="en-US" dirty="0"/>
              <a:t>XIV </a:t>
            </a:r>
            <a:r>
              <a:rPr lang="uk-UA" dirty="0"/>
              <a:t>століття, коли в Європі були винайдені механічні астрономічний </a:t>
            </a:r>
            <a:r>
              <a:rPr lang="uk-UA" dirty="0" smtClean="0"/>
              <a:t>годинник.</a:t>
            </a:r>
            <a:endParaRPr lang="uk-UA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20398" y="609600"/>
            <a:ext cx="2708401" cy="4130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35699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3768" y="0"/>
            <a:ext cx="8596668" cy="1320800"/>
          </a:xfrm>
        </p:spPr>
        <p:txBody>
          <a:bodyPr>
            <a:normAutofit/>
          </a:bodyPr>
          <a:lstStyle/>
          <a:p>
            <a:pPr algn="ctr"/>
            <a:r>
              <a:rPr lang="uk-UA" sz="3200" dirty="0" smtClean="0"/>
              <a:t>Мови програмування </a:t>
            </a:r>
            <a:endParaRPr lang="uk-UA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64184" y="551145"/>
            <a:ext cx="9168123" cy="5899759"/>
          </a:xfrm>
        </p:spPr>
        <p:txBody>
          <a:bodyPr>
            <a:noAutofit/>
          </a:bodyPr>
          <a:lstStyle/>
          <a:p>
            <a:r>
              <a:rPr lang="ru-RU" b="1" i="1" dirty="0" err="1"/>
              <a:t>Мови</a:t>
            </a:r>
            <a:r>
              <a:rPr lang="ru-RU" b="1" i="1" dirty="0"/>
              <a:t> </a:t>
            </a:r>
            <a:r>
              <a:rPr lang="ru-RU" b="1" i="1" dirty="0" err="1"/>
              <a:t>програмування</a:t>
            </a:r>
            <a:r>
              <a:rPr lang="ru-RU" b="1" i="1" dirty="0"/>
              <a:t> </a:t>
            </a:r>
            <a:r>
              <a:rPr lang="ru-RU" b="1" i="1" dirty="0" err="1"/>
              <a:t>високого</a:t>
            </a:r>
            <a:r>
              <a:rPr lang="ru-RU" b="1" i="1" dirty="0"/>
              <a:t> </a:t>
            </a:r>
            <a:r>
              <a:rPr lang="ru-RU" b="1" i="1" dirty="0" err="1"/>
              <a:t>рівня</a:t>
            </a:r>
            <a:r>
              <a:rPr lang="ru-RU" dirty="0"/>
              <a:t> - </a:t>
            </a:r>
            <a:r>
              <a:rPr lang="ru-RU" dirty="0" err="1"/>
              <a:t>такі</a:t>
            </a:r>
            <a:r>
              <a:rPr lang="ru-RU" dirty="0"/>
              <a:t>, у </a:t>
            </a:r>
            <a:r>
              <a:rPr lang="ru-RU" dirty="0" err="1"/>
              <a:t>яких</a:t>
            </a:r>
            <a:r>
              <a:rPr lang="ru-RU" dirty="0"/>
              <a:t> </a:t>
            </a:r>
            <a:r>
              <a:rPr lang="ru-RU" dirty="0" err="1"/>
              <a:t>засоби</a:t>
            </a:r>
            <a:r>
              <a:rPr lang="ru-RU" dirty="0"/>
              <a:t> </a:t>
            </a:r>
            <a:r>
              <a:rPr lang="ru-RU" dirty="0" err="1"/>
              <a:t>керування</a:t>
            </a:r>
            <a:r>
              <a:rPr lang="ru-RU" dirty="0"/>
              <a:t> і </a:t>
            </a:r>
            <a:r>
              <a:rPr lang="ru-RU" dirty="0" err="1"/>
              <a:t>роботи</a:t>
            </a:r>
            <a:r>
              <a:rPr lang="ru-RU" dirty="0"/>
              <a:t> з </a:t>
            </a:r>
            <a:r>
              <a:rPr lang="ru-RU" dirty="0" err="1"/>
              <a:t>даними</a:t>
            </a:r>
            <a:r>
              <a:rPr lang="ru-RU" dirty="0"/>
              <a:t> </a:t>
            </a:r>
            <a:r>
              <a:rPr lang="ru-RU" dirty="0" err="1"/>
              <a:t>відображають</a:t>
            </a:r>
            <a:r>
              <a:rPr lang="ru-RU" dirty="0"/>
              <a:t> потреби </a:t>
            </a:r>
            <a:r>
              <a:rPr lang="ru-RU" dirty="0" err="1"/>
              <a:t>програміста</a:t>
            </a:r>
            <a:r>
              <a:rPr lang="ru-RU" dirty="0"/>
              <a:t>, а не </a:t>
            </a:r>
            <a:r>
              <a:rPr lang="ru-RU" dirty="0" err="1"/>
              <a:t>можливості</a:t>
            </a:r>
            <a:r>
              <a:rPr lang="ru-RU" dirty="0"/>
              <a:t> </a:t>
            </a:r>
            <a:r>
              <a:rPr lang="ru-RU" dirty="0" err="1"/>
              <a:t>апаратних</a:t>
            </a:r>
            <a:r>
              <a:rPr lang="ru-RU" dirty="0"/>
              <a:t> </a:t>
            </a:r>
            <a:r>
              <a:rPr lang="ru-RU" dirty="0" err="1"/>
              <a:t>засобів</a:t>
            </a:r>
            <a:r>
              <a:rPr lang="ru-RU" dirty="0"/>
              <a:t>. </a:t>
            </a:r>
            <a:r>
              <a:rPr lang="ru-RU" dirty="0" err="1"/>
              <a:t>Програми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складаються</a:t>
            </a:r>
            <a:r>
              <a:rPr lang="ru-RU" dirty="0"/>
              <a:t> на таких </a:t>
            </a:r>
            <a:r>
              <a:rPr lang="ru-RU" dirty="0" err="1"/>
              <a:t>мовах</a:t>
            </a:r>
            <a:r>
              <a:rPr lang="ru-RU" dirty="0"/>
              <a:t>, </a:t>
            </a:r>
            <a:r>
              <a:rPr lang="ru-RU" dirty="0" err="1"/>
              <a:t>являють</a:t>
            </a:r>
            <a:r>
              <a:rPr lang="ru-RU" dirty="0"/>
              <a:t> собою </a:t>
            </a:r>
            <a:r>
              <a:rPr lang="ru-RU" dirty="0" err="1"/>
              <a:t>послідовності</a:t>
            </a:r>
            <a:r>
              <a:rPr lang="ru-RU" dirty="0"/>
              <a:t> </a:t>
            </a:r>
            <a:r>
              <a:rPr lang="ru-RU" dirty="0" err="1"/>
              <a:t>операторів</a:t>
            </a:r>
            <a:r>
              <a:rPr lang="ru-RU" dirty="0"/>
              <a:t>, </a:t>
            </a:r>
            <a:r>
              <a:rPr lang="ru-RU" dirty="0" err="1"/>
              <a:t>структуровані</a:t>
            </a:r>
            <a:r>
              <a:rPr lang="ru-RU" dirty="0"/>
              <a:t> </a:t>
            </a:r>
            <a:r>
              <a:rPr lang="ru-RU" dirty="0" err="1"/>
              <a:t>відповідно</a:t>
            </a:r>
            <a:r>
              <a:rPr lang="ru-RU" dirty="0"/>
              <a:t> до правил </a:t>
            </a:r>
            <a:r>
              <a:rPr lang="ru-RU" dirty="0" err="1"/>
              <a:t>мови</a:t>
            </a:r>
            <a:r>
              <a:rPr lang="ru-RU" dirty="0"/>
              <a:t>. Вони </a:t>
            </a:r>
            <a:r>
              <a:rPr lang="ru-RU" dirty="0" err="1"/>
              <a:t>оперують</a:t>
            </a:r>
            <a:r>
              <a:rPr lang="ru-RU" dirty="0"/>
              <a:t> </a:t>
            </a:r>
            <a:r>
              <a:rPr lang="ru-RU" dirty="0" err="1"/>
              <a:t>сутностями</a:t>
            </a:r>
            <a:r>
              <a:rPr lang="ru-RU" dirty="0"/>
              <a:t>, </a:t>
            </a:r>
            <a:r>
              <a:rPr lang="ru-RU" dirty="0" err="1"/>
              <a:t>ближчими</a:t>
            </a:r>
            <a:r>
              <a:rPr lang="ru-RU" dirty="0"/>
              <a:t> і </a:t>
            </a:r>
            <a:r>
              <a:rPr lang="ru-RU" dirty="0" err="1"/>
              <a:t>зрозумілішими</a:t>
            </a:r>
            <a:r>
              <a:rPr lang="ru-RU" dirty="0"/>
              <a:t> </a:t>
            </a:r>
            <a:r>
              <a:rPr lang="ru-RU" dirty="0" err="1"/>
              <a:t>людині</a:t>
            </a:r>
            <a:r>
              <a:rPr lang="ru-RU" dirty="0"/>
              <a:t>, такими як </a:t>
            </a:r>
            <a:r>
              <a:rPr lang="ru-RU" dirty="0" err="1"/>
              <a:t>змінні</a:t>
            </a:r>
            <a:r>
              <a:rPr lang="ru-RU" dirty="0"/>
              <a:t>, </a:t>
            </a:r>
            <a:r>
              <a:rPr lang="ru-RU" dirty="0" err="1"/>
              <a:t>функції</a:t>
            </a:r>
            <a:r>
              <a:rPr lang="ru-RU" dirty="0"/>
              <a:t> </a:t>
            </a:r>
            <a:r>
              <a:rPr lang="ru-RU" dirty="0" err="1"/>
              <a:t>тощо</a:t>
            </a:r>
            <a:r>
              <a:rPr lang="ru-RU" dirty="0"/>
              <a:t>. </a:t>
            </a:r>
            <a:r>
              <a:rPr lang="ru-RU" dirty="0" err="1"/>
              <a:t>Особливості</a:t>
            </a:r>
            <a:r>
              <a:rPr lang="ru-RU" dirty="0"/>
              <a:t> </a:t>
            </a:r>
            <a:r>
              <a:rPr lang="ru-RU" dirty="0" err="1"/>
              <a:t>конкретних</a:t>
            </a:r>
            <a:r>
              <a:rPr lang="ru-RU" dirty="0"/>
              <a:t> </a:t>
            </a:r>
            <a:r>
              <a:rPr lang="ru-RU" dirty="0" err="1"/>
              <a:t>комп’ютерних</a:t>
            </a:r>
            <a:r>
              <a:rPr lang="ru-RU" dirty="0"/>
              <a:t> </a:t>
            </a:r>
            <a:r>
              <a:rPr lang="ru-RU" dirty="0" err="1"/>
              <a:t>архітектур</a:t>
            </a:r>
            <a:r>
              <a:rPr lang="ru-RU" dirty="0"/>
              <a:t> в них не </a:t>
            </a:r>
            <a:r>
              <a:rPr lang="ru-RU" dirty="0" err="1"/>
              <a:t>враховуються</a:t>
            </a:r>
            <a:r>
              <a:rPr lang="ru-RU" dirty="0"/>
              <a:t>, тому </a:t>
            </a:r>
            <a:r>
              <a:rPr lang="ru-RU" dirty="0" err="1"/>
              <a:t>розроблені</a:t>
            </a:r>
            <a:r>
              <a:rPr lang="ru-RU" dirty="0"/>
              <a:t> на </a:t>
            </a:r>
            <a:r>
              <a:rPr lang="ru-RU" dirty="0" err="1"/>
              <a:t>цих</a:t>
            </a:r>
            <a:r>
              <a:rPr lang="ru-RU" dirty="0"/>
              <a:t> </a:t>
            </a:r>
            <a:r>
              <a:rPr lang="ru-RU" dirty="0" err="1"/>
              <a:t>мовах</a:t>
            </a:r>
            <a:r>
              <a:rPr lang="ru-RU" dirty="0"/>
              <a:t> </a:t>
            </a:r>
            <a:r>
              <a:rPr lang="ru-RU" dirty="0" err="1"/>
              <a:t>програми</a:t>
            </a:r>
            <a:r>
              <a:rPr lang="ru-RU" dirty="0"/>
              <a:t> </a:t>
            </a:r>
            <a:r>
              <a:rPr lang="ru-RU" dirty="0" err="1"/>
              <a:t>можуть</a:t>
            </a:r>
            <a:r>
              <a:rPr lang="ru-RU" dirty="0"/>
              <a:t> </a:t>
            </a:r>
            <a:r>
              <a:rPr lang="ru-RU" dirty="0" err="1"/>
              <a:t>виконуватися</a:t>
            </a:r>
            <a:r>
              <a:rPr lang="ru-RU" dirty="0"/>
              <a:t> на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комп’ютерах</a:t>
            </a:r>
            <a:r>
              <a:rPr lang="ru-RU" dirty="0"/>
              <a:t> </a:t>
            </a:r>
            <a:r>
              <a:rPr lang="ru-RU" dirty="0" err="1"/>
              <a:t>тієї</a:t>
            </a:r>
            <a:r>
              <a:rPr lang="ru-RU" dirty="0"/>
              <a:t> ж </a:t>
            </a:r>
            <a:r>
              <a:rPr lang="ru-RU" dirty="0" err="1"/>
              <a:t>платформи</a:t>
            </a:r>
            <a:r>
              <a:rPr lang="ru-RU" dirty="0"/>
              <a:t>.</a:t>
            </a:r>
          </a:p>
          <a:p>
            <a:r>
              <a:rPr lang="ru-RU" dirty="0" err="1"/>
              <a:t>Розробляти</a:t>
            </a:r>
            <a:r>
              <a:rPr lang="ru-RU" dirty="0"/>
              <a:t> </a:t>
            </a:r>
            <a:r>
              <a:rPr lang="ru-RU" dirty="0" err="1"/>
              <a:t>програми</a:t>
            </a:r>
            <a:r>
              <a:rPr lang="ru-RU" dirty="0"/>
              <a:t> на </a:t>
            </a:r>
            <a:r>
              <a:rPr lang="ru-RU" dirty="0" err="1"/>
              <a:t>високорівневих</a:t>
            </a:r>
            <a:r>
              <a:rPr lang="ru-RU" dirty="0"/>
              <a:t> </a:t>
            </a:r>
            <a:r>
              <a:rPr lang="ru-RU" dirty="0" err="1"/>
              <a:t>мовах</a:t>
            </a:r>
            <a:r>
              <a:rPr lang="ru-RU" dirty="0"/>
              <a:t> </a:t>
            </a:r>
            <a:r>
              <a:rPr lang="ru-RU" dirty="0" err="1"/>
              <a:t>програмування</a:t>
            </a:r>
            <a:r>
              <a:rPr lang="ru-RU" b="1" i="1" dirty="0"/>
              <a:t> </a:t>
            </a:r>
            <a:r>
              <a:rPr lang="ru-RU" dirty="0"/>
              <a:t>за </a:t>
            </a:r>
            <a:r>
              <a:rPr lang="ru-RU" dirty="0" err="1"/>
              <a:t>допомогою</a:t>
            </a:r>
            <a:r>
              <a:rPr lang="ru-RU" dirty="0"/>
              <a:t> </a:t>
            </a:r>
            <a:r>
              <a:rPr lang="ru-RU" dirty="0" err="1"/>
              <a:t>зрозумілих</a:t>
            </a:r>
            <a:r>
              <a:rPr lang="ru-RU" dirty="0"/>
              <a:t> команд </a:t>
            </a:r>
            <a:r>
              <a:rPr lang="ru-RU" dirty="0" err="1"/>
              <a:t>значно</a:t>
            </a:r>
            <a:r>
              <a:rPr lang="ru-RU" dirty="0"/>
              <a:t> </a:t>
            </a:r>
            <a:r>
              <a:rPr lang="ru-RU" dirty="0" err="1"/>
              <a:t>простіше</a:t>
            </a:r>
            <a:r>
              <a:rPr lang="ru-RU" dirty="0"/>
              <a:t>, а </a:t>
            </a:r>
            <a:r>
              <a:rPr lang="ru-RU" dirty="0" err="1"/>
              <a:t>помилок</a:t>
            </a:r>
            <a:r>
              <a:rPr lang="ru-RU" dirty="0"/>
              <a:t> при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розробці</a:t>
            </a:r>
            <a:r>
              <a:rPr lang="ru-RU" dirty="0"/>
              <a:t> </a:t>
            </a:r>
            <a:r>
              <a:rPr lang="ru-RU" dirty="0" err="1"/>
              <a:t>допускається</a:t>
            </a:r>
            <a:r>
              <a:rPr lang="ru-RU" dirty="0"/>
              <a:t> </a:t>
            </a:r>
            <a:r>
              <a:rPr lang="ru-RU" dirty="0" err="1"/>
              <a:t>набагато</a:t>
            </a:r>
            <a:r>
              <a:rPr lang="ru-RU" dirty="0"/>
              <a:t> </a:t>
            </a:r>
            <a:r>
              <a:rPr lang="ru-RU" dirty="0" err="1"/>
              <a:t>менше</a:t>
            </a:r>
            <a:r>
              <a:rPr lang="ru-RU" dirty="0"/>
              <a:t>. При </a:t>
            </a:r>
            <a:r>
              <a:rPr lang="ru-RU" dirty="0" err="1"/>
              <a:t>цьому</a:t>
            </a:r>
            <a:r>
              <a:rPr lang="ru-RU" dirty="0"/>
              <a:t> </a:t>
            </a:r>
            <a:r>
              <a:rPr lang="ru-RU" dirty="0" err="1"/>
              <a:t>програмісти</a:t>
            </a:r>
            <a:r>
              <a:rPr lang="ru-RU" dirty="0"/>
              <a:t> </a:t>
            </a:r>
            <a:r>
              <a:rPr lang="ru-RU" dirty="0" err="1"/>
              <a:t>отримали</a:t>
            </a:r>
            <a:r>
              <a:rPr lang="ru-RU" dirty="0"/>
              <a:t> </a:t>
            </a:r>
            <a:r>
              <a:rPr lang="ru-RU" dirty="0" err="1"/>
              <a:t>можливість</a:t>
            </a:r>
            <a:r>
              <a:rPr lang="ru-RU" dirty="0"/>
              <a:t> не </a:t>
            </a:r>
            <a:r>
              <a:rPr lang="ru-RU" dirty="0" err="1"/>
              <a:t>розписувати</a:t>
            </a:r>
            <a:r>
              <a:rPr lang="ru-RU" dirty="0"/>
              <a:t> в деталях </a:t>
            </a:r>
            <a:r>
              <a:rPr lang="ru-RU" dirty="0" err="1"/>
              <a:t>обчислювальний</a:t>
            </a:r>
            <a:r>
              <a:rPr lang="ru-RU" dirty="0"/>
              <a:t> </a:t>
            </a:r>
            <a:r>
              <a:rPr lang="ru-RU" dirty="0" err="1"/>
              <a:t>процес</a:t>
            </a:r>
            <a:r>
              <a:rPr lang="ru-RU" dirty="0"/>
              <a:t> на </a:t>
            </a:r>
            <a:r>
              <a:rPr lang="ru-RU" dirty="0" err="1"/>
              <a:t>рівні</a:t>
            </a:r>
            <a:r>
              <a:rPr lang="ru-RU" dirty="0"/>
              <a:t> </a:t>
            </a:r>
            <a:r>
              <a:rPr lang="ru-RU" dirty="0" err="1"/>
              <a:t>машинних</a:t>
            </a:r>
            <a:r>
              <a:rPr lang="ru-RU" dirty="0"/>
              <a:t> команд, а </a:t>
            </a:r>
            <a:r>
              <a:rPr lang="ru-RU" dirty="0" err="1"/>
              <a:t>зосередитися</a:t>
            </a:r>
            <a:r>
              <a:rPr lang="ru-RU" dirty="0"/>
              <a:t> на </a:t>
            </a:r>
            <a:r>
              <a:rPr lang="ru-RU" dirty="0" err="1"/>
              <a:t>основних</a:t>
            </a:r>
            <a:r>
              <a:rPr lang="ru-RU" dirty="0"/>
              <a:t> </a:t>
            </a:r>
            <a:r>
              <a:rPr lang="ru-RU" dirty="0" err="1"/>
              <a:t>особливостях</a:t>
            </a:r>
            <a:r>
              <a:rPr lang="ru-RU" dirty="0"/>
              <a:t> алгоритму. Часто </a:t>
            </a:r>
            <a:r>
              <a:rPr lang="ru-RU" dirty="0" err="1"/>
              <a:t>такі</a:t>
            </a:r>
            <a:r>
              <a:rPr lang="ru-RU" dirty="0"/>
              <a:t> </a:t>
            </a:r>
            <a:r>
              <a:rPr lang="ru-RU" dirty="0" err="1"/>
              <a:t>мови</a:t>
            </a:r>
            <a:r>
              <a:rPr lang="ru-RU" dirty="0"/>
              <a:t> </a:t>
            </a:r>
            <a:r>
              <a:rPr lang="ru-RU" dirty="0" err="1"/>
              <a:t>програмування</a:t>
            </a:r>
            <a:r>
              <a:rPr lang="ru-RU" dirty="0"/>
              <a:t> </a:t>
            </a:r>
            <a:r>
              <a:rPr lang="ru-RU" dirty="0" err="1"/>
              <a:t>називають</a:t>
            </a:r>
            <a:r>
              <a:rPr lang="ru-RU" dirty="0"/>
              <a:t> </a:t>
            </a:r>
            <a:r>
              <a:rPr lang="ru-RU" i="1" dirty="0" err="1"/>
              <a:t>алгоритмічними</a:t>
            </a:r>
            <a:r>
              <a:rPr lang="ru-RU" dirty="0"/>
              <a:t>.</a:t>
            </a:r>
          </a:p>
          <a:p>
            <a:r>
              <a:rPr lang="ru-RU" dirty="0" err="1"/>
              <a:t>Наприклад</a:t>
            </a:r>
            <a:r>
              <a:rPr lang="ru-RU" dirty="0"/>
              <a:t>, фрагмент </a:t>
            </a:r>
            <a:r>
              <a:rPr lang="ru-RU" dirty="0" err="1"/>
              <a:t>програми</a:t>
            </a:r>
            <a:r>
              <a:rPr lang="ru-RU" dirty="0"/>
              <a:t> на С/C++ для </a:t>
            </a:r>
            <a:r>
              <a:rPr lang="ru-RU" dirty="0" err="1"/>
              <a:t>обчислення</a:t>
            </a:r>
            <a:r>
              <a:rPr lang="ru-RU" dirty="0"/>
              <a:t> </a:t>
            </a:r>
            <a:r>
              <a:rPr lang="ru-RU" dirty="0" err="1"/>
              <a:t>виразу</a:t>
            </a:r>
            <a:r>
              <a:rPr lang="ru-RU" dirty="0"/>
              <a:t> а = (</a:t>
            </a:r>
            <a:r>
              <a:rPr lang="ru-RU" dirty="0" err="1"/>
              <a:t>b+c</a:t>
            </a:r>
            <a:r>
              <a:rPr lang="ru-RU" dirty="0"/>
              <a:t>) d:</a:t>
            </a:r>
          </a:p>
          <a:p>
            <a:r>
              <a:rPr lang="ru-RU" dirty="0"/>
              <a:t>а = (b + с)*d</a:t>
            </a:r>
            <a:r>
              <a:rPr lang="ru-RU" dirty="0" smtClean="0"/>
              <a:t>;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42816710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 </a:t>
            </a:r>
            <a:r>
              <a:rPr lang="ru-RU" dirty="0" err="1"/>
              <a:t>Основні</a:t>
            </a:r>
            <a:r>
              <a:rPr lang="ru-RU" dirty="0"/>
              <a:t> </a:t>
            </a:r>
            <a:r>
              <a:rPr lang="ru-RU" dirty="0" err="1"/>
              <a:t>відмінності</a:t>
            </a:r>
            <a:r>
              <a:rPr lang="ru-RU" dirty="0"/>
              <a:t> </a:t>
            </a:r>
            <a:r>
              <a:rPr lang="ru-RU" dirty="0" err="1"/>
              <a:t>мови</a:t>
            </a:r>
            <a:r>
              <a:rPr lang="ru-RU" dirty="0"/>
              <a:t> </a:t>
            </a:r>
            <a:r>
              <a:rPr lang="ru-RU" dirty="0" err="1"/>
              <a:t>програмування</a:t>
            </a:r>
            <a:r>
              <a:rPr lang="ru-RU" dirty="0"/>
              <a:t> </a:t>
            </a:r>
            <a:r>
              <a:rPr lang="ru-RU" dirty="0" err="1"/>
              <a:t>високого</a:t>
            </a:r>
            <a:r>
              <a:rPr lang="ru-RU" dirty="0"/>
              <a:t> </a:t>
            </a:r>
            <a:r>
              <a:rPr lang="ru-RU" dirty="0" err="1"/>
              <a:t>рівня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машинно-</a:t>
            </a:r>
            <a:r>
              <a:rPr lang="ru-RU" dirty="0" err="1"/>
              <a:t>орієнтованої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26093" y="1778696"/>
            <a:ext cx="9081370" cy="4672207"/>
          </a:xfrm>
        </p:spPr>
        <p:txBody>
          <a:bodyPr>
            <a:normAutofit fontScale="92500"/>
          </a:bodyPr>
          <a:lstStyle/>
          <a:p>
            <a:r>
              <a:rPr lang="ru-RU" dirty="0" err="1" smtClean="0"/>
              <a:t>алфавіт</a:t>
            </a:r>
            <a:r>
              <a:rPr lang="ru-RU" dirty="0" smtClean="0"/>
              <a:t> </a:t>
            </a:r>
            <a:r>
              <a:rPr lang="ru-RU" dirty="0" err="1"/>
              <a:t>алгоритмічної</a:t>
            </a:r>
            <a:r>
              <a:rPr lang="ru-RU" dirty="0"/>
              <a:t> </a:t>
            </a:r>
            <a:r>
              <a:rPr lang="ru-RU" dirty="0" err="1"/>
              <a:t>мови</a:t>
            </a:r>
            <a:r>
              <a:rPr lang="ru-RU" dirty="0"/>
              <a:t> </a:t>
            </a:r>
            <a:r>
              <a:rPr lang="ru-RU" dirty="0" err="1"/>
              <a:t>значно</a:t>
            </a:r>
            <a:r>
              <a:rPr lang="ru-RU" dirty="0"/>
              <a:t> </a:t>
            </a:r>
            <a:r>
              <a:rPr lang="ru-RU" dirty="0" err="1"/>
              <a:t>ширше</a:t>
            </a:r>
            <a:r>
              <a:rPr lang="ru-RU" dirty="0"/>
              <a:t> </a:t>
            </a:r>
            <a:r>
              <a:rPr lang="ru-RU" dirty="0" err="1"/>
              <a:t>алфавіту</a:t>
            </a:r>
            <a:r>
              <a:rPr lang="ru-RU" dirty="0"/>
              <a:t> машинно-</a:t>
            </a:r>
            <a:r>
              <a:rPr lang="ru-RU" dirty="0" err="1"/>
              <a:t>орієнтованої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істотно</a:t>
            </a:r>
            <a:r>
              <a:rPr lang="ru-RU" dirty="0"/>
              <a:t> </a:t>
            </a:r>
            <a:r>
              <a:rPr lang="ru-RU" dirty="0" err="1"/>
              <a:t>підвищує</a:t>
            </a:r>
            <a:r>
              <a:rPr lang="ru-RU" dirty="0"/>
              <a:t> </a:t>
            </a:r>
            <a:r>
              <a:rPr lang="ru-RU" dirty="0" err="1"/>
              <a:t>наочність</a:t>
            </a:r>
            <a:r>
              <a:rPr lang="ru-RU" dirty="0"/>
              <a:t> тексту </a:t>
            </a:r>
            <a:r>
              <a:rPr lang="ru-RU" dirty="0" err="1"/>
              <a:t>такої</a:t>
            </a:r>
            <a:r>
              <a:rPr lang="ru-RU" dirty="0"/>
              <a:t> </a:t>
            </a:r>
            <a:r>
              <a:rPr lang="ru-RU" dirty="0" err="1"/>
              <a:t>програми</a:t>
            </a:r>
            <a:r>
              <a:rPr lang="ru-RU" dirty="0"/>
              <a:t>;</a:t>
            </a:r>
          </a:p>
          <a:p>
            <a:r>
              <a:rPr lang="ru-RU" dirty="0" err="1"/>
              <a:t>набір</a:t>
            </a:r>
            <a:r>
              <a:rPr lang="ru-RU" dirty="0"/>
              <a:t> </a:t>
            </a:r>
            <a:r>
              <a:rPr lang="ru-RU" dirty="0" err="1"/>
              <a:t>допустимих</a:t>
            </a:r>
            <a:r>
              <a:rPr lang="ru-RU" dirty="0"/>
              <a:t> в </a:t>
            </a:r>
            <a:r>
              <a:rPr lang="ru-RU" dirty="0" err="1"/>
              <a:t>алгоритмічній</a:t>
            </a:r>
            <a:r>
              <a:rPr lang="ru-RU" dirty="0"/>
              <a:t> </a:t>
            </a:r>
            <a:r>
              <a:rPr lang="ru-RU" dirty="0" err="1"/>
              <a:t>мові</a:t>
            </a:r>
            <a:r>
              <a:rPr lang="ru-RU" dirty="0"/>
              <a:t> </a:t>
            </a:r>
            <a:r>
              <a:rPr lang="ru-RU" dirty="0" err="1"/>
              <a:t>операцій</a:t>
            </a:r>
            <a:r>
              <a:rPr lang="ru-RU" dirty="0"/>
              <a:t> не </a:t>
            </a:r>
            <a:r>
              <a:rPr lang="ru-RU" dirty="0" err="1"/>
              <a:t>залежить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набору </a:t>
            </a:r>
            <a:r>
              <a:rPr lang="ru-RU" dirty="0" err="1"/>
              <a:t>машинних</a:t>
            </a:r>
            <a:r>
              <a:rPr lang="ru-RU" dirty="0"/>
              <a:t> </a:t>
            </a:r>
            <a:r>
              <a:rPr lang="ru-RU" dirty="0" err="1"/>
              <a:t>операцій</a:t>
            </a:r>
            <a:r>
              <a:rPr lang="ru-RU" dirty="0"/>
              <a:t>, а </a:t>
            </a:r>
            <a:r>
              <a:rPr lang="ru-RU" dirty="0" err="1"/>
              <a:t>вибирається</a:t>
            </a:r>
            <a:r>
              <a:rPr lang="ru-RU" dirty="0"/>
              <a:t>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міркувань</a:t>
            </a:r>
            <a:r>
              <a:rPr lang="ru-RU" dirty="0"/>
              <a:t> </a:t>
            </a:r>
            <a:r>
              <a:rPr lang="ru-RU" dirty="0" err="1"/>
              <a:t>зручності</a:t>
            </a:r>
            <a:r>
              <a:rPr lang="ru-RU" dirty="0"/>
              <a:t> </a:t>
            </a:r>
            <a:r>
              <a:rPr lang="ru-RU" dirty="0" err="1"/>
              <a:t>формулювання</a:t>
            </a:r>
            <a:r>
              <a:rPr lang="ru-RU" dirty="0"/>
              <a:t> </a:t>
            </a:r>
            <a:r>
              <a:rPr lang="ru-RU" dirty="0" err="1"/>
              <a:t>послідовності</a:t>
            </a:r>
            <a:r>
              <a:rPr lang="ru-RU" dirty="0"/>
              <a:t> </a:t>
            </a:r>
            <a:r>
              <a:rPr lang="ru-RU" dirty="0" err="1"/>
              <a:t>дій</a:t>
            </a:r>
            <a:r>
              <a:rPr lang="ru-RU" dirty="0"/>
              <a:t>;</a:t>
            </a:r>
          </a:p>
          <a:p>
            <a:r>
              <a:rPr lang="ru-RU" dirty="0"/>
              <a:t>формат </a:t>
            </a:r>
            <a:r>
              <a:rPr lang="ru-RU" dirty="0" err="1"/>
              <a:t>речень</a:t>
            </a:r>
            <a:r>
              <a:rPr lang="ru-RU" dirty="0"/>
              <a:t> у </a:t>
            </a:r>
            <a:r>
              <a:rPr lang="ru-RU" dirty="0" err="1"/>
              <a:t>алгоритмічній</a:t>
            </a:r>
            <a:r>
              <a:rPr lang="ru-RU" dirty="0"/>
              <a:t> </a:t>
            </a:r>
            <a:r>
              <a:rPr lang="ru-RU" dirty="0" err="1"/>
              <a:t>мові</a:t>
            </a:r>
            <a:r>
              <a:rPr lang="ru-RU" dirty="0"/>
              <a:t> </a:t>
            </a:r>
            <a:r>
              <a:rPr lang="ru-RU" dirty="0" err="1"/>
              <a:t>досить</a:t>
            </a:r>
            <a:r>
              <a:rPr lang="ru-RU" dirty="0"/>
              <a:t> </a:t>
            </a:r>
            <a:r>
              <a:rPr lang="ru-RU" dirty="0" err="1"/>
              <a:t>гнучкий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дозволяє</a:t>
            </a:r>
            <a:r>
              <a:rPr lang="ru-RU" dirty="0"/>
              <a:t> за </a:t>
            </a:r>
            <a:r>
              <a:rPr lang="ru-RU" dirty="0" err="1"/>
              <a:t>допомогою</a:t>
            </a:r>
            <a:r>
              <a:rPr lang="ru-RU" dirty="0"/>
              <a:t> одного </a:t>
            </a:r>
            <a:r>
              <a:rPr lang="ru-RU" dirty="0" err="1"/>
              <a:t>речення</a:t>
            </a:r>
            <a:r>
              <a:rPr lang="ru-RU" dirty="0"/>
              <a:t> </a:t>
            </a:r>
            <a:r>
              <a:rPr lang="ru-RU" dirty="0" err="1"/>
              <a:t>задати</a:t>
            </a:r>
            <a:r>
              <a:rPr lang="ru-RU" dirty="0"/>
              <a:t> </a:t>
            </a:r>
            <a:r>
              <a:rPr lang="ru-RU" dirty="0" err="1"/>
              <a:t>досить</a:t>
            </a:r>
            <a:r>
              <a:rPr lang="ru-RU" dirty="0"/>
              <a:t> </a:t>
            </a:r>
            <a:r>
              <a:rPr lang="ru-RU" dirty="0" err="1"/>
              <a:t>змістовний</a:t>
            </a:r>
            <a:r>
              <a:rPr lang="ru-RU" dirty="0"/>
              <a:t> </a:t>
            </a:r>
            <a:r>
              <a:rPr lang="ru-RU" dirty="0" err="1"/>
              <a:t>етап</a:t>
            </a:r>
            <a:r>
              <a:rPr lang="ru-RU" dirty="0"/>
              <a:t> </a:t>
            </a:r>
            <a:r>
              <a:rPr lang="ru-RU" dirty="0" err="1"/>
              <a:t>обробки</a:t>
            </a:r>
            <a:r>
              <a:rPr lang="ru-RU" dirty="0"/>
              <a:t> </a:t>
            </a:r>
            <a:r>
              <a:rPr lang="ru-RU" dirty="0" err="1"/>
              <a:t>даних</a:t>
            </a:r>
            <a:r>
              <a:rPr lang="ru-RU" dirty="0"/>
              <a:t>;</a:t>
            </a:r>
          </a:p>
          <a:p>
            <a:r>
              <a:rPr lang="ru-RU" dirty="0" err="1"/>
              <a:t>необхідні</a:t>
            </a:r>
            <a:r>
              <a:rPr lang="ru-RU" dirty="0"/>
              <a:t> </a:t>
            </a:r>
            <a:r>
              <a:rPr lang="ru-RU" dirty="0" err="1"/>
              <a:t>операції</a:t>
            </a:r>
            <a:r>
              <a:rPr lang="ru-RU" dirty="0"/>
              <a:t> в </a:t>
            </a:r>
            <a:r>
              <a:rPr lang="ru-RU" dirty="0" err="1"/>
              <a:t>алгоритмічній</a:t>
            </a:r>
            <a:r>
              <a:rPr lang="ru-RU" dirty="0"/>
              <a:t> </a:t>
            </a:r>
            <a:r>
              <a:rPr lang="ru-RU" dirty="0" err="1"/>
              <a:t>мові</a:t>
            </a:r>
            <a:r>
              <a:rPr lang="ru-RU" dirty="0"/>
              <a:t> </a:t>
            </a:r>
            <a:r>
              <a:rPr lang="ru-RU" dirty="0" err="1"/>
              <a:t>задаються</a:t>
            </a:r>
            <a:r>
              <a:rPr lang="ru-RU" dirty="0"/>
              <a:t> в </a:t>
            </a:r>
            <a:r>
              <a:rPr lang="ru-RU" dirty="0" err="1"/>
              <a:t>зручному</a:t>
            </a:r>
            <a:r>
              <a:rPr lang="ru-RU" dirty="0"/>
              <a:t> для </a:t>
            </a:r>
            <a:r>
              <a:rPr lang="ru-RU" dirty="0" err="1"/>
              <a:t>людини</a:t>
            </a:r>
            <a:r>
              <a:rPr lang="ru-RU" dirty="0"/>
              <a:t> </a:t>
            </a:r>
            <a:r>
              <a:rPr lang="ru-RU" dirty="0" err="1"/>
              <a:t>вигляді</a:t>
            </a:r>
            <a:r>
              <a:rPr lang="ru-RU" dirty="0"/>
              <a:t>, </a:t>
            </a:r>
            <a:r>
              <a:rPr lang="ru-RU" dirty="0" err="1"/>
              <a:t>наприклад</a:t>
            </a:r>
            <a:r>
              <a:rPr lang="ru-RU" dirty="0"/>
              <a:t>, за </a:t>
            </a:r>
            <a:r>
              <a:rPr lang="ru-RU" dirty="0" err="1"/>
              <a:t>допомогою</a:t>
            </a:r>
            <a:r>
              <a:rPr lang="ru-RU" dirty="0"/>
              <a:t> </a:t>
            </a:r>
            <a:r>
              <a:rPr lang="ru-RU" dirty="0" err="1"/>
              <a:t>загальноприйнятих</a:t>
            </a:r>
            <a:r>
              <a:rPr lang="ru-RU" dirty="0"/>
              <a:t> </a:t>
            </a:r>
            <a:r>
              <a:rPr lang="ru-RU" dirty="0" err="1"/>
              <a:t>математичних</a:t>
            </a:r>
            <a:r>
              <a:rPr lang="ru-RU" dirty="0"/>
              <a:t> </a:t>
            </a:r>
            <a:r>
              <a:rPr lang="ru-RU" dirty="0" err="1"/>
              <a:t>позначень</a:t>
            </a:r>
            <a:r>
              <a:rPr lang="ru-RU" dirty="0"/>
              <a:t>;</a:t>
            </a:r>
          </a:p>
          <a:p>
            <a:r>
              <a:rPr lang="ru-RU" dirty="0"/>
              <a:t>в </a:t>
            </a:r>
            <a:r>
              <a:rPr lang="ru-RU" dirty="0" err="1"/>
              <a:t>алгоритмічній</a:t>
            </a:r>
            <a:r>
              <a:rPr lang="ru-RU" dirty="0"/>
              <a:t> </a:t>
            </a:r>
            <a:r>
              <a:rPr lang="ru-RU" dirty="0" err="1"/>
              <a:t>мові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бути </a:t>
            </a:r>
            <a:r>
              <a:rPr lang="ru-RU" dirty="0" err="1"/>
              <a:t>передбачений</a:t>
            </a:r>
            <a:r>
              <a:rPr lang="ru-RU" dirty="0"/>
              <a:t> </a:t>
            </a:r>
            <a:r>
              <a:rPr lang="ru-RU" dirty="0" err="1"/>
              <a:t>значно</a:t>
            </a:r>
            <a:r>
              <a:rPr lang="ru-RU" dirty="0"/>
              <a:t> </a:t>
            </a:r>
            <a:r>
              <a:rPr lang="ru-RU" dirty="0" err="1"/>
              <a:t>більший</a:t>
            </a:r>
            <a:r>
              <a:rPr lang="ru-RU" dirty="0"/>
              <a:t> </a:t>
            </a:r>
            <a:r>
              <a:rPr lang="ru-RU" dirty="0" err="1"/>
              <a:t>набір</a:t>
            </a:r>
            <a:r>
              <a:rPr lang="ru-RU" dirty="0"/>
              <a:t> </a:t>
            </a:r>
            <a:r>
              <a:rPr lang="ru-RU" dirty="0" err="1"/>
              <a:t>типів</a:t>
            </a:r>
            <a:r>
              <a:rPr lang="ru-RU" dirty="0"/>
              <a:t> </a:t>
            </a:r>
            <a:r>
              <a:rPr lang="ru-RU" dirty="0" err="1"/>
              <a:t>даних</a:t>
            </a:r>
            <a:r>
              <a:rPr lang="ru-RU" dirty="0"/>
              <a:t> у </a:t>
            </a:r>
            <a:r>
              <a:rPr lang="ru-RU" dirty="0" err="1"/>
              <a:t>порівнянні</a:t>
            </a:r>
            <a:r>
              <a:rPr lang="ru-RU" dirty="0"/>
              <a:t> з набором </a:t>
            </a:r>
            <a:r>
              <a:rPr lang="ru-RU" dirty="0" err="1"/>
              <a:t>машинних</a:t>
            </a:r>
            <a:r>
              <a:rPr lang="ru-RU" dirty="0"/>
              <a:t> </a:t>
            </a:r>
            <a:r>
              <a:rPr lang="ru-RU" dirty="0" err="1"/>
              <a:t>типів</a:t>
            </a:r>
            <a:r>
              <a:rPr lang="ru-RU" dirty="0"/>
              <a:t> </a:t>
            </a:r>
            <a:r>
              <a:rPr lang="ru-RU" dirty="0" err="1"/>
              <a:t>даних</a:t>
            </a:r>
            <a:r>
              <a:rPr lang="ru-RU" dirty="0"/>
              <a:t>.</a:t>
            </a:r>
          </a:p>
          <a:p>
            <a:r>
              <a:rPr lang="ru-RU" dirty="0" err="1"/>
              <a:t>Наочність</a:t>
            </a:r>
            <a:r>
              <a:rPr lang="ru-RU" dirty="0"/>
              <a:t> і </a:t>
            </a:r>
            <a:r>
              <a:rPr lang="ru-RU" dirty="0" err="1"/>
              <a:t>потужні</a:t>
            </a:r>
            <a:r>
              <a:rPr lang="ru-RU" dirty="0"/>
              <a:t> </a:t>
            </a:r>
            <a:r>
              <a:rPr lang="ru-RU" dirty="0" err="1"/>
              <a:t>можливості</a:t>
            </a:r>
            <a:r>
              <a:rPr lang="ru-RU" dirty="0"/>
              <a:t> </a:t>
            </a:r>
            <a:r>
              <a:rPr lang="ru-RU" dirty="0" err="1"/>
              <a:t>високорівневих</a:t>
            </a:r>
            <a:r>
              <a:rPr lang="ru-RU" dirty="0"/>
              <a:t> </a:t>
            </a:r>
            <a:r>
              <a:rPr lang="ru-RU" dirty="0" err="1"/>
              <a:t>мов</a:t>
            </a:r>
            <a:r>
              <a:rPr lang="ru-RU" dirty="0"/>
              <a:t> </a:t>
            </a:r>
            <a:r>
              <a:rPr lang="ru-RU" dirty="0" err="1"/>
              <a:t>програмування</a:t>
            </a:r>
            <a:r>
              <a:rPr lang="ru-RU" b="1" i="1" dirty="0"/>
              <a:t> </a:t>
            </a:r>
            <a:r>
              <a:rPr lang="ru-RU" dirty="0" err="1"/>
              <a:t>обумовили</a:t>
            </a:r>
            <a:r>
              <a:rPr lang="ru-RU" dirty="0"/>
              <a:t> </a:t>
            </a:r>
            <a:r>
              <a:rPr lang="ru-RU" dirty="0" err="1"/>
              <a:t>саме</a:t>
            </a:r>
            <a:r>
              <a:rPr lang="ru-RU" dirty="0"/>
              <a:t>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використання</a:t>
            </a:r>
            <a:r>
              <a:rPr lang="ru-RU" dirty="0"/>
              <a:t> для </a:t>
            </a:r>
            <a:r>
              <a:rPr lang="ru-RU" dirty="0" err="1"/>
              <a:t>вирішення</a:t>
            </a:r>
            <a:r>
              <a:rPr lang="ru-RU" dirty="0"/>
              <a:t> </a:t>
            </a:r>
            <a:r>
              <a:rPr lang="ru-RU" dirty="0" err="1"/>
              <a:t>різноманітних</a:t>
            </a:r>
            <a:r>
              <a:rPr lang="ru-RU" dirty="0"/>
              <a:t> </a:t>
            </a:r>
            <a:r>
              <a:rPr lang="ru-RU" dirty="0" err="1"/>
              <a:t>прикладних</a:t>
            </a:r>
            <a:r>
              <a:rPr lang="ru-RU" dirty="0"/>
              <a:t> задач.</a:t>
            </a:r>
          </a:p>
          <a:p>
            <a:r>
              <a:rPr lang="ru-RU" dirty="0" err="1"/>
              <a:t>Мови</a:t>
            </a:r>
            <a:r>
              <a:rPr lang="ru-RU" dirty="0"/>
              <a:t> </a:t>
            </a:r>
            <a:r>
              <a:rPr lang="ru-RU" dirty="0" err="1"/>
              <a:t>програмування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призначенідля</a:t>
            </a:r>
            <a:r>
              <a:rPr lang="ru-RU" dirty="0"/>
              <a:t> </a:t>
            </a:r>
            <a:r>
              <a:rPr lang="ru-RU" dirty="0" err="1"/>
              <a:t>опису</a:t>
            </a:r>
            <a:r>
              <a:rPr lang="ru-RU" dirty="0"/>
              <a:t> алгоритму, </a:t>
            </a:r>
            <a:r>
              <a:rPr lang="ru-RU" dirty="0" err="1"/>
              <a:t>який</a:t>
            </a:r>
            <a:r>
              <a:rPr lang="ru-RU" dirty="0"/>
              <a:t> треба </a:t>
            </a:r>
            <a:r>
              <a:rPr lang="ru-RU" dirty="0" err="1"/>
              <a:t>виконати</a:t>
            </a:r>
            <a:r>
              <a:rPr lang="ru-RU" dirty="0"/>
              <a:t> за </a:t>
            </a:r>
            <a:r>
              <a:rPr lang="ru-RU" dirty="0" err="1"/>
              <a:t>допомогою</a:t>
            </a:r>
            <a:r>
              <a:rPr lang="ru-RU" dirty="0"/>
              <a:t> </a:t>
            </a:r>
            <a:r>
              <a:rPr lang="ru-RU" dirty="0" err="1"/>
              <a:t>комп’ютера</a:t>
            </a:r>
            <a:r>
              <a:rPr lang="ru-RU" dirty="0"/>
              <a:t>, </a:t>
            </a:r>
            <a:r>
              <a:rPr lang="ru-RU" dirty="0" err="1"/>
              <a:t>називають</a:t>
            </a:r>
            <a:r>
              <a:rPr lang="ru-RU" dirty="0"/>
              <a:t> </a:t>
            </a:r>
            <a:r>
              <a:rPr lang="ru-RU" i="1" dirty="0" err="1"/>
              <a:t>алгоритмічними</a:t>
            </a:r>
            <a:r>
              <a:rPr lang="ru-RU" dirty="0"/>
              <a:t>. 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1906001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Основні мови програмування 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5134" y="1312656"/>
            <a:ext cx="8596668" cy="4534422"/>
          </a:xfrm>
        </p:spPr>
        <p:txBody>
          <a:bodyPr>
            <a:normAutofit fontScale="92500"/>
          </a:bodyPr>
          <a:lstStyle/>
          <a:p>
            <a:r>
              <a:rPr lang="en-US" b="1" dirty="0"/>
              <a:t>Fortran</a:t>
            </a:r>
            <a:r>
              <a:rPr lang="en-US" dirty="0"/>
              <a:t> (</a:t>
            </a:r>
            <a:r>
              <a:rPr lang="ru-RU" i="1" dirty="0"/>
              <a:t>Фортран</a:t>
            </a:r>
            <a:r>
              <a:rPr lang="ru-RU" dirty="0"/>
              <a:t>). Створена у </a:t>
            </a:r>
            <a:r>
              <a:rPr lang="en-US" dirty="0"/>
              <a:t>IBM </a:t>
            </a:r>
            <a:r>
              <a:rPr lang="ru-RU" dirty="0" err="1"/>
              <a:t>під</a:t>
            </a:r>
            <a:r>
              <a:rPr lang="ru-RU" dirty="0"/>
              <a:t> </a:t>
            </a:r>
            <a:r>
              <a:rPr lang="ru-RU" dirty="0" err="1"/>
              <a:t>керівництвом</a:t>
            </a:r>
            <a:r>
              <a:rPr lang="ru-RU" dirty="0"/>
              <a:t> Дж. Бекуса (1954-57 </a:t>
            </a:r>
            <a:r>
              <a:rPr lang="ru-RU" dirty="0" err="1"/>
              <a:t>р.р</a:t>
            </a:r>
            <a:r>
              <a:rPr lang="ru-RU" dirty="0"/>
              <a:t>.). По </a:t>
            </a:r>
            <a:r>
              <a:rPr lang="ru-RU" dirty="0" err="1"/>
              <a:t>суті</a:t>
            </a:r>
            <a:r>
              <a:rPr lang="ru-RU" dirty="0"/>
              <a:t> </a:t>
            </a:r>
            <a:r>
              <a:rPr lang="ru-RU" dirty="0" err="1"/>
              <a:t>це</a:t>
            </a:r>
            <a:r>
              <a:rPr lang="ru-RU" dirty="0"/>
              <a:t> перша широко </a:t>
            </a:r>
            <a:r>
              <a:rPr lang="ru-RU" dirty="0" err="1"/>
              <a:t>застосовувана</a:t>
            </a:r>
            <a:r>
              <a:rPr lang="ru-RU" dirty="0"/>
              <a:t> </a:t>
            </a:r>
            <a:r>
              <a:rPr lang="ru-RU" dirty="0" err="1"/>
              <a:t>мова</a:t>
            </a:r>
            <a:r>
              <a:rPr lang="ru-RU" dirty="0"/>
              <a:t> </a:t>
            </a:r>
            <a:r>
              <a:rPr lang="ru-RU" dirty="0" err="1"/>
              <a:t>високого</a:t>
            </a:r>
            <a:r>
              <a:rPr lang="ru-RU" dirty="0"/>
              <a:t> </a:t>
            </a:r>
            <a:r>
              <a:rPr lang="ru-RU" dirty="0" err="1"/>
              <a:t>рівня</a:t>
            </a:r>
            <a:r>
              <a:rPr lang="ru-RU" dirty="0"/>
              <a:t>, </a:t>
            </a:r>
            <a:r>
              <a:rPr lang="ru-RU" dirty="0" err="1"/>
              <a:t>орієнтована</a:t>
            </a:r>
            <a:r>
              <a:rPr lang="ru-RU" dirty="0"/>
              <a:t> на </a:t>
            </a:r>
            <a:r>
              <a:rPr lang="ru-RU" dirty="0" err="1"/>
              <a:t>науково-інженерні</a:t>
            </a:r>
            <a:r>
              <a:rPr lang="ru-RU" dirty="0"/>
              <a:t> і </a:t>
            </a:r>
            <a:r>
              <a:rPr lang="ru-RU" dirty="0" err="1"/>
              <a:t>чисельні</a:t>
            </a:r>
            <a:r>
              <a:rPr lang="ru-RU" dirty="0"/>
              <a:t> </a:t>
            </a:r>
            <a:r>
              <a:rPr lang="ru-RU" dirty="0" err="1"/>
              <a:t>задачі</a:t>
            </a:r>
            <a:r>
              <a:rPr lang="ru-RU" dirty="0"/>
              <a:t>. Для </a:t>
            </a:r>
            <a:r>
              <a:rPr lang="ru-RU" dirty="0" err="1"/>
              <a:t>цієї</a:t>
            </a:r>
            <a:r>
              <a:rPr lang="ru-RU" dirty="0"/>
              <a:t> </a:t>
            </a:r>
            <a:r>
              <a:rPr lang="ru-RU" dirty="0" err="1"/>
              <a:t>мови</a:t>
            </a:r>
            <a:r>
              <a:rPr lang="ru-RU" dirty="0"/>
              <a:t> </a:t>
            </a:r>
            <a:r>
              <a:rPr lang="ru-RU" dirty="0" err="1"/>
              <a:t>було</a:t>
            </a:r>
            <a:r>
              <a:rPr lang="ru-RU" dirty="0"/>
              <a:t> створено </a:t>
            </a:r>
            <a:r>
              <a:rPr lang="ru-RU" dirty="0" err="1"/>
              <a:t>величезну</a:t>
            </a:r>
            <a:r>
              <a:rPr lang="ru-RU" dirty="0"/>
              <a:t> </a:t>
            </a:r>
            <a:r>
              <a:rPr lang="ru-RU" dirty="0" err="1"/>
              <a:t>кількість</a:t>
            </a:r>
            <a:r>
              <a:rPr lang="ru-RU" dirty="0"/>
              <a:t> </a:t>
            </a:r>
            <a:r>
              <a:rPr lang="ru-RU" dirty="0" err="1"/>
              <a:t>бібліотек</a:t>
            </a:r>
            <a:r>
              <a:rPr lang="ru-RU" dirty="0"/>
              <a:t>, </a:t>
            </a:r>
            <a:r>
              <a:rPr lang="ru-RU" dirty="0" err="1"/>
              <a:t>починаючи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статистичних</a:t>
            </a:r>
            <a:r>
              <a:rPr lang="ru-RU" dirty="0"/>
              <a:t> </a:t>
            </a:r>
            <a:r>
              <a:rPr lang="ru-RU" dirty="0" err="1"/>
              <a:t>комплексів</a:t>
            </a:r>
            <a:r>
              <a:rPr lang="ru-RU" dirty="0"/>
              <a:t> і </a:t>
            </a:r>
            <a:r>
              <a:rPr lang="ru-RU" dirty="0" err="1"/>
              <a:t>закінчуючи</a:t>
            </a:r>
            <a:r>
              <a:rPr lang="ru-RU" dirty="0"/>
              <a:t> пакетами </a:t>
            </a:r>
            <a:r>
              <a:rPr lang="ru-RU" dirty="0" err="1"/>
              <a:t>управління</a:t>
            </a:r>
            <a:r>
              <a:rPr lang="ru-RU" dirty="0"/>
              <a:t> </a:t>
            </a:r>
            <a:r>
              <a:rPr lang="ru-RU" dirty="0" err="1"/>
              <a:t>супутниками</a:t>
            </a:r>
            <a:r>
              <a:rPr lang="ru-RU" dirty="0"/>
              <a:t>, тому до </a:t>
            </a:r>
            <a:r>
              <a:rPr lang="ru-RU" dirty="0" err="1"/>
              <a:t>цих</a:t>
            </a:r>
            <a:r>
              <a:rPr lang="ru-RU" dirty="0"/>
              <a:t> </a:t>
            </a:r>
            <a:r>
              <a:rPr lang="ru-RU" dirty="0" err="1"/>
              <a:t>пір</a:t>
            </a:r>
            <a:r>
              <a:rPr lang="ru-RU" dirty="0"/>
              <a:t> Фортран </a:t>
            </a:r>
            <a:r>
              <a:rPr lang="ru-RU" dirty="0" err="1"/>
              <a:t>продовжує</a:t>
            </a:r>
            <a:r>
              <a:rPr lang="ru-RU" dirty="0"/>
              <a:t> активно </a:t>
            </a:r>
            <a:r>
              <a:rPr lang="ru-RU" dirty="0" err="1"/>
              <a:t>використовуватися</a:t>
            </a:r>
            <a:r>
              <a:rPr lang="ru-RU" dirty="0"/>
              <a:t> в </a:t>
            </a:r>
            <a:r>
              <a:rPr lang="ru-RU" dirty="0" err="1"/>
              <a:t>деяких</a:t>
            </a:r>
            <a:r>
              <a:rPr lang="ru-RU" dirty="0"/>
              <a:t> </a:t>
            </a:r>
            <a:r>
              <a:rPr lang="ru-RU" dirty="0" err="1"/>
              <a:t>організаціях</a:t>
            </a:r>
            <a:r>
              <a:rPr lang="ru-RU" dirty="0"/>
              <a:t>.</a:t>
            </a:r>
          </a:p>
          <a:p>
            <a:r>
              <a:rPr lang="ru-RU" b="1" dirty="0" err="1"/>
              <a:t>Ва</a:t>
            </a:r>
            <a:r>
              <a:rPr lang="en-US" b="1" dirty="0"/>
              <a:t>sic</a:t>
            </a:r>
            <a:r>
              <a:rPr lang="en-US" dirty="0"/>
              <a:t> (</a:t>
            </a:r>
            <a:r>
              <a:rPr lang="ru-RU" i="1" dirty="0"/>
              <a:t>Бейсик</a:t>
            </a:r>
            <a:r>
              <a:rPr lang="ru-RU" dirty="0"/>
              <a:t>). </a:t>
            </a:r>
            <a:r>
              <a:rPr lang="ru-RU" dirty="0" err="1"/>
              <a:t>Багатоцільова</a:t>
            </a:r>
            <a:r>
              <a:rPr lang="ru-RU" dirty="0"/>
              <a:t> </a:t>
            </a:r>
            <a:r>
              <a:rPr lang="ru-RU" dirty="0" err="1"/>
              <a:t>мова</a:t>
            </a:r>
            <a:r>
              <a:rPr lang="ru-RU" dirty="0"/>
              <a:t> </a:t>
            </a:r>
            <a:r>
              <a:rPr lang="ru-RU" dirty="0" err="1"/>
              <a:t>символічних</a:t>
            </a:r>
            <a:r>
              <a:rPr lang="ru-RU" dirty="0"/>
              <a:t> </a:t>
            </a:r>
            <a:r>
              <a:rPr lang="ru-RU" dirty="0" err="1"/>
              <a:t>інструкцій</a:t>
            </a:r>
            <a:r>
              <a:rPr lang="ru-RU" dirty="0"/>
              <a:t>, </a:t>
            </a:r>
            <a:r>
              <a:rPr lang="ru-RU" dirty="0" err="1"/>
              <a:t>розроблена</a:t>
            </a:r>
            <a:r>
              <a:rPr lang="ru-RU" dirty="0"/>
              <a:t> у 1965 р.. Створена як </a:t>
            </a:r>
            <a:r>
              <a:rPr lang="ru-RU" dirty="0" err="1"/>
              <a:t>учбова</a:t>
            </a:r>
            <a:r>
              <a:rPr lang="ru-RU" dirty="0"/>
              <a:t> </a:t>
            </a:r>
            <a:r>
              <a:rPr lang="ru-RU" dirty="0" err="1"/>
              <a:t>мова</a:t>
            </a:r>
            <a:r>
              <a:rPr lang="ru-RU" dirty="0"/>
              <a:t> для </a:t>
            </a:r>
            <a:r>
              <a:rPr lang="ru-RU" dirty="0" err="1"/>
              <a:t>початківців</a:t>
            </a:r>
            <a:r>
              <a:rPr lang="ru-RU" dirty="0"/>
              <a:t>. </a:t>
            </a:r>
            <a:r>
              <a:rPr lang="ru-RU" dirty="0" err="1"/>
              <a:t>Згідно</a:t>
            </a:r>
            <a:r>
              <a:rPr lang="ru-RU" dirty="0"/>
              <a:t> </a:t>
            </a:r>
            <a:r>
              <a:rPr lang="ru-RU" dirty="0" err="1"/>
              <a:t>концепціям</a:t>
            </a:r>
            <a:r>
              <a:rPr lang="ru-RU" dirty="0"/>
              <a:t>, </a:t>
            </a:r>
            <a:r>
              <a:rPr lang="ru-RU" dirty="0" err="1"/>
              <a:t>закладеним</a:t>
            </a:r>
            <a:r>
              <a:rPr lang="ru-RU" dirty="0"/>
              <a:t> у </a:t>
            </a:r>
            <a:r>
              <a:rPr lang="en-US" dirty="0"/>
              <a:t>Basic, </a:t>
            </a:r>
            <a:r>
              <a:rPr lang="ru-RU" dirty="0" err="1"/>
              <a:t>ця</a:t>
            </a:r>
            <a:r>
              <a:rPr lang="ru-RU" dirty="0"/>
              <a:t> </a:t>
            </a:r>
            <a:r>
              <a:rPr lang="ru-RU" dirty="0" err="1"/>
              <a:t>мова</a:t>
            </a:r>
            <a:r>
              <a:rPr lang="ru-RU" dirty="0"/>
              <a:t> в </a:t>
            </a:r>
            <a:r>
              <a:rPr lang="ru-RU" dirty="0" err="1"/>
              <a:t>сенсі</a:t>
            </a:r>
            <a:r>
              <a:rPr lang="ru-RU" dirty="0"/>
              <a:t> </a:t>
            </a:r>
            <a:r>
              <a:rPr lang="ru-RU" dirty="0" err="1"/>
              <a:t>строгості</a:t>
            </a:r>
            <a:r>
              <a:rPr lang="ru-RU" dirty="0"/>
              <a:t> і </a:t>
            </a:r>
            <a:r>
              <a:rPr lang="ru-RU" dirty="0" err="1"/>
              <a:t>стрункості</a:t>
            </a:r>
            <a:r>
              <a:rPr lang="ru-RU" dirty="0"/>
              <a:t> є антиподом </a:t>
            </a:r>
            <a:r>
              <a:rPr lang="ru-RU" dirty="0" err="1"/>
              <a:t>мови</a:t>
            </a:r>
            <a:r>
              <a:rPr lang="ru-RU" dirty="0"/>
              <a:t> </a:t>
            </a:r>
            <a:r>
              <a:rPr lang="en-US" dirty="0"/>
              <a:t>Pascal. </a:t>
            </a:r>
            <a:r>
              <a:rPr lang="ru-RU" dirty="0" err="1"/>
              <a:t>Зокрема</a:t>
            </a:r>
            <a:r>
              <a:rPr lang="ru-RU" dirty="0"/>
              <a:t>, в </a:t>
            </a:r>
            <a:r>
              <a:rPr lang="ru-RU" dirty="0" err="1"/>
              <a:t>ній</a:t>
            </a:r>
            <a:r>
              <a:rPr lang="ru-RU" dirty="0"/>
              <a:t> широко </a:t>
            </a:r>
            <a:r>
              <a:rPr lang="ru-RU" dirty="0" err="1"/>
              <a:t>поширені</a:t>
            </a:r>
            <a:r>
              <a:rPr lang="ru-RU" dirty="0"/>
              <a:t> </a:t>
            </a:r>
            <a:r>
              <a:rPr lang="ru-RU" dirty="0" err="1"/>
              <a:t>різні</a:t>
            </a:r>
            <a:r>
              <a:rPr lang="ru-RU" dirty="0"/>
              <a:t> правила </a:t>
            </a:r>
            <a:r>
              <a:rPr lang="ru-RU" dirty="0" err="1"/>
              <a:t>умовчання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вважається</a:t>
            </a:r>
            <a:r>
              <a:rPr lang="ru-RU" dirty="0"/>
              <a:t> поганим тоном в </a:t>
            </a:r>
            <a:r>
              <a:rPr lang="ru-RU" dirty="0" err="1"/>
              <a:t>більшості</a:t>
            </a:r>
            <a:r>
              <a:rPr lang="ru-RU" dirty="0"/>
              <a:t> </a:t>
            </a:r>
            <a:r>
              <a:rPr lang="ru-RU" dirty="0" err="1"/>
              <a:t>мов</a:t>
            </a:r>
            <a:r>
              <a:rPr lang="ru-RU" dirty="0"/>
              <a:t> </a:t>
            </a:r>
            <a:r>
              <a:rPr lang="ru-RU" dirty="0" err="1"/>
              <a:t>програмування</a:t>
            </a:r>
            <a:r>
              <a:rPr lang="ru-RU" dirty="0"/>
              <a:t> </a:t>
            </a:r>
            <a:r>
              <a:rPr lang="ru-RU" dirty="0" err="1"/>
              <a:t>подібного</a:t>
            </a:r>
            <a:r>
              <a:rPr lang="ru-RU" dirty="0"/>
              <a:t> типу. </a:t>
            </a:r>
            <a:r>
              <a:rPr lang="ru-RU" dirty="0" err="1"/>
              <a:t>Існує</a:t>
            </a:r>
            <a:r>
              <a:rPr lang="ru-RU" dirty="0"/>
              <a:t> </a:t>
            </a:r>
            <a:r>
              <a:rPr lang="ru-RU" dirty="0" err="1"/>
              <a:t>багато</a:t>
            </a:r>
            <a:r>
              <a:rPr lang="ru-RU" dirty="0"/>
              <a:t> </a:t>
            </a:r>
            <a:r>
              <a:rPr lang="ru-RU" dirty="0" err="1"/>
              <a:t>діалектів</a:t>
            </a:r>
            <a:r>
              <a:rPr lang="ru-RU" dirty="0"/>
              <a:t> </a:t>
            </a:r>
            <a:r>
              <a:rPr lang="ru-RU" dirty="0" err="1"/>
              <a:t>цієї</a:t>
            </a:r>
            <a:r>
              <a:rPr lang="ru-RU" dirty="0"/>
              <a:t> </a:t>
            </a:r>
            <a:r>
              <a:rPr lang="ru-RU" dirty="0" err="1"/>
              <a:t>мови</a:t>
            </a:r>
            <a:r>
              <a:rPr lang="ru-RU" dirty="0"/>
              <a:t>, мало </a:t>
            </a:r>
            <a:r>
              <a:rPr lang="ru-RU" dirty="0" err="1"/>
              <a:t>сумісних</a:t>
            </a:r>
            <a:r>
              <a:rPr lang="ru-RU" dirty="0"/>
              <a:t> </a:t>
            </a:r>
            <a:r>
              <a:rPr lang="ru-RU" dirty="0" err="1"/>
              <a:t>між</a:t>
            </a:r>
            <a:r>
              <a:rPr lang="ru-RU" dirty="0"/>
              <a:t> собою</a:t>
            </a:r>
            <a:r>
              <a:rPr lang="ru-RU" dirty="0" smtClean="0"/>
              <a:t>.</a:t>
            </a:r>
          </a:p>
          <a:p>
            <a:r>
              <a:rPr lang="ru-RU" b="1" dirty="0" err="1"/>
              <a:t>Раsсаl</a:t>
            </a:r>
            <a:r>
              <a:rPr lang="ru-RU" dirty="0"/>
              <a:t> (</a:t>
            </a:r>
            <a:r>
              <a:rPr lang="ru-RU" i="1" dirty="0"/>
              <a:t>Паскаль</a:t>
            </a:r>
            <a:r>
              <a:rPr lang="ru-RU" dirty="0"/>
              <a:t>). Створена Н. </a:t>
            </a:r>
            <a:r>
              <a:rPr lang="ru-RU" dirty="0" err="1"/>
              <a:t>Віртом</a:t>
            </a:r>
            <a:r>
              <a:rPr lang="ru-RU" dirty="0"/>
              <a:t> у 1970 р. </a:t>
            </a:r>
            <a:r>
              <a:rPr lang="ru-RU" dirty="0" err="1"/>
              <a:t>спеціально</a:t>
            </a:r>
            <a:r>
              <a:rPr lang="ru-RU" dirty="0"/>
              <a:t> для </a:t>
            </a:r>
            <a:r>
              <a:rPr lang="ru-RU" dirty="0" err="1"/>
              <a:t>вивчен­ня</a:t>
            </a:r>
            <a:r>
              <a:rPr lang="ru-RU" dirty="0"/>
              <a:t> </a:t>
            </a:r>
            <a:r>
              <a:rPr lang="ru-RU" dirty="0" err="1"/>
              <a:t>програмування</a:t>
            </a:r>
            <a:r>
              <a:rPr lang="ru-RU" dirty="0"/>
              <a:t>. </a:t>
            </a:r>
            <a:r>
              <a:rPr lang="ru-RU" dirty="0" err="1"/>
              <a:t>Пред'являє</a:t>
            </a:r>
            <a:r>
              <a:rPr lang="ru-RU" dirty="0"/>
              <a:t> </a:t>
            </a:r>
            <a:r>
              <a:rPr lang="ru-RU" dirty="0" err="1"/>
              <a:t>жорсткі</a:t>
            </a:r>
            <a:r>
              <a:rPr lang="ru-RU" dirty="0"/>
              <a:t> </a:t>
            </a:r>
            <a:r>
              <a:rPr lang="ru-RU" dirty="0" err="1"/>
              <a:t>вимоги</a:t>
            </a:r>
            <a:r>
              <a:rPr lang="ru-RU" dirty="0"/>
              <a:t> до </a:t>
            </a:r>
            <a:r>
              <a:rPr lang="ru-RU" dirty="0" err="1"/>
              <a:t>структури</a:t>
            </a:r>
            <a:r>
              <a:rPr lang="ru-RU" dirty="0"/>
              <a:t> </a:t>
            </a:r>
            <a:r>
              <a:rPr lang="ru-RU" dirty="0" err="1"/>
              <a:t>програми</a:t>
            </a:r>
            <a:r>
              <a:rPr lang="ru-RU" dirty="0"/>
              <a:t>, </a:t>
            </a:r>
            <a:r>
              <a:rPr lang="ru-RU" dirty="0" err="1"/>
              <a:t>підтримує</a:t>
            </a:r>
            <a:r>
              <a:rPr lang="ru-RU" dirty="0"/>
              <a:t> </a:t>
            </a:r>
            <a:r>
              <a:rPr lang="ru-RU" dirty="0" err="1"/>
              <a:t>велику</a:t>
            </a:r>
            <a:r>
              <a:rPr lang="ru-RU" dirty="0"/>
              <a:t> </a:t>
            </a:r>
            <a:r>
              <a:rPr lang="ru-RU" dirty="0" err="1"/>
              <a:t>кількість</a:t>
            </a:r>
            <a:r>
              <a:rPr lang="ru-RU" dirty="0"/>
              <a:t> </a:t>
            </a:r>
            <a:r>
              <a:rPr lang="ru-RU" dirty="0" err="1"/>
              <a:t>призначених</a:t>
            </a:r>
            <a:r>
              <a:rPr lang="ru-RU" dirty="0"/>
              <a:t> для </a:t>
            </a:r>
            <a:r>
              <a:rPr lang="ru-RU" dirty="0" err="1"/>
              <a:t>користувача</a:t>
            </a:r>
            <a:r>
              <a:rPr lang="ru-RU" dirty="0"/>
              <a:t> </a:t>
            </a:r>
            <a:r>
              <a:rPr lang="ru-RU" dirty="0" err="1"/>
              <a:t>типів</a:t>
            </a:r>
            <a:r>
              <a:rPr lang="ru-RU" dirty="0"/>
              <a:t> </a:t>
            </a:r>
            <a:r>
              <a:rPr lang="ru-RU" dirty="0" err="1"/>
              <a:t>даних</a:t>
            </a:r>
            <a:r>
              <a:rPr lang="ru-RU" dirty="0"/>
              <a:t>. </a:t>
            </a:r>
            <a:r>
              <a:rPr lang="ru-RU" dirty="0" err="1"/>
              <a:t>Крім</a:t>
            </a:r>
            <a:r>
              <a:rPr lang="ru-RU" dirty="0"/>
              <a:t> того, в </a:t>
            </a:r>
            <a:r>
              <a:rPr lang="ru-RU" dirty="0" err="1"/>
              <a:t>мові</a:t>
            </a:r>
            <a:r>
              <a:rPr lang="ru-RU" dirty="0"/>
              <a:t> </a:t>
            </a:r>
            <a:r>
              <a:rPr lang="ru-RU" dirty="0" err="1"/>
              <a:t>реалізована</a:t>
            </a:r>
            <a:r>
              <a:rPr lang="ru-RU" dirty="0"/>
              <a:t> </a:t>
            </a:r>
            <a:r>
              <a:rPr lang="ru-RU" dirty="0" err="1"/>
              <a:t>концепція</a:t>
            </a:r>
            <a:r>
              <a:rPr lang="ru-RU" dirty="0"/>
              <a:t> </a:t>
            </a:r>
            <a:r>
              <a:rPr lang="ru-RU" dirty="0" err="1"/>
              <a:t>визначення</a:t>
            </a:r>
            <a:r>
              <a:rPr lang="ru-RU" dirty="0"/>
              <a:t> </a:t>
            </a:r>
            <a:r>
              <a:rPr lang="ru-RU" dirty="0" err="1"/>
              <a:t>нових</a:t>
            </a:r>
            <a:r>
              <a:rPr lang="ru-RU" dirty="0"/>
              <a:t> </a:t>
            </a:r>
            <a:r>
              <a:rPr lang="ru-RU" dirty="0" err="1"/>
              <a:t>типів</a:t>
            </a:r>
            <a:r>
              <a:rPr lang="ru-RU" dirty="0"/>
              <a:t> </a:t>
            </a:r>
            <a:r>
              <a:rPr lang="ru-RU" dirty="0" err="1"/>
              <a:t>даних</a:t>
            </a:r>
            <a:r>
              <a:rPr lang="ru-RU" dirty="0"/>
              <a:t> на </a:t>
            </a:r>
            <a:r>
              <a:rPr lang="ru-RU" dirty="0" err="1"/>
              <a:t>основі</a:t>
            </a:r>
            <a:r>
              <a:rPr lang="ru-RU" dirty="0"/>
              <a:t> </a:t>
            </a:r>
            <a:r>
              <a:rPr lang="ru-RU" dirty="0" err="1"/>
              <a:t>вже</a:t>
            </a:r>
            <a:r>
              <a:rPr lang="ru-RU" dirty="0"/>
              <a:t> </a:t>
            </a:r>
            <a:r>
              <a:rPr lang="ru-RU" dirty="0" err="1"/>
              <a:t>наявних</a:t>
            </a:r>
            <a:r>
              <a:rPr lang="ru-RU" dirty="0"/>
              <a:t>.</a:t>
            </a:r>
          </a:p>
          <a:p>
            <a:endParaRPr lang="ru-RU" dirty="0"/>
          </a:p>
          <a:p>
            <a:endParaRPr lang="uk-UA" dirty="0"/>
          </a:p>
        </p:txBody>
      </p:sp>
      <p:pic>
        <p:nvPicPr>
          <p:cNvPr id="31746" name="Picture 2" descr="http://apertlynomismuptrain.xyz/images/58a5a76c0f668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97" t="4370" r="4371" b="3634"/>
          <a:stretch/>
        </p:blipFill>
        <p:spPr bwMode="auto">
          <a:xfrm>
            <a:off x="9632515" y="257894"/>
            <a:ext cx="2066794" cy="2109525"/>
          </a:xfrm>
          <a:prstGeom prst="flowChartAlternateProcess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748" name="Picture 4" descr="https://im0-tub-ua.yandex.net/i?id=26123a144ca282f4163c06ebdfe51808&amp;n=33&amp;h=215&amp;w=16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89584" y="2604255"/>
            <a:ext cx="1609725" cy="2047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750" name="Picture 6" descr="https://im0-tub-ua.yandex.net/i?id=aced4b1894d331e8dcf4dbaa695adaa2&amp;n=33&amp;h=170&amp;w=48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0252" y="4925387"/>
            <a:ext cx="3589707" cy="1271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45571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17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17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17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17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317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Основні мови програмування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5885" y="1352811"/>
            <a:ext cx="8848117" cy="4688551"/>
          </a:xfrm>
        </p:spPr>
        <p:txBody>
          <a:bodyPr>
            <a:normAutofit fontScale="92500" lnSpcReduction="10000"/>
          </a:bodyPr>
          <a:lstStyle/>
          <a:p>
            <a:r>
              <a:rPr lang="ru-RU" b="1" dirty="0" err="1" smtClean="0"/>
              <a:t>С</a:t>
            </a:r>
            <a:r>
              <a:rPr lang="ru-RU" dirty="0" err="1" smtClean="0"/>
              <a:t>.Створена</a:t>
            </a:r>
            <a:r>
              <a:rPr lang="ru-RU" dirty="0" smtClean="0"/>
              <a:t> </a:t>
            </a:r>
            <a:r>
              <a:rPr lang="ru-RU" dirty="0" err="1"/>
              <a:t>Д.Рітчі</a:t>
            </a:r>
            <a:r>
              <a:rPr lang="ru-RU" dirty="0"/>
              <a:t> на початку 1970-х </a:t>
            </a:r>
            <a:r>
              <a:rPr lang="ru-RU" dirty="0" err="1"/>
              <a:t>років</a:t>
            </a:r>
            <a:r>
              <a:rPr lang="ru-RU" dirty="0"/>
              <a:t> для </a:t>
            </a:r>
            <a:r>
              <a:rPr lang="ru-RU" dirty="0" err="1"/>
              <a:t>розробки</a:t>
            </a:r>
            <a:r>
              <a:rPr lang="ru-RU" dirty="0"/>
              <a:t> </a:t>
            </a:r>
            <a:r>
              <a:rPr lang="ru-RU" dirty="0" err="1"/>
              <a:t>операційної</a:t>
            </a:r>
            <a:r>
              <a:rPr lang="ru-RU" dirty="0"/>
              <a:t> </a:t>
            </a:r>
            <a:r>
              <a:rPr lang="ru-RU" dirty="0" err="1"/>
              <a:t>системи</a:t>
            </a:r>
            <a:r>
              <a:rPr lang="ru-RU" dirty="0"/>
              <a:t> UNIX. </a:t>
            </a:r>
            <a:r>
              <a:rPr lang="ru-RU" dirty="0" err="1"/>
              <a:t>Має</a:t>
            </a:r>
            <a:r>
              <a:rPr lang="ru-RU" dirty="0"/>
              <a:t> </a:t>
            </a:r>
            <a:r>
              <a:rPr lang="ru-RU" dirty="0" err="1"/>
              <a:t>засоби</a:t>
            </a:r>
            <a:r>
              <a:rPr lang="ru-RU" dirty="0"/>
              <a:t> для </a:t>
            </a:r>
            <a:r>
              <a:rPr lang="ru-RU" dirty="0" err="1"/>
              <a:t>прямої</a:t>
            </a:r>
            <a:r>
              <a:rPr lang="ru-RU" dirty="0"/>
              <a:t> </a:t>
            </a:r>
            <a:r>
              <a:rPr lang="ru-RU" dirty="0" err="1"/>
              <a:t>роботи</a:t>
            </a:r>
            <a:r>
              <a:rPr lang="ru-RU" dirty="0"/>
              <a:t> з </a:t>
            </a:r>
            <a:r>
              <a:rPr lang="ru-RU" dirty="0" err="1"/>
              <a:t>пам'яттю</a:t>
            </a:r>
            <a:r>
              <a:rPr lang="ru-RU" dirty="0"/>
              <a:t>. </a:t>
            </a:r>
            <a:r>
              <a:rPr lang="ru-RU" dirty="0" err="1"/>
              <a:t>Була</a:t>
            </a:r>
            <a:r>
              <a:rPr lang="ru-RU" dirty="0"/>
              <a:t> задумана як </a:t>
            </a:r>
            <a:r>
              <a:rPr lang="ru-RU" dirty="0" err="1"/>
              <a:t>мова</a:t>
            </a:r>
            <a:r>
              <a:rPr lang="ru-RU" dirty="0"/>
              <a:t> системного </a:t>
            </a:r>
            <a:r>
              <a:rPr lang="ru-RU" dirty="0" err="1"/>
              <a:t>програмування</a:t>
            </a:r>
            <a:r>
              <a:rPr lang="ru-RU" dirty="0"/>
              <a:t> для </a:t>
            </a:r>
            <a:r>
              <a:rPr lang="ru-RU" dirty="0" err="1"/>
              <a:t>заміни</a:t>
            </a:r>
            <a:r>
              <a:rPr lang="ru-RU" dirty="0"/>
              <a:t> </a:t>
            </a:r>
            <a:r>
              <a:rPr lang="ru-RU" dirty="0" err="1"/>
              <a:t>асемблера</a:t>
            </a:r>
            <a:r>
              <a:rPr lang="ru-RU" dirty="0"/>
              <a:t>, </a:t>
            </a:r>
            <a:r>
              <a:rPr lang="ru-RU" dirty="0" err="1"/>
              <a:t>щоб</a:t>
            </a:r>
            <a:r>
              <a:rPr lang="ru-RU" dirty="0"/>
              <a:t> </a:t>
            </a:r>
            <a:r>
              <a:rPr lang="ru-RU" dirty="0" err="1"/>
              <a:t>мати</a:t>
            </a:r>
            <a:r>
              <a:rPr lang="ru-RU" dirty="0"/>
              <a:t> </a:t>
            </a:r>
            <a:r>
              <a:rPr lang="ru-RU" dirty="0" err="1"/>
              <a:t>можливість</a:t>
            </a:r>
            <a:r>
              <a:rPr lang="ru-RU" dirty="0"/>
              <a:t> </a:t>
            </a:r>
            <a:r>
              <a:rPr lang="ru-RU" dirty="0" err="1"/>
              <a:t>створювати</a:t>
            </a:r>
            <a:r>
              <a:rPr lang="ru-RU" dirty="0"/>
              <a:t> </a:t>
            </a:r>
            <a:r>
              <a:rPr lang="ru-RU" dirty="0" err="1"/>
              <a:t>такі</a:t>
            </a:r>
            <a:r>
              <a:rPr lang="ru-RU" dirty="0"/>
              <a:t> ж </a:t>
            </a:r>
            <a:r>
              <a:rPr lang="ru-RU" dirty="0" err="1"/>
              <a:t>ефективні</a:t>
            </a:r>
            <a:r>
              <a:rPr lang="ru-RU" dirty="0"/>
              <a:t> і </a:t>
            </a:r>
            <a:r>
              <a:rPr lang="ru-RU" dirty="0" err="1"/>
              <a:t>короткі</a:t>
            </a:r>
            <a:r>
              <a:rPr lang="ru-RU" dirty="0"/>
              <a:t> </a:t>
            </a:r>
            <a:r>
              <a:rPr lang="ru-RU" dirty="0" err="1"/>
              <a:t>програми</a:t>
            </a:r>
            <a:r>
              <a:rPr lang="ru-RU" dirty="0"/>
              <a:t>, але не </a:t>
            </a:r>
            <a:r>
              <a:rPr lang="ru-RU" dirty="0" err="1"/>
              <a:t>залежати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конкретного </a:t>
            </a:r>
            <a:r>
              <a:rPr lang="ru-RU" dirty="0" err="1"/>
              <a:t>процесора</a:t>
            </a:r>
            <a:r>
              <a:rPr lang="ru-RU" dirty="0"/>
              <a:t>. Вона є </a:t>
            </a:r>
            <a:r>
              <a:rPr lang="ru-RU" dirty="0" err="1"/>
              <a:t>найпопулярнішою</a:t>
            </a:r>
            <a:r>
              <a:rPr lang="ru-RU" dirty="0"/>
              <a:t> </a:t>
            </a:r>
            <a:r>
              <a:rPr lang="ru-RU" dirty="0" err="1"/>
              <a:t>мовою</a:t>
            </a:r>
            <a:r>
              <a:rPr lang="ru-RU" dirty="0"/>
              <a:t> для </a:t>
            </a:r>
            <a:r>
              <a:rPr lang="ru-RU" dirty="0" err="1"/>
              <a:t>створення</a:t>
            </a:r>
            <a:r>
              <a:rPr lang="ru-RU" dirty="0"/>
              <a:t> системного </a:t>
            </a:r>
            <a:r>
              <a:rPr lang="ru-RU" dirty="0" err="1"/>
              <a:t>програмного</a:t>
            </a:r>
            <a:r>
              <a:rPr lang="ru-RU" dirty="0"/>
              <a:t> </a:t>
            </a:r>
            <a:r>
              <a:rPr lang="ru-RU" dirty="0" err="1"/>
              <a:t>забезпечення.Однак</a:t>
            </a:r>
            <a:r>
              <a:rPr lang="ru-RU" dirty="0"/>
              <a:t> великий </a:t>
            </a:r>
            <a:r>
              <a:rPr lang="ru-RU" dirty="0" err="1"/>
              <a:t>набір</a:t>
            </a:r>
            <a:r>
              <a:rPr lang="ru-RU" dirty="0"/>
              <a:t> </a:t>
            </a:r>
            <a:r>
              <a:rPr lang="ru-RU" dirty="0" err="1"/>
              <a:t>операцій</a:t>
            </a:r>
            <a:r>
              <a:rPr lang="ru-RU" dirty="0"/>
              <a:t> і </a:t>
            </a:r>
            <a:r>
              <a:rPr lang="ru-RU" dirty="0" err="1"/>
              <a:t>типів</a:t>
            </a:r>
            <a:r>
              <a:rPr lang="ru-RU" dirty="0"/>
              <a:t> </a:t>
            </a:r>
            <a:r>
              <a:rPr lang="ru-RU" dirty="0" err="1"/>
              <a:t>даних</a:t>
            </a:r>
            <a:r>
              <a:rPr lang="ru-RU" dirty="0"/>
              <a:t>, </a:t>
            </a:r>
            <a:r>
              <a:rPr lang="ru-RU" dirty="0" err="1"/>
              <a:t>сучасне</a:t>
            </a:r>
            <a:r>
              <a:rPr lang="ru-RU" dirty="0"/>
              <a:t> </a:t>
            </a:r>
            <a:r>
              <a:rPr lang="ru-RU" dirty="0" err="1"/>
              <a:t>оформлення</a:t>
            </a:r>
            <a:r>
              <a:rPr lang="ru-RU" dirty="0"/>
              <a:t> і </a:t>
            </a:r>
            <a:r>
              <a:rPr lang="ru-RU" dirty="0" err="1"/>
              <a:t>висока</a:t>
            </a:r>
            <a:r>
              <a:rPr lang="ru-RU" dirty="0"/>
              <a:t> </a:t>
            </a:r>
            <a:r>
              <a:rPr lang="ru-RU" dirty="0" err="1"/>
              <a:t>ступінь</a:t>
            </a:r>
            <a:r>
              <a:rPr lang="ru-RU" dirty="0"/>
              <a:t> </a:t>
            </a:r>
            <a:r>
              <a:rPr lang="ru-RU" dirty="0" err="1"/>
              <a:t>машинонезалежності</a:t>
            </a:r>
            <a:r>
              <a:rPr lang="ru-RU" dirty="0"/>
              <a:t> </a:t>
            </a:r>
            <a:r>
              <a:rPr lang="ru-RU" dirty="0" err="1"/>
              <a:t>зробили</a:t>
            </a:r>
            <a:r>
              <a:rPr lang="ru-RU" dirty="0"/>
              <a:t>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привабливою</a:t>
            </a:r>
            <a:r>
              <a:rPr lang="ru-RU" dirty="0"/>
              <a:t> </a:t>
            </a:r>
            <a:r>
              <a:rPr lang="ru-RU" dirty="0" err="1"/>
              <a:t>мовою</a:t>
            </a:r>
            <a:r>
              <a:rPr lang="ru-RU" dirty="0"/>
              <a:t> </a:t>
            </a:r>
            <a:r>
              <a:rPr lang="ru-RU" dirty="0" err="1"/>
              <a:t>програмування</a:t>
            </a:r>
            <a:r>
              <a:rPr lang="ru-RU" dirty="0"/>
              <a:t> </a:t>
            </a:r>
            <a:r>
              <a:rPr lang="ru-RU" dirty="0" err="1"/>
              <a:t>загального</a:t>
            </a:r>
            <a:r>
              <a:rPr lang="ru-RU" dirty="0"/>
              <a:t> </a:t>
            </a:r>
            <a:r>
              <a:rPr lang="ru-RU" dirty="0" err="1"/>
              <a:t>призначення</a:t>
            </a:r>
            <a:r>
              <a:rPr lang="ru-RU" dirty="0"/>
              <a:t>. </a:t>
            </a:r>
            <a:r>
              <a:rPr lang="ru-RU" dirty="0" err="1"/>
              <a:t>Незважаючи</a:t>
            </a:r>
            <a:r>
              <a:rPr lang="ru-RU" dirty="0"/>
              <a:t> на те, </a:t>
            </a:r>
            <a:r>
              <a:rPr lang="ru-RU" dirty="0" err="1"/>
              <a:t>щоСне</a:t>
            </a:r>
            <a:r>
              <a:rPr lang="ru-RU" dirty="0"/>
              <a:t> </a:t>
            </a:r>
            <a:r>
              <a:rPr lang="ru-RU" dirty="0" err="1"/>
              <a:t>розроблялася</a:t>
            </a:r>
            <a:r>
              <a:rPr lang="ru-RU" dirty="0"/>
              <a:t> для </a:t>
            </a:r>
            <a:r>
              <a:rPr lang="ru-RU" dirty="0" err="1"/>
              <a:t>новачків</a:t>
            </a:r>
            <a:r>
              <a:rPr lang="ru-RU" dirty="0"/>
              <a:t>, вона активно </a:t>
            </a:r>
            <a:r>
              <a:rPr lang="ru-RU" dirty="0" err="1"/>
              <a:t>використовується</a:t>
            </a:r>
            <a:r>
              <a:rPr lang="ru-RU" dirty="0"/>
              <a:t> для </a:t>
            </a:r>
            <a:r>
              <a:rPr lang="ru-RU" dirty="0" err="1"/>
              <a:t>навчання</a:t>
            </a:r>
            <a:r>
              <a:rPr lang="ru-RU" dirty="0"/>
              <a:t> </a:t>
            </a:r>
            <a:r>
              <a:rPr lang="ru-RU" dirty="0" err="1"/>
              <a:t>програмуванню</a:t>
            </a:r>
            <a:r>
              <a:rPr lang="ru-RU" dirty="0"/>
              <a:t>. </a:t>
            </a:r>
            <a:r>
              <a:rPr lang="ru-RU" dirty="0" err="1"/>
              <a:t>Надалі</a:t>
            </a:r>
            <a:r>
              <a:rPr lang="ru-RU" dirty="0"/>
              <a:t> синтаксис </a:t>
            </a:r>
            <a:r>
              <a:rPr lang="ru-RU" dirty="0" err="1"/>
              <a:t>мовиСстав</a:t>
            </a:r>
            <a:r>
              <a:rPr lang="ru-RU" dirty="0"/>
              <a:t> основою для </a:t>
            </a:r>
            <a:r>
              <a:rPr lang="ru-RU" dirty="0" err="1"/>
              <a:t>багатьох</a:t>
            </a:r>
            <a:r>
              <a:rPr lang="ru-RU" dirty="0"/>
              <a:t>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мов</a:t>
            </a:r>
            <a:r>
              <a:rPr lang="ru-RU" dirty="0"/>
              <a:t>. На </a:t>
            </a:r>
            <a:r>
              <a:rPr lang="ru-RU" dirty="0" err="1"/>
              <a:t>мовіСнаписана</a:t>
            </a:r>
            <a:r>
              <a:rPr lang="ru-RU" dirty="0"/>
              <a:t> </a:t>
            </a:r>
            <a:r>
              <a:rPr lang="ru-RU" dirty="0" err="1"/>
              <a:t>безліч</a:t>
            </a:r>
            <a:r>
              <a:rPr lang="ru-RU" dirty="0"/>
              <a:t> </a:t>
            </a:r>
            <a:r>
              <a:rPr lang="ru-RU" dirty="0" err="1"/>
              <a:t>прикладних</a:t>
            </a:r>
            <a:r>
              <a:rPr lang="ru-RU" dirty="0"/>
              <a:t> і </a:t>
            </a:r>
            <a:r>
              <a:rPr lang="ru-RU" dirty="0" err="1"/>
              <a:t>системних</a:t>
            </a:r>
            <a:r>
              <a:rPr lang="ru-RU" dirty="0"/>
              <a:t> </a:t>
            </a:r>
            <a:r>
              <a:rPr lang="ru-RU" dirty="0" err="1"/>
              <a:t>програм</a:t>
            </a:r>
            <a:r>
              <a:rPr lang="ru-RU" dirty="0"/>
              <a:t> і ряд </a:t>
            </a:r>
            <a:r>
              <a:rPr lang="ru-RU" dirty="0" err="1"/>
              <a:t>відомих</a:t>
            </a:r>
            <a:r>
              <a:rPr lang="ru-RU" dirty="0"/>
              <a:t> ОС (</a:t>
            </a:r>
            <a:r>
              <a:rPr lang="ru-RU" dirty="0" err="1"/>
              <a:t>зокрема</a:t>
            </a:r>
            <a:r>
              <a:rPr lang="ru-RU" dirty="0"/>
              <a:t>, UNIX).</a:t>
            </a:r>
          </a:p>
          <a:p>
            <a:r>
              <a:rPr lang="ru-RU" dirty="0" err="1"/>
              <a:t>Подальшим</a:t>
            </a:r>
            <a:r>
              <a:rPr lang="ru-RU" dirty="0"/>
              <a:t> </a:t>
            </a:r>
            <a:r>
              <a:rPr lang="ru-RU" dirty="0" err="1"/>
              <a:t>розвитком</a:t>
            </a:r>
            <a:r>
              <a:rPr lang="ru-RU" dirty="0"/>
              <a:t> </a:t>
            </a:r>
            <a:r>
              <a:rPr lang="ru-RU" dirty="0" err="1"/>
              <a:t>ідеї</a:t>
            </a:r>
            <a:r>
              <a:rPr lang="ru-RU" dirty="0"/>
              <a:t> </a:t>
            </a:r>
            <a:r>
              <a:rPr lang="ru-RU" dirty="0" err="1"/>
              <a:t>алгоритмічної</a:t>
            </a:r>
            <a:r>
              <a:rPr lang="ru-RU" dirty="0"/>
              <a:t> </a:t>
            </a:r>
            <a:r>
              <a:rPr lang="ru-RU" dirty="0" err="1"/>
              <a:t>мови</a:t>
            </a:r>
            <a:r>
              <a:rPr lang="ru-RU" dirty="0"/>
              <a:t> стали </a:t>
            </a:r>
            <a:r>
              <a:rPr lang="ru-RU" dirty="0" err="1"/>
              <a:t>мови</a:t>
            </a:r>
            <a:r>
              <a:rPr lang="ru-RU" dirty="0"/>
              <a:t> </a:t>
            </a:r>
            <a:r>
              <a:rPr lang="ru-RU" dirty="0" err="1"/>
              <a:t>програмування</a:t>
            </a:r>
            <a:r>
              <a:rPr lang="ru-RU" dirty="0"/>
              <a:t> </a:t>
            </a:r>
            <a:r>
              <a:rPr lang="ru-RU" dirty="0" err="1"/>
              <a:t>більш</a:t>
            </a:r>
            <a:r>
              <a:rPr lang="ru-RU" dirty="0"/>
              <a:t> </a:t>
            </a:r>
            <a:r>
              <a:rPr lang="ru-RU" dirty="0" err="1"/>
              <a:t>загального</a:t>
            </a:r>
            <a:r>
              <a:rPr lang="ru-RU" dirty="0"/>
              <a:t>, не </a:t>
            </a:r>
            <a:r>
              <a:rPr lang="ru-RU" dirty="0" err="1"/>
              <a:t>обов'язково</a:t>
            </a:r>
            <a:r>
              <a:rPr lang="ru-RU" dirty="0"/>
              <a:t> </a:t>
            </a:r>
            <a:r>
              <a:rPr lang="ru-RU" dirty="0" err="1"/>
              <a:t>алгоритмічного</a:t>
            </a:r>
            <a:r>
              <a:rPr lang="ru-RU" dirty="0"/>
              <a:t> характеру. Як і </a:t>
            </a:r>
            <a:r>
              <a:rPr lang="ru-RU" dirty="0" err="1"/>
              <a:t>алгоритмічні</a:t>
            </a:r>
            <a:r>
              <a:rPr lang="ru-RU" dirty="0"/>
              <a:t> </a:t>
            </a:r>
            <a:r>
              <a:rPr lang="ru-RU" dirty="0" err="1"/>
              <a:t>мови</a:t>
            </a:r>
            <a:r>
              <a:rPr lang="ru-RU" dirty="0"/>
              <a:t>, </a:t>
            </a:r>
            <a:r>
              <a:rPr lang="ru-RU" dirty="0" err="1"/>
              <a:t>такі</a:t>
            </a:r>
            <a:r>
              <a:rPr lang="ru-RU" dirty="0"/>
              <a:t> </a:t>
            </a:r>
            <a:r>
              <a:rPr lang="ru-RU" dirty="0" err="1"/>
              <a:t>мови</a:t>
            </a:r>
            <a:r>
              <a:rPr lang="ru-RU" dirty="0"/>
              <a:t>, </a:t>
            </a:r>
            <a:r>
              <a:rPr lang="ru-RU" dirty="0" err="1"/>
              <a:t>зрештою</a:t>
            </a:r>
            <a:r>
              <a:rPr lang="ru-RU" dirty="0"/>
              <a:t>, </a:t>
            </a:r>
            <a:r>
              <a:rPr lang="ru-RU" dirty="0" err="1"/>
              <a:t>теж</a:t>
            </a:r>
            <a:r>
              <a:rPr lang="ru-RU" dirty="0"/>
              <a:t> </a:t>
            </a:r>
            <a:r>
              <a:rPr lang="ru-RU" dirty="0" err="1"/>
              <a:t>націлені</a:t>
            </a:r>
            <a:r>
              <a:rPr lang="ru-RU" dirty="0"/>
              <a:t> на </a:t>
            </a:r>
            <a:r>
              <a:rPr lang="ru-RU" dirty="0" err="1"/>
              <a:t>отримання</a:t>
            </a:r>
            <a:r>
              <a:rPr lang="ru-RU" dirty="0"/>
              <a:t> </a:t>
            </a:r>
            <a:r>
              <a:rPr lang="ru-RU" dirty="0" err="1"/>
              <a:t>машинних</a:t>
            </a:r>
            <a:r>
              <a:rPr lang="ru-RU" dirty="0"/>
              <a:t> </a:t>
            </a:r>
            <a:r>
              <a:rPr lang="ru-RU" dirty="0" err="1"/>
              <a:t>програм</a:t>
            </a:r>
            <a:r>
              <a:rPr lang="ru-RU" dirty="0"/>
              <a:t>, але в </a:t>
            </a:r>
            <a:r>
              <a:rPr lang="ru-RU" dirty="0" err="1"/>
              <a:t>багатьох</a:t>
            </a:r>
            <a:r>
              <a:rPr lang="ru-RU" dirty="0"/>
              <a:t> </a:t>
            </a:r>
            <a:r>
              <a:rPr lang="ru-RU" dirty="0" err="1"/>
              <a:t>випадках</a:t>
            </a:r>
            <a:r>
              <a:rPr lang="ru-RU" dirty="0"/>
              <a:t>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тексти</a:t>
            </a:r>
            <a:r>
              <a:rPr lang="ru-RU" dirty="0"/>
              <a:t> </a:t>
            </a:r>
            <a:r>
              <a:rPr lang="ru-RU" dirty="0" err="1"/>
              <a:t>допускають</a:t>
            </a:r>
            <a:r>
              <a:rPr lang="ru-RU" dirty="0"/>
              <a:t> </a:t>
            </a:r>
            <a:r>
              <a:rPr lang="ru-RU" dirty="0" err="1"/>
              <a:t>певну</a:t>
            </a:r>
            <a:r>
              <a:rPr lang="ru-RU" dirty="0"/>
              <a:t> свободу у </a:t>
            </a:r>
            <a:r>
              <a:rPr lang="ru-RU" dirty="0" err="1"/>
              <a:t>виконанні</a:t>
            </a:r>
            <a:r>
              <a:rPr lang="ru-RU" dirty="0"/>
              <a:t> і, як правило, </a:t>
            </a:r>
            <a:r>
              <a:rPr lang="ru-RU" dirty="0" err="1"/>
              <a:t>дають</a:t>
            </a:r>
            <a:r>
              <a:rPr lang="ru-RU" dirty="0"/>
              <a:t> </a:t>
            </a:r>
            <a:r>
              <a:rPr lang="ru-RU" dirty="0" err="1"/>
              <a:t>лише</a:t>
            </a:r>
            <a:r>
              <a:rPr lang="ru-RU" dirty="0"/>
              <a:t> </a:t>
            </a:r>
            <a:r>
              <a:rPr lang="ru-RU" dirty="0" err="1"/>
              <a:t>матеріал</a:t>
            </a:r>
            <a:r>
              <a:rPr lang="ru-RU" dirty="0"/>
              <a:t> для синтезу </a:t>
            </a:r>
            <a:r>
              <a:rPr lang="ru-RU" dirty="0" err="1"/>
              <a:t>шуканих</a:t>
            </a:r>
            <a:r>
              <a:rPr lang="ru-RU" dirty="0"/>
              <a:t> </a:t>
            </a:r>
            <a:r>
              <a:rPr lang="ru-RU" dirty="0" err="1"/>
              <a:t>алгоритмів</a:t>
            </a:r>
            <a:r>
              <a:rPr lang="ru-RU" dirty="0"/>
              <a:t>, а не </a:t>
            </a:r>
            <a:r>
              <a:rPr lang="ru-RU" dirty="0" err="1"/>
              <a:t>самі</a:t>
            </a:r>
            <a:r>
              <a:rPr lang="ru-RU" dirty="0"/>
              <a:t> </a:t>
            </a:r>
            <a:r>
              <a:rPr lang="ru-RU" dirty="0" err="1"/>
              <a:t>ці</a:t>
            </a:r>
            <a:r>
              <a:rPr lang="ru-RU" dirty="0"/>
              <a:t> </a:t>
            </a:r>
            <a:r>
              <a:rPr lang="ru-RU" dirty="0" err="1"/>
              <a:t>алгоритми</a:t>
            </a:r>
            <a:r>
              <a:rPr lang="ru-RU" dirty="0"/>
              <a:t>. Такими </a:t>
            </a:r>
            <a:r>
              <a:rPr lang="ru-RU" dirty="0" err="1"/>
              <a:t>мовами</a:t>
            </a:r>
            <a:r>
              <a:rPr lang="ru-RU" dirty="0"/>
              <a:t> , </a:t>
            </a:r>
            <a:r>
              <a:rPr lang="ru-RU" dirty="0" err="1"/>
              <a:t>наприклад</a:t>
            </a:r>
            <a:r>
              <a:rPr lang="ru-RU" dirty="0"/>
              <a:t>, є:</a:t>
            </a:r>
          </a:p>
          <a:p>
            <a:endParaRPr lang="uk-UA" dirty="0"/>
          </a:p>
        </p:txBody>
      </p:sp>
      <p:pic>
        <p:nvPicPr>
          <p:cNvPr id="32770" name="Picture 2" descr="https://im0-tub-ua.yandex.net/i?id=3508254813b9e70ca277b74e2b7f2954&amp;n=33&amp;h=215&amp;w=21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4732" y="609600"/>
            <a:ext cx="2047875" cy="2047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3179345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327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1969" y="246345"/>
            <a:ext cx="8596668" cy="1320800"/>
          </a:xfrm>
        </p:spPr>
        <p:txBody>
          <a:bodyPr/>
          <a:lstStyle/>
          <a:p>
            <a:r>
              <a:rPr lang="uk-UA" dirty="0"/>
              <a:t>Основні мови програмування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0625" y="864295"/>
            <a:ext cx="9494728" cy="5549031"/>
          </a:xfrm>
        </p:spPr>
        <p:txBody>
          <a:bodyPr>
            <a:normAutofit lnSpcReduction="10000"/>
          </a:bodyPr>
          <a:lstStyle/>
          <a:p>
            <a:r>
              <a:rPr lang="ru-RU" b="1" dirty="0"/>
              <a:t>С++.</a:t>
            </a:r>
            <a:r>
              <a:rPr lang="ru-RU" dirty="0" err="1"/>
              <a:t>Об'єктно-орієнтоване</a:t>
            </a:r>
            <a:r>
              <a:rPr lang="ru-RU" dirty="0"/>
              <a:t> </a:t>
            </a:r>
            <a:r>
              <a:rPr lang="ru-RU" dirty="0" err="1"/>
              <a:t>розширення</a:t>
            </a:r>
            <a:r>
              <a:rPr lang="ru-RU" dirty="0"/>
              <a:t> </a:t>
            </a:r>
            <a:r>
              <a:rPr lang="ru-RU" dirty="0" err="1"/>
              <a:t>мовиС</a:t>
            </a:r>
            <a:r>
              <a:rPr lang="ru-RU" dirty="0"/>
              <a:t>, </a:t>
            </a:r>
            <a:r>
              <a:rPr lang="ru-RU" dirty="0" err="1"/>
              <a:t>створене</a:t>
            </a:r>
            <a:r>
              <a:rPr lang="ru-RU" dirty="0"/>
              <a:t> Б. Страуструпом в 1980 </a:t>
            </a:r>
            <a:r>
              <a:rPr lang="ru-RU" dirty="0" err="1"/>
              <a:t>р.Поєднує</a:t>
            </a:r>
            <a:r>
              <a:rPr lang="ru-RU" dirty="0"/>
              <a:t> </a:t>
            </a:r>
            <a:r>
              <a:rPr lang="ru-RU" dirty="0" err="1"/>
              <a:t>властивості</a:t>
            </a:r>
            <a:r>
              <a:rPr lang="ru-RU" dirty="0"/>
              <a:t> як </a:t>
            </a:r>
            <a:r>
              <a:rPr lang="ru-RU" dirty="0" err="1"/>
              <a:t>високорівневих</a:t>
            </a:r>
            <a:r>
              <a:rPr lang="ru-RU" dirty="0"/>
              <a:t>, так і </a:t>
            </a:r>
            <a:r>
              <a:rPr lang="ru-RU" dirty="0" err="1"/>
              <a:t>низькорівневих</a:t>
            </a:r>
            <a:r>
              <a:rPr lang="ru-RU" dirty="0"/>
              <a:t> </a:t>
            </a:r>
            <a:r>
              <a:rPr lang="ru-RU" dirty="0" err="1"/>
              <a:t>мов</a:t>
            </a:r>
            <a:r>
              <a:rPr lang="ru-RU" dirty="0"/>
              <a:t>. </a:t>
            </a:r>
            <a:r>
              <a:rPr lang="ru-RU" dirty="0" err="1"/>
              <a:t>Заснованана</a:t>
            </a:r>
            <a:r>
              <a:rPr lang="ru-RU" dirty="0"/>
              <a:t> </a:t>
            </a:r>
            <a:r>
              <a:rPr lang="ru-RU" dirty="0" err="1"/>
              <a:t>використанні</a:t>
            </a:r>
            <a:r>
              <a:rPr lang="ru-RU" dirty="0"/>
              <a:t> </a:t>
            </a:r>
            <a:r>
              <a:rPr lang="ru-RU" dirty="0" err="1"/>
              <a:t>класів</a:t>
            </a:r>
            <a:r>
              <a:rPr lang="ru-RU" dirty="0"/>
              <a:t> і </a:t>
            </a:r>
            <a:r>
              <a:rPr lang="ru-RU" dirty="0" err="1"/>
              <a:t>об'єктів</a:t>
            </a:r>
            <a:r>
              <a:rPr lang="ru-RU" dirty="0"/>
              <a:t>.</a:t>
            </a:r>
          </a:p>
          <a:p>
            <a:r>
              <a:rPr lang="ru-RU" dirty="0"/>
              <a:t>При </a:t>
            </a:r>
            <a:r>
              <a:rPr lang="ru-RU" dirty="0" err="1"/>
              <a:t>створенні</a:t>
            </a:r>
            <a:r>
              <a:rPr lang="ru-RU" dirty="0"/>
              <a:t> </a:t>
            </a:r>
            <a:r>
              <a:rPr lang="ru-RU" dirty="0" err="1"/>
              <a:t>мови</a:t>
            </a:r>
            <a:r>
              <a:rPr lang="ru-RU" dirty="0"/>
              <a:t> С++ </a:t>
            </a:r>
            <a:r>
              <a:rPr lang="ru-RU" dirty="0" err="1"/>
              <a:t>прагнули</a:t>
            </a:r>
            <a:r>
              <a:rPr lang="ru-RU" dirty="0"/>
              <a:t> </a:t>
            </a:r>
            <a:r>
              <a:rPr lang="ru-RU" dirty="0" err="1"/>
              <a:t>зберегти</a:t>
            </a:r>
            <a:r>
              <a:rPr lang="ru-RU" dirty="0"/>
              <a:t> </a:t>
            </a:r>
            <a:r>
              <a:rPr lang="ru-RU" dirty="0" err="1"/>
              <a:t>її</a:t>
            </a:r>
            <a:r>
              <a:rPr lang="ru-RU" dirty="0"/>
              <a:t> синтаксис, </a:t>
            </a:r>
            <a:r>
              <a:rPr lang="ru-RU" dirty="0" err="1"/>
              <a:t>сумісний</a:t>
            </a:r>
            <a:r>
              <a:rPr lang="ru-RU" dirty="0"/>
              <a:t> з </a:t>
            </a:r>
            <a:r>
              <a:rPr lang="ru-RU" dirty="0" err="1"/>
              <a:t>мовою</a:t>
            </a:r>
            <a:r>
              <a:rPr lang="ru-RU" dirty="0"/>
              <a:t> С. </a:t>
            </a:r>
            <a:r>
              <a:rPr lang="ru-RU" dirty="0" err="1"/>
              <a:t>Більшість</a:t>
            </a:r>
            <a:r>
              <a:rPr lang="ru-RU" dirty="0"/>
              <a:t> </a:t>
            </a:r>
            <a:r>
              <a:rPr lang="ru-RU" dirty="0" err="1"/>
              <a:t>програм</a:t>
            </a:r>
            <a:r>
              <a:rPr lang="ru-RU" dirty="0"/>
              <a:t>, </a:t>
            </a:r>
            <a:r>
              <a:rPr lang="ru-RU" dirty="0" err="1"/>
              <a:t>написаних</a:t>
            </a:r>
            <a:r>
              <a:rPr lang="ru-RU" dirty="0"/>
              <a:t> </a:t>
            </a:r>
            <a:r>
              <a:rPr lang="ru-RU" dirty="0" err="1"/>
              <a:t>мовою</a:t>
            </a:r>
            <a:r>
              <a:rPr lang="ru-RU" dirty="0"/>
              <a:t> С, справно </a:t>
            </a:r>
            <a:r>
              <a:rPr lang="ru-RU" dirty="0" err="1"/>
              <a:t>працюють</a:t>
            </a:r>
            <a:r>
              <a:rPr lang="ru-RU" dirty="0"/>
              <a:t> і з </a:t>
            </a:r>
            <a:r>
              <a:rPr lang="ru-RU" dirty="0" err="1"/>
              <a:t>компілятором</a:t>
            </a:r>
            <a:r>
              <a:rPr lang="ru-RU" dirty="0"/>
              <a:t> </a:t>
            </a:r>
            <a:r>
              <a:rPr lang="ru-RU" dirty="0" err="1"/>
              <a:t>мови</a:t>
            </a:r>
            <a:r>
              <a:rPr lang="ru-RU" dirty="0"/>
              <a:t> С++. </a:t>
            </a:r>
            <a:r>
              <a:rPr lang="ru-RU" dirty="0" err="1"/>
              <a:t>Нововведеннями</a:t>
            </a:r>
            <a:r>
              <a:rPr lang="ru-RU" dirty="0"/>
              <a:t> </a:t>
            </a:r>
            <a:r>
              <a:rPr lang="ru-RU" dirty="0" err="1"/>
              <a:t>мови</a:t>
            </a:r>
            <a:r>
              <a:rPr lang="ru-RU" dirty="0"/>
              <a:t> С++ </a:t>
            </a:r>
            <a:r>
              <a:rPr lang="ru-RU" dirty="0" err="1"/>
              <a:t>порівняно</a:t>
            </a:r>
            <a:r>
              <a:rPr lang="ru-RU" dirty="0"/>
              <a:t> з </a:t>
            </a:r>
            <a:r>
              <a:rPr lang="ru-RU" dirty="0" err="1"/>
              <a:t>мовою</a:t>
            </a:r>
            <a:r>
              <a:rPr lang="ru-RU" dirty="0"/>
              <a:t> С </a:t>
            </a:r>
            <a:r>
              <a:rPr lang="ru-RU" dirty="0" err="1"/>
              <a:t>підтримка</a:t>
            </a:r>
            <a:r>
              <a:rPr lang="ru-RU" dirty="0"/>
              <a:t> </a:t>
            </a:r>
            <a:r>
              <a:rPr lang="ru-RU" dirty="0" err="1"/>
              <a:t>об'єктно-орієнтованого</a:t>
            </a:r>
            <a:r>
              <a:rPr lang="ru-RU" dirty="0"/>
              <a:t> </a:t>
            </a:r>
            <a:r>
              <a:rPr lang="ru-RU" dirty="0" err="1"/>
              <a:t>програмування</a:t>
            </a:r>
            <a:r>
              <a:rPr lang="ru-RU" dirty="0"/>
              <a:t> через </a:t>
            </a:r>
            <a:r>
              <a:rPr lang="ru-RU" dirty="0" err="1"/>
              <a:t>класи</a:t>
            </a:r>
            <a:r>
              <a:rPr lang="ru-RU" dirty="0"/>
              <a:t> і </a:t>
            </a:r>
            <a:r>
              <a:rPr lang="ru-RU" dirty="0" err="1"/>
              <a:t>об'єкти</a:t>
            </a:r>
            <a:r>
              <a:rPr lang="ru-RU" dirty="0"/>
              <a:t>, </a:t>
            </a:r>
            <a:r>
              <a:rPr lang="ru-RU" dirty="0" err="1"/>
              <a:t>підтримка</a:t>
            </a:r>
            <a:r>
              <a:rPr lang="ru-RU" dirty="0"/>
              <a:t> </a:t>
            </a:r>
            <a:r>
              <a:rPr lang="ru-RU" dirty="0" err="1"/>
              <a:t>узагальненого</a:t>
            </a:r>
            <a:r>
              <a:rPr lang="ru-RU" dirty="0"/>
              <a:t> </a:t>
            </a:r>
            <a:r>
              <a:rPr lang="ru-RU" dirty="0" err="1"/>
              <a:t>програмування</a:t>
            </a:r>
            <a:r>
              <a:rPr lang="ru-RU" dirty="0"/>
              <a:t> через </a:t>
            </a:r>
            <a:r>
              <a:rPr lang="ru-RU" dirty="0" err="1"/>
              <a:t>шаблони</a:t>
            </a:r>
            <a:r>
              <a:rPr lang="ru-RU" dirty="0"/>
              <a:t>, </a:t>
            </a:r>
            <a:r>
              <a:rPr lang="ru-RU" dirty="0" err="1"/>
              <a:t>доповнення</a:t>
            </a:r>
            <a:r>
              <a:rPr lang="ru-RU" dirty="0"/>
              <a:t> до </a:t>
            </a:r>
            <a:r>
              <a:rPr lang="ru-RU" dirty="0" err="1"/>
              <a:t>стандартної</a:t>
            </a:r>
            <a:r>
              <a:rPr lang="ru-RU" dirty="0"/>
              <a:t> </a:t>
            </a:r>
            <a:r>
              <a:rPr lang="ru-RU" dirty="0" err="1"/>
              <a:t>бібліотеки</a:t>
            </a:r>
            <a:r>
              <a:rPr lang="ru-RU" dirty="0"/>
              <a:t>, </a:t>
            </a:r>
            <a:r>
              <a:rPr lang="ru-RU" dirty="0" err="1"/>
              <a:t>додаткові</a:t>
            </a:r>
            <a:r>
              <a:rPr lang="ru-RU" dirty="0"/>
              <a:t> </a:t>
            </a:r>
            <a:r>
              <a:rPr lang="ru-RU" dirty="0" err="1"/>
              <a:t>типи</a:t>
            </a:r>
            <a:r>
              <a:rPr lang="ru-RU" dirty="0"/>
              <a:t> </a:t>
            </a:r>
            <a:r>
              <a:rPr lang="ru-RU" dirty="0" err="1"/>
              <a:t>даних</a:t>
            </a:r>
            <a:r>
              <a:rPr lang="ru-RU" dirty="0"/>
              <a:t>, </a:t>
            </a:r>
            <a:r>
              <a:rPr lang="ru-RU" dirty="0" err="1"/>
              <a:t>обробка</a:t>
            </a:r>
            <a:r>
              <a:rPr lang="ru-RU" dirty="0"/>
              <a:t> </a:t>
            </a:r>
            <a:r>
              <a:rPr lang="ru-RU" dirty="0" err="1"/>
              <a:t>виключень</a:t>
            </a:r>
            <a:r>
              <a:rPr lang="ru-RU" dirty="0"/>
              <a:t> (</a:t>
            </a:r>
            <a:r>
              <a:rPr lang="ru-RU" dirty="0" err="1"/>
              <a:t>виключних</a:t>
            </a:r>
            <a:r>
              <a:rPr lang="ru-RU" dirty="0"/>
              <a:t> </a:t>
            </a:r>
            <a:r>
              <a:rPr lang="ru-RU" dirty="0" err="1"/>
              <a:t>ситуацій</a:t>
            </a:r>
            <a:r>
              <a:rPr lang="ru-RU" dirty="0"/>
              <a:t>), </a:t>
            </a:r>
            <a:r>
              <a:rPr lang="ru-RU" dirty="0" err="1"/>
              <a:t>простори</a:t>
            </a:r>
            <a:r>
              <a:rPr lang="ru-RU" dirty="0"/>
              <a:t> </a:t>
            </a:r>
            <a:r>
              <a:rPr lang="ru-RU" dirty="0" err="1"/>
              <a:t>імен</a:t>
            </a:r>
            <a:r>
              <a:rPr lang="ru-RU" dirty="0"/>
              <a:t>, </a:t>
            </a:r>
            <a:r>
              <a:rPr lang="ru-RU" dirty="0" err="1"/>
              <a:t>вбудовані</a:t>
            </a:r>
            <a:r>
              <a:rPr lang="ru-RU" dirty="0"/>
              <a:t> </a:t>
            </a:r>
            <a:r>
              <a:rPr lang="ru-RU" dirty="0" err="1"/>
              <a:t>функції</a:t>
            </a:r>
            <a:r>
              <a:rPr lang="ru-RU" dirty="0"/>
              <a:t>, </a:t>
            </a:r>
            <a:r>
              <a:rPr lang="ru-RU" dirty="0" err="1"/>
              <a:t>перевизначення</a:t>
            </a:r>
            <a:r>
              <a:rPr lang="ru-RU" dirty="0"/>
              <a:t> </a:t>
            </a:r>
            <a:r>
              <a:rPr lang="ru-RU" dirty="0" err="1"/>
              <a:t>операторів</a:t>
            </a:r>
            <a:r>
              <a:rPr lang="ru-RU" dirty="0"/>
              <a:t> та </a:t>
            </a:r>
            <a:r>
              <a:rPr lang="ru-RU" dirty="0" err="1"/>
              <a:t>імен</a:t>
            </a:r>
            <a:r>
              <a:rPr lang="ru-RU" dirty="0"/>
              <a:t> </a:t>
            </a:r>
            <a:r>
              <a:rPr lang="ru-RU" dirty="0" err="1"/>
              <a:t>функцій</a:t>
            </a:r>
            <a:r>
              <a:rPr lang="ru-RU" dirty="0"/>
              <a:t>, </a:t>
            </a:r>
            <a:r>
              <a:rPr lang="ru-RU" dirty="0" err="1"/>
              <a:t>посилання</a:t>
            </a:r>
            <a:r>
              <a:rPr lang="ru-RU" dirty="0"/>
              <a:t> та </a:t>
            </a:r>
            <a:r>
              <a:rPr lang="ru-RU" dirty="0" err="1"/>
              <a:t>оператори</a:t>
            </a:r>
            <a:r>
              <a:rPr lang="ru-RU" dirty="0"/>
              <a:t> </a:t>
            </a:r>
            <a:r>
              <a:rPr lang="ru-RU" dirty="0" err="1"/>
              <a:t>управління</a:t>
            </a:r>
            <a:r>
              <a:rPr lang="ru-RU" dirty="0"/>
              <a:t> </a:t>
            </a:r>
            <a:r>
              <a:rPr lang="ru-RU" dirty="0" err="1"/>
              <a:t>вільно</a:t>
            </a:r>
            <a:r>
              <a:rPr lang="ru-RU" dirty="0"/>
              <a:t> </a:t>
            </a:r>
            <a:r>
              <a:rPr lang="ru-RU" dirty="0" err="1"/>
              <a:t>розподіленою</a:t>
            </a:r>
            <a:r>
              <a:rPr lang="ru-RU" dirty="0"/>
              <a:t> </a:t>
            </a:r>
            <a:r>
              <a:rPr lang="ru-RU" dirty="0" err="1"/>
              <a:t>пам'яттю</a:t>
            </a:r>
            <a:r>
              <a:rPr lang="ru-RU" dirty="0"/>
              <a:t>.</a:t>
            </a:r>
          </a:p>
          <a:p>
            <a:r>
              <a:rPr lang="en-US" b="1" dirty="0"/>
              <a:t>C#.</a:t>
            </a:r>
            <a:r>
              <a:rPr lang="ru-RU" dirty="0" err="1"/>
              <a:t>Відноситься</a:t>
            </a:r>
            <a:r>
              <a:rPr lang="ru-RU" dirty="0"/>
              <a:t> до </a:t>
            </a:r>
            <a:r>
              <a:rPr lang="ru-RU" dirty="0" err="1"/>
              <a:t>сім'ї</a:t>
            </a:r>
            <a:r>
              <a:rPr lang="ru-RU" dirty="0"/>
              <a:t> </a:t>
            </a:r>
            <a:r>
              <a:rPr lang="ru-RU" dirty="0" err="1"/>
              <a:t>мов</a:t>
            </a:r>
            <a:r>
              <a:rPr lang="ru-RU" dirty="0"/>
              <a:t> </a:t>
            </a:r>
            <a:r>
              <a:rPr lang="ru-RU" dirty="0" err="1" smtClean="0"/>
              <a:t>із</a:t>
            </a:r>
            <a:r>
              <a:rPr lang="ru-RU" dirty="0" smtClean="0"/>
              <a:t> </a:t>
            </a:r>
            <a:r>
              <a:rPr lang="en-US" dirty="0" smtClean="0"/>
              <a:t>C-</a:t>
            </a:r>
            <a:r>
              <a:rPr lang="ru-RU" dirty="0" err="1"/>
              <a:t>подібним</a:t>
            </a:r>
            <a:r>
              <a:rPr lang="ru-RU" dirty="0"/>
              <a:t> синтаксисом, з них </a:t>
            </a:r>
            <a:r>
              <a:rPr lang="ru-RU" dirty="0" err="1"/>
              <a:t>її</a:t>
            </a:r>
            <a:r>
              <a:rPr lang="ru-RU" dirty="0"/>
              <a:t> синтаксис </a:t>
            </a:r>
            <a:r>
              <a:rPr lang="ru-RU" dirty="0" err="1"/>
              <a:t>найбільш</a:t>
            </a:r>
            <a:r>
              <a:rPr lang="ru-RU" dirty="0"/>
              <a:t> </a:t>
            </a:r>
            <a:r>
              <a:rPr lang="ru-RU" dirty="0" err="1"/>
              <a:t>близький</a:t>
            </a:r>
            <a:r>
              <a:rPr lang="ru-RU" dirty="0"/>
              <a:t> до</a:t>
            </a:r>
            <a:r>
              <a:rPr lang="en-US" dirty="0"/>
              <a:t>C++</a:t>
            </a:r>
            <a:r>
              <a:rPr lang="ru-RU" dirty="0"/>
              <a:t>і</a:t>
            </a:r>
            <a:r>
              <a:rPr lang="en-US" dirty="0"/>
              <a:t>Java.</a:t>
            </a:r>
          </a:p>
          <a:p>
            <a:r>
              <a:rPr lang="en-US" b="1" dirty="0"/>
              <a:t>Perl.</a:t>
            </a:r>
            <a:r>
              <a:rPr lang="ru-RU" dirty="0" err="1"/>
              <a:t>Інтерпретованависокорівнева</a:t>
            </a:r>
            <a:r>
              <a:rPr lang="ru-RU" dirty="0"/>
              <a:t> </a:t>
            </a:r>
            <a:r>
              <a:rPr lang="ru-RU" dirty="0" err="1"/>
              <a:t>мова</a:t>
            </a:r>
            <a:r>
              <a:rPr lang="ru-RU" dirty="0"/>
              <a:t> </a:t>
            </a:r>
            <a:r>
              <a:rPr lang="ru-RU" dirty="0" err="1"/>
              <a:t>програмування</a:t>
            </a:r>
            <a:r>
              <a:rPr lang="ru-RU" dirty="0"/>
              <a:t> </a:t>
            </a:r>
            <a:r>
              <a:rPr lang="ru-RU" dirty="0" err="1"/>
              <a:t>загального</a:t>
            </a:r>
            <a:r>
              <a:rPr lang="ru-RU" dirty="0"/>
              <a:t> </a:t>
            </a:r>
            <a:r>
              <a:rPr lang="ru-RU" dirty="0" err="1"/>
              <a:t>призначення</a:t>
            </a:r>
            <a:r>
              <a:rPr lang="ru-RU" dirty="0"/>
              <a:t>. Головною </a:t>
            </a:r>
            <a:r>
              <a:rPr lang="ru-RU" dirty="0" err="1"/>
              <a:t>особливістю</a:t>
            </a:r>
            <a:r>
              <a:rPr lang="ru-RU" dirty="0"/>
              <a:t> </a:t>
            </a:r>
            <a:r>
              <a:rPr lang="ru-RU" dirty="0" err="1"/>
              <a:t>мовиєїї</a:t>
            </a:r>
            <a:r>
              <a:rPr lang="ru-RU" dirty="0"/>
              <a:t> </a:t>
            </a:r>
            <a:r>
              <a:rPr lang="ru-RU" dirty="0" err="1"/>
              <a:t>можливості</a:t>
            </a:r>
            <a:r>
              <a:rPr lang="ru-RU" dirty="0"/>
              <a:t> для </a:t>
            </a:r>
            <a:r>
              <a:rPr lang="ru-RU" dirty="0" err="1"/>
              <a:t>роботи</a:t>
            </a:r>
            <a:r>
              <a:rPr lang="ru-RU" dirty="0"/>
              <a:t> з текстом, у тому </a:t>
            </a:r>
            <a:r>
              <a:rPr lang="ru-RU" dirty="0" err="1"/>
              <a:t>числі</a:t>
            </a:r>
            <a:r>
              <a:rPr lang="ru-RU" dirty="0"/>
              <a:t> </a:t>
            </a:r>
            <a:r>
              <a:rPr lang="ru-RU" dirty="0" err="1"/>
              <a:t>реалізовані</a:t>
            </a:r>
            <a:r>
              <a:rPr lang="ru-RU" dirty="0"/>
              <a:t> за </a:t>
            </a:r>
            <a:r>
              <a:rPr lang="ru-RU" dirty="0" err="1"/>
              <a:t>допомогою</a:t>
            </a:r>
            <a:r>
              <a:rPr lang="ru-RU" dirty="0"/>
              <a:t> </a:t>
            </a:r>
            <a:r>
              <a:rPr lang="ru-RU" dirty="0" err="1"/>
              <a:t>регулярних</a:t>
            </a:r>
            <a:r>
              <a:rPr lang="ru-RU" dirty="0"/>
              <a:t> </a:t>
            </a:r>
            <a:r>
              <a:rPr lang="ru-RU" dirty="0" err="1"/>
              <a:t>виразів</a:t>
            </a:r>
            <a:r>
              <a:rPr lang="ru-RU" dirty="0"/>
              <a:t>.</a:t>
            </a:r>
          </a:p>
          <a:p>
            <a:r>
              <a:rPr lang="en-US" b="1" dirty="0"/>
              <a:t>Python.</a:t>
            </a:r>
            <a:r>
              <a:rPr lang="ru-RU" dirty="0" err="1"/>
              <a:t>Мова</a:t>
            </a:r>
            <a:r>
              <a:rPr lang="ru-RU" dirty="0"/>
              <a:t> </a:t>
            </a:r>
            <a:r>
              <a:rPr lang="ru-RU" dirty="0" err="1"/>
              <a:t>програмування</a:t>
            </a:r>
            <a:r>
              <a:rPr lang="ru-RU" dirty="0"/>
              <a:t> </a:t>
            </a:r>
            <a:r>
              <a:rPr lang="ru-RU" dirty="0" err="1"/>
              <a:t>загального</a:t>
            </a:r>
            <a:r>
              <a:rPr lang="ru-RU" dirty="0"/>
              <a:t> </a:t>
            </a:r>
            <a:r>
              <a:rPr lang="ru-RU" dirty="0" err="1"/>
              <a:t>призначення</a:t>
            </a:r>
            <a:r>
              <a:rPr lang="ru-RU" dirty="0"/>
              <a:t> з акцентом на </a:t>
            </a:r>
            <a:r>
              <a:rPr lang="ru-RU" dirty="0" err="1"/>
              <a:t>продуктивність</a:t>
            </a:r>
            <a:r>
              <a:rPr lang="ru-RU" dirty="0"/>
              <a:t> </a:t>
            </a:r>
            <a:r>
              <a:rPr lang="ru-RU" dirty="0" err="1"/>
              <a:t>розробника</a:t>
            </a:r>
            <a:r>
              <a:rPr lang="ru-RU" dirty="0"/>
              <a:t> і </a:t>
            </a:r>
            <a:r>
              <a:rPr lang="ru-RU" dirty="0" err="1"/>
              <a:t>читаність</a:t>
            </a:r>
            <a:r>
              <a:rPr lang="ru-RU" dirty="0"/>
              <a:t> коду. Синтаксис </a:t>
            </a:r>
            <a:r>
              <a:rPr lang="ru-RU" dirty="0" smtClean="0"/>
              <a:t>ядра </a:t>
            </a:r>
            <a:r>
              <a:rPr lang="en-US" b="1" dirty="0" smtClean="0"/>
              <a:t>Python</a:t>
            </a:r>
            <a:r>
              <a:rPr lang="uk-UA" b="1" dirty="0" smtClean="0"/>
              <a:t> </a:t>
            </a:r>
            <a:r>
              <a:rPr lang="ru-RU" dirty="0" err="1" smtClean="0"/>
              <a:t>мінімалістичний</a:t>
            </a:r>
            <a:r>
              <a:rPr lang="ru-RU" dirty="0"/>
              <a:t>. У той же час стандартна </a:t>
            </a:r>
            <a:r>
              <a:rPr lang="ru-RU" dirty="0" err="1"/>
              <a:t>бібліотека</a:t>
            </a:r>
            <a:r>
              <a:rPr lang="ru-RU" dirty="0"/>
              <a:t> </a:t>
            </a:r>
            <a:r>
              <a:rPr lang="ru-RU" dirty="0" err="1"/>
              <a:t>включає</a:t>
            </a:r>
            <a:r>
              <a:rPr lang="ru-RU" dirty="0"/>
              <a:t> великий </a:t>
            </a:r>
            <a:r>
              <a:rPr lang="ru-RU" dirty="0" err="1"/>
              <a:t>обсяг</a:t>
            </a:r>
            <a:r>
              <a:rPr lang="ru-RU" dirty="0"/>
              <a:t> </a:t>
            </a:r>
            <a:r>
              <a:rPr lang="ru-RU" dirty="0" err="1"/>
              <a:t>корисних</a:t>
            </a:r>
            <a:r>
              <a:rPr lang="ru-RU" dirty="0"/>
              <a:t> </a:t>
            </a:r>
            <a:r>
              <a:rPr lang="ru-RU" dirty="0" err="1"/>
              <a:t>функцій</a:t>
            </a:r>
            <a:r>
              <a:rPr lang="ru-RU" dirty="0"/>
              <a:t>.</a:t>
            </a:r>
          </a:p>
          <a:p>
            <a:endParaRPr lang="uk-UA" dirty="0"/>
          </a:p>
        </p:txBody>
      </p:sp>
      <p:pic>
        <p:nvPicPr>
          <p:cNvPr id="33794" name="Picture 2" descr="http://programer.in.ua/images/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04113" y="4996420"/>
            <a:ext cx="1222338" cy="1222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796" name="Picture 4" descr="http://www.md.all.biz/img/md/service_catalog/38035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45556" y="0"/>
            <a:ext cx="1396651" cy="1396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798" name="Picture 6" descr="http://computerologia.ru/wp-content/uploads/2016/06/wKioL1YXfnLCKB3GAAJxBVxr_p4869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66454" y="1653612"/>
            <a:ext cx="2097656" cy="13209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800" name="Picture 8" descr="https://web-studium.ru/wp-content/uploads/2014/07/perl.pn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45" t="22831" r="7160" b="20248"/>
          <a:stretch/>
        </p:blipFill>
        <p:spPr bwMode="auto">
          <a:xfrm>
            <a:off x="9716627" y="3149779"/>
            <a:ext cx="2581511" cy="1258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982653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37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37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37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37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338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337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Основні мови програмування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0833" y="1440493"/>
            <a:ext cx="8873169" cy="4600869"/>
          </a:xfrm>
        </p:spPr>
        <p:txBody>
          <a:bodyPr>
            <a:normAutofit lnSpcReduction="10000"/>
          </a:bodyPr>
          <a:lstStyle/>
          <a:p>
            <a:r>
              <a:rPr lang="en-US" b="1" dirty="0" err="1"/>
              <a:t>Jav</a:t>
            </a:r>
            <a:r>
              <a:rPr lang="ru-RU" b="1" dirty="0"/>
              <a:t>а</a:t>
            </a:r>
            <a:r>
              <a:rPr lang="ru-RU" dirty="0"/>
              <a:t>. Створена </a:t>
            </a:r>
            <a:r>
              <a:rPr lang="ru-RU" dirty="0" err="1"/>
              <a:t>компанією</a:t>
            </a:r>
            <a:r>
              <a:rPr lang="ru-RU" dirty="0"/>
              <a:t> </a:t>
            </a:r>
            <a:r>
              <a:rPr lang="en-US" dirty="0" err="1"/>
              <a:t>SunMicrosystems</a:t>
            </a:r>
            <a:r>
              <a:rPr lang="ru-RU" dirty="0"/>
              <a:t>на початку 90-хроків на </a:t>
            </a:r>
            <a:r>
              <a:rPr lang="ru-RU" dirty="0" err="1"/>
              <a:t>основі</a:t>
            </a:r>
            <a:r>
              <a:rPr lang="ru-RU" dirty="0"/>
              <a:t> С++. Покликана </a:t>
            </a:r>
            <a:r>
              <a:rPr lang="ru-RU" dirty="0" err="1"/>
              <a:t>спростити</a:t>
            </a:r>
            <a:r>
              <a:rPr lang="ru-RU" dirty="0"/>
              <a:t> </a:t>
            </a:r>
            <a:r>
              <a:rPr lang="ru-RU" dirty="0" err="1"/>
              <a:t>розробку</a:t>
            </a:r>
            <a:r>
              <a:rPr lang="ru-RU" dirty="0"/>
              <a:t> </a:t>
            </a:r>
            <a:r>
              <a:rPr lang="ru-RU" dirty="0" err="1"/>
              <a:t>застосувань</a:t>
            </a:r>
            <a:r>
              <a:rPr lang="ru-RU" dirty="0"/>
              <a:t> на С++ шляхом </a:t>
            </a:r>
            <a:r>
              <a:rPr lang="ru-RU" dirty="0" err="1"/>
              <a:t>виключення</a:t>
            </a:r>
            <a:r>
              <a:rPr lang="ru-RU" dirty="0"/>
              <a:t>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нього</a:t>
            </a:r>
            <a:r>
              <a:rPr lang="ru-RU" dirty="0"/>
              <a:t> </a:t>
            </a:r>
            <a:r>
              <a:rPr lang="ru-RU" dirty="0" err="1"/>
              <a:t>низькорівневихможливостей</a:t>
            </a:r>
            <a:r>
              <a:rPr lang="ru-RU" dirty="0"/>
              <a:t>. Головна </a:t>
            </a:r>
            <a:r>
              <a:rPr lang="ru-RU" dirty="0" err="1"/>
              <a:t>особливість</a:t>
            </a:r>
            <a:r>
              <a:rPr lang="ru-RU" dirty="0"/>
              <a:t> </a:t>
            </a:r>
            <a:r>
              <a:rPr lang="ru-RU" dirty="0" err="1"/>
              <a:t>мови</a:t>
            </a:r>
            <a:r>
              <a:rPr lang="ru-RU" dirty="0"/>
              <a:t> – те, </a:t>
            </a:r>
            <a:r>
              <a:rPr lang="ru-RU" dirty="0" err="1"/>
              <a:t>що</a:t>
            </a:r>
            <a:r>
              <a:rPr lang="ru-RU" dirty="0"/>
              <a:t> вона </a:t>
            </a:r>
            <a:r>
              <a:rPr lang="ru-RU" dirty="0" err="1"/>
              <a:t>транслюєпрограмуне</a:t>
            </a:r>
            <a:r>
              <a:rPr lang="ru-RU" dirty="0"/>
              <a:t> в </a:t>
            </a:r>
            <a:r>
              <a:rPr lang="ru-RU" dirty="0" err="1"/>
              <a:t>машинний</a:t>
            </a:r>
            <a:r>
              <a:rPr lang="ru-RU" dirty="0"/>
              <a:t> код, а </a:t>
            </a:r>
            <a:r>
              <a:rPr lang="ru-RU" dirty="0" err="1"/>
              <a:t>вплатформно</a:t>
            </a:r>
            <a:r>
              <a:rPr lang="ru-RU" dirty="0"/>
              <a:t> </a:t>
            </a:r>
            <a:r>
              <a:rPr lang="ru-RU" dirty="0" err="1"/>
              <a:t>незалежний</a:t>
            </a:r>
            <a:r>
              <a:rPr lang="ru-RU" dirty="0"/>
              <a:t> байт-код (</a:t>
            </a:r>
            <a:r>
              <a:rPr lang="ru-RU" dirty="0" err="1"/>
              <a:t>кожна</a:t>
            </a:r>
            <a:r>
              <a:rPr lang="ru-RU" dirty="0"/>
              <a:t> команда </a:t>
            </a:r>
            <a:r>
              <a:rPr lang="ru-RU" dirty="0" err="1"/>
              <a:t>займає</a:t>
            </a:r>
            <a:r>
              <a:rPr lang="ru-RU" dirty="0"/>
              <a:t> один байт).</a:t>
            </a:r>
            <a:r>
              <a:rPr lang="ru-RU" dirty="0" err="1"/>
              <a:t>Цей</a:t>
            </a:r>
            <a:r>
              <a:rPr lang="ru-RU" dirty="0"/>
              <a:t> байт-код </a:t>
            </a:r>
            <a:r>
              <a:rPr lang="ru-RU" dirty="0" err="1"/>
              <a:t>може</a:t>
            </a:r>
            <a:r>
              <a:rPr lang="ru-RU" dirty="0"/>
              <a:t> </a:t>
            </a:r>
            <a:r>
              <a:rPr lang="ru-RU" dirty="0" err="1"/>
              <a:t>виконуватися</a:t>
            </a:r>
            <a:r>
              <a:rPr lang="ru-RU" dirty="0"/>
              <a:t> за </a:t>
            </a:r>
            <a:r>
              <a:rPr lang="ru-RU" dirty="0" err="1"/>
              <a:t>допомогою</a:t>
            </a:r>
            <a:r>
              <a:rPr lang="ru-RU" dirty="0"/>
              <a:t> </a:t>
            </a:r>
            <a:r>
              <a:rPr lang="ru-RU" dirty="0" err="1"/>
              <a:t>інтерпретатора</a:t>
            </a:r>
            <a:r>
              <a:rPr lang="ru-RU" dirty="0"/>
              <a:t>- </a:t>
            </a:r>
            <a:r>
              <a:rPr lang="ru-RU" dirty="0" err="1"/>
              <a:t>віртуальної</a:t>
            </a:r>
            <a:r>
              <a:rPr lang="en-US" dirty="0" err="1"/>
              <a:t>Jav</a:t>
            </a:r>
            <a:r>
              <a:rPr lang="ru-RU" dirty="0"/>
              <a:t>а–</a:t>
            </a:r>
            <a:r>
              <a:rPr lang="ru-RU" dirty="0" err="1"/>
              <a:t>машини</a:t>
            </a:r>
            <a:r>
              <a:rPr lang="en-US" dirty="0"/>
              <a:t>JVM(</a:t>
            </a:r>
            <a:r>
              <a:rPr lang="en-US" i="1" dirty="0" err="1"/>
              <a:t>Jav</a:t>
            </a:r>
            <a:r>
              <a:rPr lang="ru-RU" i="1" dirty="0"/>
              <a:t>а </a:t>
            </a:r>
            <a:r>
              <a:rPr lang="en-US" i="1" dirty="0"/>
              <a:t>Virtual </a:t>
            </a:r>
            <a:r>
              <a:rPr lang="ru-RU" i="1" dirty="0" err="1"/>
              <a:t>Мас</a:t>
            </a:r>
            <a:r>
              <a:rPr lang="en-US" i="1" dirty="0" err="1"/>
              <a:t>hine</a:t>
            </a:r>
            <a:r>
              <a:rPr lang="en-US" dirty="0"/>
              <a:t>), </a:t>
            </a:r>
            <a:r>
              <a:rPr lang="ru-RU" dirty="0" err="1"/>
              <a:t>версії</a:t>
            </a:r>
            <a:r>
              <a:rPr lang="ru-RU" dirty="0"/>
              <a:t> </a:t>
            </a:r>
            <a:r>
              <a:rPr lang="ru-RU" dirty="0" err="1"/>
              <a:t>якої</a:t>
            </a:r>
            <a:r>
              <a:rPr lang="ru-RU" dirty="0"/>
              <a:t> </a:t>
            </a:r>
            <a:r>
              <a:rPr lang="ru-RU" dirty="0" err="1"/>
              <a:t>створені</a:t>
            </a:r>
            <a:r>
              <a:rPr lang="ru-RU" dirty="0"/>
              <a:t> для будь-</a:t>
            </a:r>
            <a:r>
              <a:rPr lang="ru-RU" dirty="0" err="1"/>
              <a:t>яких</a:t>
            </a:r>
            <a:r>
              <a:rPr lang="ru-RU" dirty="0"/>
              <a:t> </a:t>
            </a:r>
            <a:r>
              <a:rPr lang="ru-RU" dirty="0" err="1"/>
              <a:t>апаратних</a:t>
            </a:r>
            <a:r>
              <a:rPr lang="ru-RU" dirty="0"/>
              <a:t> платформ. </a:t>
            </a:r>
            <a:r>
              <a:rPr lang="ru-RU" dirty="0" err="1"/>
              <a:t>Завдяки</a:t>
            </a:r>
            <a:r>
              <a:rPr lang="ru-RU" dirty="0"/>
              <a:t> </a:t>
            </a:r>
            <a:r>
              <a:rPr lang="ru-RU" dirty="0" err="1"/>
              <a:t>цьому</a:t>
            </a:r>
            <a:r>
              <a:rPr lang="ru-RU" dirty="0"/>
              <a:t> </a:t>
            </a:r>
            <a:r>
              <a:rPr lang="ru-RU" dirty="0" err="1"/>
              <a:t>програми</a:t>
            </a:r>
            <a:r>
              <a:rPr lang="ru-RU" dirty="0"/>
              <a:t> на</a:t>
            </a:r>
            <a:r>
              <a:rPr lang="en-US" dirty="0" err="1"/>
              <a:t>Jav</a:t>
            </a:r>
            <a:r>
              <a:rPr lang="ru-RU" dirty="0" err="1"/>
              <a:t>аможна</a:t>
            </a:r>
            <a:r>
              <a:rPr lang="ru-RU" dirty="0"/>
              <a:t> </a:t>
            </a:r>
            <a:r>
              <a:rPr lang="ru-RU" dirty="0" err="1"/>
              <a:t>переносити</a:t>
            </a:r>
            <a:r>
              <a:rPr lang="ru-RU" dirty="0"/>
              <a:t> не </a:t>
            </a:r>
            <a:r>
              <a:rPr lang="ru-RU" dirty="0" err="1"/>
              <a:t>лише</a:t>
            </a:r>
            <a:r>
              <a:rPr lang="ru-RU" dirty="0"/>
              <a:t> на </a:t>
            </a:r>
            <a:r>
              <a:rPr lang="ru-RU" dirty="0" err="1"/>
              <a:t>рівні</a:t>
            </a:r>
            <a:r>
              <a:rPr lang="ru-RU" dirty="0"/>
              <a:t> </a:t>
            </a:r>
            <a:r>
              <a:rPr lang="ru-RU" dirty="0" err="1"/>
              <a:t>вихідних</a:t>
            </a:r>
            <a:r>
              <a:rPr lang="ru-RU" dirty="0"/>
              <a:t> </a:t>
            </a:r>
            <a:r>
              <a:rPr lang="ru-RU" dirty="0" err="1"/>
              <a:t>текстів</a:t>
            </a:r>
            <a:r>
              <a:rPr lang="ru-RU" dirty="0"/>
              <a:t>, але і на </a:t>
            </a:r>
            <a:r>
              <a:rPr lang="ru-RU" dirty="0" err="1"/>
              <a:t>рівні</a:t>
            </a:r>
            <a:r>
              <a:rPr lang="ru-RU" dirty="0"/>
              <a:t> </a:t>
            </a:r>
            <a:r>
              <a:rPr lang="ru-RU" dirty="0" err="1"/>
              <a:t>двійковихбайт-кодів</a:t>
            </a:r>
            <a:r>
              <a:rPr lang="ru-RU" dirty="0"/>
              <a:t>.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дозволяє</a:t>
            </a:r>
            <a:r>
              <a:rPr lang="ru-RU" dirty="0"/>
              <a:t> </a:t>
            </a:r>
            <a:r>
              <a:rPr lang="ru-RU" dirty="0" err="1"/>
              <a:t>створювати</a:t>
            </a:r>
            <a:r>
              <a:rPr lang="ru-RU" dirty="0"/>
              <a:t> </a:t>
            </a:r>
            <a:r>
              <a:rPr lang="ru-RU" dirty="0" err="1"/>
              <a:t>незалежні</a:t>
            </a:r>
            <a:r>
              <a:rPr lang="ru-RU" dirty="0"/>
              <a:t> </a:t>
            </a:r>
            <a:r>
              <a:rPr lang="ru-RU" dirty="0" err="1"/>
              <a:t>програмні</a:t>
            </a:r>
            <a:r>
              <a:rPr lang="ru-RU" dirty="0"/>
              <a:t> </a:t>
            </a:r>
            <a:r>
              <a:rPr lang="ru-RU" dirty="0" err="1"/>
              <a:t>модулі</a:t>
            </a:r>
            <a:r>
              <a:rPr lang="ru-RU" dirty="0"/>
              <a:t>, </a:t>
            </a:r>
            <a:r>
              <a:rPr lang="ru-RU" dirty="0" err="1"/>
              <a:t>здатні</a:t>
            </a:r>
            <a:r>
              <a:rPr lang="ru-RU" dirty="0"/>
              <a:t> </a:t>
            </a:r>
            <a:r>
              <a:rPr lang="ru-RU" dirty="0" err="1"/>
              <a:t>працювати</a:t>
            </a:r>
            <a:r>
              <a:rPr lang="ru-RU" dirty="0"/>
              <a:t> на серверах в </a:t>
            </a:r>
            <a:r>
              <a:rPr lang="ru-RU" dirty="0" err="1"/>
              <a:t>глобальних</a:t>
            </a:r>
            <a:r>
              <a:rPr lang="ru-RU" dirty="0"/>
              <a:t> і </a:t>
            </a:r>
            <a:r>
              <a:rPr lang="ru-RU" dirty="0" err="1"/>
              <a:t>локальних</a:t>
            </a:r>
            <a:r>
              <a:rPr lang="ru-RU" dirty="0"/>
              <a:t> мережах з </a:t>
            </a:r>
            <a:r>
              <a:rPr lang="ru-RU" dirty="0" err="1"/>
              <a:t>різнимиОС</a:t>
            </a:r>
            <a:r>
              <a:rPr lang="ru-RU" dirty="0" smtClean="0"/>
              <a:t>.</a:t>
            </a:r>
          </a:p>
          <a:p>
            <a:r>
              <a:rPr lang="en-US" b="1" dirty="0"/>
              <a:t>Ruby.</a:t>
            </a:r>
            <a:r>
              <a:rPr lang="ru-RU" dirty="0" err="1"/>
              <a:t>Інтерпретована</a:t>
            </a:r>
            <a:r>
              <a:rPr lang="ru-RU" dirty="0"/>
              <a:t> </a:t>
            </a:r>
            <a:r>
              <a:rPr lang="ru-RU" dirty="0" err="1"/>
              <a:t>високорівнева</a:t>
            </a:r>
            <a:r>
              <a:rPr lang="ru-RU" dirty="0"/>
              <a:t> </a:t>
            </a:r>
            <a:r>
              <a:rPr lang="ru-RU" dirty="0" err="1"/>
              <a:t>мова</a:t>
            </a:r>
            <a:r>
              <a:rPr lang="ru-RU" dirty="0"/>
              <a:t> </a:t>
            </a:r>
            <a:r>
              <a:rPr lang="ru-RU" dirty="0" err="1"/>
              <a:t>програмування</a:t>
            </a:r>
            <a:r>
              <a:rPr lang="ru-RU" dirty="0"/>
              <a:t> для </a:t>
            </a:r>
            <a:r>
              <a:rPr lang="ru-RU" dirty="0" err="1"/>
              <a:t>швидкого</a:t>
            </a:r>
            <a:r>
              <a:rPr lang="ru-RU" dirty="0"/>
              <a:t> і </a:t>
            </a:r>
            <a:r>
              <a:rPr lang="ru-RU" dirty="0" err="1"/>
              <a:t>зручного</a:t>
            </a:r>
            <a:r>
              <a:rPr lang="ru-RU" dirty="0"/>
              <a:t> </a:t>
            </a:r>
            <a:r>
              <a:rPr lang="ru-RU" dirty="0" err="1"/>
              <a:t>об'єктно-орієнтованого</a:t>
            </a:r>
            <a:r>
              <a:rPr lang="ru-RU" dirty="0"/>
              <a:t> </a:t>
            </a:r>
            <a:r>
              <a:rPr lang="ru-RU" dirty="0" err="1"/>
              <a:t>програмування</a:t>
            </a:r>
            <a:r>
              <a:rPr lang="ru-RU" dirty="0"/>
              <a:t>. </a:t>
            </a:r>
            <a:r>
              <a:rPr lang="ru-RU" dirty="0" err="1"/>
              <a:t>Мова</a:t>
            </a:r>
            <a:r>
              <a:rPr lang="ru-RU" dirty="0"/>
              <a:t> </a:t>
            </a:r>
            <a:r>
              <a:rPr lang="ru-RU" dirty="0" err="1"/>
              <a:t>має</a:t>
            </a:r>
            <a:r>
              <a:rPr lang="ru-RU" dirty="0"/>
              <a:t> </a:t>
            </a:r>
            <a:r>
              <a:rPr lang="ru-RU" dirty="0" err="1"/>
              <a:t>незалежну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операційної</a:t>
            </a:r>
            <a:r>
              <a:rPr lang="ru-RU" dirty="0"/>
              <a:t> </a:t>
            </a:r>
            <a:r>
              <a:rPr lang="ru-RU" dirty="0" err="1"/>
              <a:t>системи</a:t>
            </a:r>
            <a:r>
              <a:rPr lang="ru-RU" dirty="0"/>
              <a:t> </a:t>
            </a:r>
            <a:r>
              <a:rPr lang="ru-RU" dirty="0" err="1"/>
              <a:t>реалізацію</a:t>
            </a:r>
            <a:r>
              <a:rPr lang="ru-RU" dirty="0"/>
              <a:t> </a:t>
            </a:r>
            <a:r>
              <a:rPr lang="ru-RU" dirty="0" err="1"/>
              <a:t>багатопоточності</a:t>
            </a:r>
            <a:r>
              <a:rPr lang="ru-RU" dirty="0"/>
              <a:t> і </a:t>
            </a:r>
            <a:r>
              <a:rPr lang="ru-RU" dirty="0" err="1"/>
              <a:t>багатоіншихможливостей</a:t>
            </a:r>
            <a:r>
              <a:rPr lang="ru-RU" dirty="0"/>
              <a:t>.</a:t>
            </a:r>
            <a:r>
              <a:rPr lang="en-US" b="1" dirty="0"/>
              <a:t>Ruby</a:t>
            </a:r>
            <a:r>
              <a:rPr lang="ru-RU" dirty="0" err="1"/>
              <a:t>близька</a:t>
            </a:r>
            <a:r>
              <a:rPr lang="ru-RU" dirty="0"/>
              <a:t> за </a:t>
            </a:r>
            <a:r>
              <a:rPr lang="ru-RU" dirty="0" err="1"/>
              <a:t>особливостями</a:t>
            </a:r>
            <a:r>
              <a:rPr lang="ru-RU" dirty="0"/>
              <a:t> синтаксису до </a:t>
            </a:r>
            <a:r>
              <a:rPr lang="ru-RU" dirty="0" err="1"/>
              <a:t>мови</a:t>
            </a:r>
            <a:r>
              <a:rPr lang="en-US" b="1" dirty="0"/>
              <a:t>Perl</a:t>
            </a:r>
            <a:r>
              <a:rPr lang="en-US" dirty="0"/>
              <a:t>, </a:t>
            </a:r>
            <a:r>
              <a:rPr lang="ru-RU" dirty="0"/>
              <a:t>за </a:t>
            </a:r>
            <a:r>
              <a:rPr lang="ru-RU" dirty="0" err="1"/>
              <a:t>об'єктно-орієнтованим</a:t>
            </a:r>
            <a:r>
              <a:rPr lang="ru-RU" dirty="0"/>
              <a:t> </a:t>
            </a:r>
            <a:r>
              <a:rPr lang="ru-RU" dirty="0" err="1"/>
              <a:t>підходом</a:t>
            </a:r>
            <a:r>
              <a:rPr lang="ru-RU" dirty="0"/>
              <a:t> - до</a:t>
            </a:r>
            <a:r>
              <a:rPr lang="en-US" b="1" dirty="0"/>
              <a:t>Smalltalk</a:t>
            </a:r>
            <a:r>
              <a:rPr lang="en-US" dirty="0"/>
              <a:t>.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деякі</a:t>
            </a:r>
            <a:r>
              <a:rPr lang="ru-RU" dirty="0"/>
              <a:t> </a:t>
            </a:r>
            <a:r>
              <a:rPr lang="ru-RU" dirty="0" err="1"/>
              <a:t>риси</a:t>
            </a:r>
            <a:r>
              <a:rPr lang="ru-RU" dirty="0"/>
              <a:t> </a:t>
            </a:r>
            <a:r>
              <a:rPr lang="ru-RU" dirty="0" err="1"/>
              <a:t>мови</a:t>
            </a:r>
            <a:r>
              <a:rPr lang="ru-RU" dirty="0"/>
              <a:t> </a:t>
            </a:r>
            <a:r>
              <a:rPr lang="ru-RU" dirty="0" err="1"/>
              <a:t>взяті</a:t>
            </a:r>
            <a:r>
              <a:rPr lang="ru-RU" dirty="0"/>
              <a:t> з</a:t>
            </a:r>
            <a:r>
              <a:rPr lang="en-US" b="1" dirty="0" err="1"/>
              <a:t>Python</a:t>
            </a:r>
            <a:r>
              <a:rPr lang="en-US" dirty="0" err="1"/>
              <a:t>,</a:t>
            </a:r>
            <a:r>
              <a:rPr lang="en-US" b="1" dirty="0" err="1"/>
              <a:t>Lisp</a:t>
            </a:r>
            <a:r>
              <a:rPr lang="ru-RU" dirty="0"/>
              <a:t>та </a:t>
            </a:r>
            <a:r>
              <a:rPr lang="ru-RU" dirty="0" err="1"/>
              <a:t>інших</a:t>
            </a:r>
            <a:r>
              <a:rPr lang="ru-RU" dirty="0"/>
              <a:t>.</a:t>
            </a:r>
            <a:endParaRPr lang="uk-UA" dirty="0"/>
          </a:p>
        </p:txBody>
      </p:sp>
      <p:pic>
        <p:nvPicPr>
          <p:cNvPr id="34818" name="Picture 2" descr="https://im0-tub-ua.yandex.net/i?id=dad0f3701628582ae92a8d27a9482749-l&amp;n=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67850" y="78418"/>
            <a:ext cx="2724150" cy="2724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822" name="Picture 6" descr="http://geekbrains.ru/images/courses/1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3586" y="3071073"/>
            <a:ext cx="2612678" cy="2584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55425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48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48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48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48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Основні мови програмування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5885" y="1365337"/>
            <a:ext cx="8848117" cy="4676025"/>
          </a:xfrm>
        </p:spPr>
        <p:txBody>
          <a:bodyPr>
            <a:normAutofit/>
          </a:bodyPr>
          <a:lstStyle/>
          <a:p>
            <a:r>
              <a:rPr lang="ru-RU" dirty="0" err="1"/>
              <a:t>Мови</a:t>
            </a:r>
            <a:r>
              <a:rPr lang="ru-RU" dirty="0"/>
              <a:t> </a:t>
            </a:r>
            <a:r>
              <a:rPr lang="ru-RU" dirty="0" err="1"/>
              <a:t>програмування</a:t>
            </a:r>
            <a:r>
              <a:rPr lang="ru-RU" dirty="0"/>
              <a:t>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можна</a:t>
            </a:r>
            <a:r>
              <a:rPr lang="ru-RU" dirty="0"/>
              <a:t> </a:t>
            </a:r>
            <a:r>
              <a:rPr lang="ru-RU" dirty="0" err="1"/>
              <a:t>поділити</a:t>
            </a:r>
            <a:r>
              <a:rPr lang="ru-RU" dirty="0"/>
              <a:t> на </a:t>
            </a:r>
            <a:r>
              <a:rPr lang="ru-RU" dirty="0" err="1"/>
              <a:t>універсальні</a:t>
            </a:r>
            <a:r>
              <a:rPr lang="ru-RU" dirty="0"/>
              <a:t> і </a:t>
            </a:r>
            <a:r>
              <a:rPr lang="ru-RU" dirty="0" err="1"/>
              <a:t>спеціалізовані</a:t>
            </a:r>
            <a:r>
              <a:rPr lang="ru-RU" dirty="0"/>
              <a:t>: </a:t>
            </a:r>
            <a:r>
              <a:rPr lang="ru-RU" dirty="0" err="1"/>
              <a:t>універсальні</a:t>
            </a:r>
            <a:r>
              <a:rPr lang="ru-RU" dirty="0"/>
              <a:t> </a:t>
            </a:r>
            <a:r>
              <a:rPr lang="ru-RU" dirty="0" err="1"/>
              <a:t>мови</a:t>
            </a:r>
            <a:r>
              <a:rPr lang="ru-RU" dirty="0"/>
              <a:t> </a:t>
            </a:r>
            <a:r>
              <a:rPr lang="ru-RU" dirty="0" err="1"/>
              <a:t>використовуються</a:t>
            </a:r>
            <a:r>
              <a:rPr lang="ru-RU" dirty="0"/>
              <a:t> для </a:t>
            </a:r>
            <a:r>
              <a:rPr lang="ru-RU" dirty="0" err="1"/>
              <a:t>вирішення</a:t>
            </a:r>
            <a:r>
              <a:rPr lang="ru-RU" dirty="0"/>
              <a:t> </a:t>
            </a:r>
            <a:r>
              <a:rPr lang="ru-RU" dirty="0" err="1"/>
              <a:t>різних</a:t>
            </a:r>
            <a:r>
              <a:rPr lang="ru-RU" dirty="0"/>
              <a:t> </a:t>
            </a:r>
            <a:r>
              <a:rPr lang="ru-RU" dirty="0" err="1"/>
              <a:t>завдань</a:t>
            </a:r>
            <a:r>
              <a:rPr lang="ru-RU" dirty="0"/>
              <a:t>; </a:t>
            </a:r>
            <a:r>
              <a:rPr lang="ru-RU" dirty="0" err="1"/>
              <a:t>спеціалізовані</a:t>
            </a:r>
            <a:r>
              <a:rPr lang="ru-RU" dirty="0"/>
              <a:t> - </a:t>
            </a:r>
            <a:r>
              <a:rPr lang="ru-RU" dirty="0" err="1"/>
              <a:t>призначені</a:t>
            </a:r>
            <a:r>
              <a:rPr lang="ru-RU" dirty="0"/>
              <a:t> для </a:t>
            </a:r>
            <a:r>
              <a:rPr lang="ru-RU" dirty="0" err="1"/>
              <a:t>вирішення</a:t>
            </a:r>
            <a:r>
              <a:rPr lang="ru-RU" dirty="0"/>
              <a:t> </a:t>
            </a:r>
            <a:r>
              <a:rPr lang="ru-RU" dirty="0" err="1"/>
              <a:t>завдань</a:t>
            </a:r>
            <a:r>
              <a:rPr lang="ru-RU" dirty="0"/>
              <a:t> одного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декількох</a:t>
            </a:r>
            <a:r>
              <a:rPr lang="ru-RU" dirty="0"/>
              <a:t> </a:t>
            </a:r>
            <a:r>
              <a:rPr lang="ru-RU" dirty="0" err="1"/>
              <a:t>видів</a:t>
            </a:r>
            <a:r>
              <a:rPr lang="ru-RU" dirty="0"/>
              <a:t>. </a:t>
            </a:r>
            <a:r>
              <a:rPr lang="ru-RU" dirty="0" err="1"/>
              <a:t>Наприклад</a:t>
            </a:r>
            <a:r>
              <a:rPr lang="ru-RU" dirty="0"/>
              <a:t>, </a:t>
            </a:r>
            <a:r>
              <a:rPr lang="ru-RU" dirty="0" err="1"/>
              <a:t>роботаз</a:t>
            </a:r>
            <a:r>
              <a:rPr lang="ru-RU" dirty="0"/>
              <a:t> базами </a:t>
            </a:r>
            <a:r>
              <a:rPr lang="ru-RU" dirty="0" err="1"/>
              <a:t>даних</a:t>
            </a:r>
            <a:r>
              <a:rPr lang="ru-RU" dirty="0"/>
              <a:t>,</a:t>
            </a:r>
            <a:r>
              <a:rPr lang="en-US" dirty="0"/>
              <a:t>web-</a:t>
            </a:r>
            <a:r>
              <a:rPr lang="ru-RU" dirty="0" err="1"/>
              <a:t>програмування,написання</a:t>
            </a:r>
            <a:r>
              <a:rPr lang="ru-RU" dirty="0"/>
              <a:t> </a:t>
            </a:r>
            <a:r>
              <a:rPr lang="ru-RU" dirty="0" err="1"/>
              <a:t>скриптів</a:t>
            </a:r>
            <a:r>
              <a:rPr lang="ru-RU" dirty="0"/>
              <a:t> для </a:t>
            </a:r>
            <a:r>
              <a:rPr lang="ru-RU" dirty="0" err="1"/>
              <a:t>адміністрування</a:t>
            </a:r>
            <a:r>
              <a:rPr lang="ru-RU" dirty="0"/>
              <a:t> </a:t>
            </a:r>
            <a:r>
              <a:rPr lang="ru-RU" dirty="0" err="1"/>
              <a:t>операційних</a:t>
            </a:r>
            <a:r>
              <a:rPr lang="ru-RU" dirty="0"/>
              <a:t> систем. Прикладами таких </a:t>
            </a:r>
            <a:r>
              <a:rPr lang="ru-RU" dirty="0" err="1"/>
              <a:t>мов</a:t>
            </a:r>
            <a:r>
              <a:rPr lang="ru-RU" dirty="0"/>
              <a:t> </a:t>
            </a:r>
            <a:r>
              <a:rPr lang="ru-RU" dirty="0" err="1"/>
              <a:t>програмування</a:t>
            </a:r>
            <a:r>
              <a:rPr lang="ru-RU" dirty="0"/>
              <a:t> є:</a:t>
            </a:r>
          </a:p>
          <a:p>
            <a:r>
              <a:rPr lang="en-US" b="1" dirty="0"/>
              <a:t>PHP.</a:t>
            </a:r>
            <a:r>
              <a:rPr lang="ru-RU" dirty="0"/>
              <a:t>Скриптова </a:t>
            </a:r>
            <a:r>
              <a:rPr lang="ru-RU" dirty="0" err="1"/>
              <a:t>мова</a:t>
            </a:r>
            <a:r>
              <a:rPr lang="ru-RU" dirty="0"/>
              <a:t> </a:t>
            </a:r>
            <a:r>
              <a:rPr lang="ru-RU" dirty="0" err="1"/>
              <a:t>програмування</a:t>
            </a:r>
            <a:r>
              <a:rPr lang="ru-RU" dirty="0"/>
              <a:t> </a:t>
            </a:r>
            <a:r>
              <a:rPr lang="ru-RU" dirty="0" err="1"/>
              <a:t>загального</a:t>
            </a:r>
            <a:r>
              <a:rPr lang="ru-RU" dirty="0"/>
              <a:t> </a:t>
            </a:r>
            <a:r>
              <a:rPr lang="ru-RU" dirty="0" err="1"/>
              <a:t>призначення</a:t>
            </a:r>
            <a:r>
              <a:rPr lang="ru-RU" dirty="0"/>
              <a:t>, </a:t>
            </a:r>
            <a:r>
              <a:rPr lang="ru-RU" dirty="0" err="1"/>
              <a:t>інтенсивно</a:t>
            </a:r>
            <a:r>
              <a:rPr lang="ru-RU" dirty="0"/>
              <a:t> </a:t>
            </a:r>
            <a:r>
              <a:rPr lang="ru-RU" dirty="0" err="1"/>
              <a:t>застосовується</a:t>
            </a:r>
            <a:r>
              <a:rPr lang="ru-RU" dirty="0"/>
              <a:t> для </a:t>
            </a:r>
            <a:r>
              <a:rPr lang="ru-RU" dirty="0" err="1"/>
              <a:t>розробки</a:t>
            </a:r>
            <a:r>
              <a:rPr lang="ru-RU" dirty="0"/>
              <a:t> веб-</a:t>
            </a:r>
            <a:r>
              <a:rPr lang="ru-RU" dirty="0" err="1"/>
              <a:t>додатків</a:t>
            </a:r>
            <a:r>
              <a:rPr lang="ru-RU" dirty="0"/>
              <a:t>. У </a:t>
            </a:r>
            <a:r>
              <a:rPr lang="ru-RU" dirty="0" err="1"/>
              <a:t>даний</a:t>
            </a:r>
            <a:r>
              <a:rPr lang="ru-RU" dirty="0"/>
              <a:t> час </a:t>
            </a:r>
            <a:r>
              <a:rPr lang="ru-RU" dirty="0" err="1"/>
              <a:t>підтримується</a:t>
            </a:r>
            <a:r>
              <a:rPr lang="ru-RU" dirty="0"/>
              <a:t> </a:t>
            </a:r>
            <a:r>
              <a:rPr lang="ru-RU" dirty="0" err="1"/>
              <a:t>переважною</a:t>
            </a:r>
            <a:r>
              <a:rPr lang="ru-RU" dirty="0"/>
              <a:t> </a:t>
            </a:r>
            <a:r>
              <a:rPr lang="ru-RU" dirty="0" err="1"/>
              <a:t>більшістю</a:t>
            </a:r>
            <a:r>
              <a:rPr lang="ru-RU" dirty="0"/>
              <a:t> хостинг-</a:t>
            </a:r>
            <a:r>
              <a:rPr lang="ru-RU" dirty="0" err="1"/>
              <a:t>провайдерів</a:t>
            </a:r>
            <a:r>
              <a:rPr lang="ru-RU" dirty="0"/>
              <a:t> і є </a:t>
            </a:r>
            <a:r>
              <a:rPr lang="ru-RU" dirty="0" err="1"/>
              <a:t>однією</a:t>
            </a:r>
            <a:r>
              <a:rPr lang="ru-RU" dirty="0"/>
              <a:t> з </a:t>
            </a:r>
            <a:r>
              <a:rPr lang="ru-RU" dirty="0" err="1"/>
              <a:t>лідерів</a:t>
            </a:r>
            <a:r>
              <a:rPr lang="ru-RU" dirty="0"/>
              <a:t> </a:t>
            </a:r>
            <a:r>
              <a:rPr lang="ru-RU" dirty="0" err="1"/>
              <a:t>серед</a:t>
            </a:r>
            <a:r>
              <a:rPr lang="ru-RU" dirty="0"/>
              <a:t> </a:t>
            </a:r>
            <a:r>
              <a:rPr lang="ru-RU" dirty="0" err="1"/>
              <a:t>мов</a:t>
            </a:r>
            <a:r>
              <a:rPr lang="ru-RU" dirty="0"/>
              <a:t> </a:t>
            </a:r>
            <a:r>
              <a:rPr lang="ru-RU" dirty="0" err="1"/>
              <a:t>програмування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застосовуються</a:t>
            </a:r>
            <a:r>
              <a:rPr lang="ru-RU" dirty="0"/>
              <a:t> для </a:t>
            </a:r>
            <a:r>
              <a:rPr lang="ru-RU" dirty="0" err="1"/>
              <a:t>створення</a:t>
            </a:r>
            <a:r>
              <a:rPr lang="ru-RU" dirty="0"/>
              <a:t> </a:t>
            </a:r>
            <a:r>
              <a:rPr lang="ru-RU" dirty="0" err="1"/>
              <a:t>динамічних</a:t>
            </a:r>
            <a:r>
              <a:rPr lang="ru-RU" dirty="0"/>
              <a:t> веб-</a:t>
            </a:r>
            <a:r>
              <a:rPr lang="ru-RU" dirty="0" err="1"/>
              <a:t>сайтів</a:t>
            </a:r>
            <a:r>
              <a:rPr lang="ru-RU" dirty="0"/>
              <a:t>.</a:t>
            </a:r>
          </a:p>
          <a:p>
            <a:r>
              <a:rPr lang="en-US" b="1" dirty="0"/>
              <a:t>ActionScript. </a:t>
            </a:r>
            <a:r>
              <a:rPr lang="ru-RU" dirty="0" err="1"/>
              <a:t>Об'єктно-орієнтована</a:t>
            </a:r>
            <a:r>
              <a:rPr lang="ru-RU" dirty="0"/>
              <a:t> </a:t>
            </a:r>
            <a:r>
              <a:rPr lang="ru-RU" dirty="0" err="1"/>
              <a:t>мова</a:t>
            </a:r>
            <a:r>
              <a:rPr lang="ru-RU" dirty="0"/>
              <a:t> </a:t>
            </a:r>
            <a:r>
              <a:rPr lang="ru-RU" dirty="0" err="1"/>
              <a:t>програмування</a:t>
            </a:r>
            <a:r>
              <a:rPr lang="ru-RU" dirty="0"/>
              <a:t>, яка </a:t>
            </a:r>
            <a:r>
              <a:rPr lang="ru-RU" dirty="0" err="1"/>
              <a:t>додає</a:t>
            </a:r>
            <a:r>
              <a:rPr lang="ru-RU" dirty="0"/>
              <a:t> </a:t>
            </a:r>
            <a:r>
              <a:rPr lang="ru-RU" dirty="0" err="1"/>
              <a:t>інтерактивність</a:t>
            </a:r>
            <a:r>
              <a:rPr lang="ru-RU" dirty="0"/>
              <a:t>, </a:t>
            </a:r>
            <a:r>
              <a:rPr lang="ru-RU" dirty="0" err="1"/>
              <a:t>обробку</a:t>
            </a:r>
            <a:r>
              <a:rPr lang="ru-RU" dirty="0"/>
              <a:t> </a:t>
            </a:r>
            <a:r>
              <a:rPr lang="ru-RU" dirty="0" err="1"/>
              <a:t>даних</a:t>
            </a:r>
            <a:r>
              <a:rPr lang="ru-RU" dirty="0"/>
              <a:t> і </a:t>
            </a:r>
            <a:r>
              <a:rPr lang="ru-RU" dirty="0" err="1"/>
              <a:t>багато</a:t>
            </a:r>
            <a:r>
              <a:rPr lang="ru-RU" dirty="0"/>
              <a:t> </a:t>
            </a:r>
            <a:r>
              <a:rPr lang="ru-RU" dirty="0" err="1"/>
              <a:t>чого</a:t>
            </a:r>
            <a:r>
              <a:rPr lang="ru-RU" dirty="0"/>
              <a:t> </a:t>
            </a:r>
            <a:r>
              <a:rPr lang="ru-RU" dirty="0" err="1"/>
              <a:t>іншого</a:t>
            </a:r>
            <a:r>
              <a:rPr lang="ru-RU" dirty="0"/>
              <a:t> до </a:t>
            </a:r>
            <a:r>
              <a:rPr lang="ru-RU" dirty="0" err="1"/>
              <a:t>вмісту</a:t>
            </a:r>
            <a:r>
              <a:rPr lang="ru-RU" dirty="0"/>
              <a:t> </a:t>
            </a:r>
            <a:r>
              <a:rPr lang="en-US" b="1" dirty="0"/>
              <a:t>Flash</a:t>
            </a:r>
            <a:r>
              <a:rPr lang="en-US" dirty="0"/>
              <a:t>-</a:t>
            </a:r>
            <a:r>
              <a:rPr lang="ru-RU" dirty="0" err="1"/>
              <a:t>додатків</a:t>
            </a:r>
            <a:r>
              <a:rPr lang="ru-RU" dirty="0"/>
              <a:t>.</a:t>
            </a:r>
            <a:r>
              <a:rPr lang="en-US" b="1" dirty="0"/>
              <a:t>ActionScript</a:t>
            </a:r>
            <a:r>
              <a:rPr lang="ru-RU" dirty="0" err="1"/>
              <a:t>виконується</a:t>
            </a:r>
            <a:r>
              <a:rPr lang="ru-RU" dirty="0"/>
              <a:t> </a:t>
            </a:r>
            <a:r>
              <a:rPr lang="ru-RU" dirty="0" err="1"/>
              <a:t>віртуальною</a:t>
            </a:r>
            <a:r>
              <a:rPr lang="ru-RU" dirty="0"/>
              <a:t> машиною (</a:t>
            </a:r>
            <a:r>
              <a:rPr lang="en-US" b="1" dirty="0"/>
              <a:t>ActionScript Virtual Machine</a:t>
            </a:r>
            <a:r>
              <a:rPr lang="en-US" dirty="0"/>
              <a:t>), </a:t>
            </a:r>
            <a:r>
              <a:rPr lang="ru-RU" dirty="0"/>
              <a:t>яка є </a:t>
            </a:r>
            <a:r>
              <a:rPr lang="ru-RU" dirty="0" err="1"/>
              <a:t>складовою</a:t>
            </a:r>
            <a:r>
              <a:rPr lang="ru-RU" dirty="0"/>
              <a:t> </a:t>
            </a:r>
            <a:r>
              <a:rPr lang="ru-RU" dirty="0" err="1" smtClean="0"/>
              <a:t>частиною</a:t>
            </a:r>
            <a:r>
              <a:rPr lang="ru-RU" dirty="0" smtClean="0"/>
              <a:t> </a:t>
            </a:r>
            <a:r>
              <a:rPr lang="en-US" b="1" dirty="0" smtClean="0"/>
              <a:t>Flash </a:t>
            </a:r>
            <a:r>
              <a:rPr lang="en-US" b="1" dirty="0" err="1"/>
              <a:t>Player</a:t>
            </a:r>
            <a:r>
              <a:rPr lang="en-US" dirty="0" err="1"/>
              <a:t>.</a:t>
            </a:r>
            <a:r>
              <a:rPr lang="en-US" b="1" dirty="0" err="1"/>
              <a:t>ActionScript</a:t>
            </a:r>
            <a:r>
              <a:rPr lang="ru-RU" dirty="0" err="1"/>
              <a:t>компілюється</a:t>
            </a:r>
            <a:r>
              <a:rPr lang="ru-RU" dirty="0"/>
              <a:t> в байт-код, </a:t>
            </a:r>
            <a:r>
              <a:rPr lang="ru-RU" dirty="0" err="1"/>
              <a:t>який</a:t>
            </a:r>
            <a:r>
              <a:rPr lang="ru-RU" dirty="0"/>
              <a:t> </a:t>
            </a:r>
            <a:r>
              <a:rPr lang="ru-RU" dirty="0" err="1" smtClean="0"/>
              <a:t>включається</a:t>
            </a:r>
            <a:r>
              <a:rPr lang="ru-RU" dirty="0" smtClean="0"/>
              <a:t> до м</a:t>
            </a:r>
            <a:r>
              <a:rPr lang="en-US" b="1" dirty="0" err="1" smtClean="0"/>
              <a:t>swf</a:t>
            </a:r>
            <a:r>
              <a:rPr lang="en-US" dirty="0" smtClean="0"/>
              <a:t>-</a:t>
            </a:r>
            <a:r>
              <a:rPr lang="ru-RU" dirty="0"/>
              <a:t>файлу.</a:t>
            </a:r>
          </a:p>
          <a:p>
            <a:endParaRPr lang="uk-UA" dirty="0"/>
          </a:p>
        </p:txBody>
      </p:sp>
      <p:pic>
        <p:nvPicPr>
          <p:cNvPr id="35842" name="Picture 2" descr="http://yasinguler.esy.es/upload/resimler/f2e17f5de7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37778" y="432592"/>
            <a:ext cx="2399735" cy="1674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844" name="Picture 4" descr="https://im0-tub-ua.yandex.net/i?id=948d577887a48aa817bfb5b37c814c62&amp;n=33&amp;h=215&amp;w=22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3913" y="2787671"/>
            <a:ext cx="2133600" cy="2047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10987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58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58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Розвиток мереж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8487" y="1270000"/>
            <a:ext cx="8596668" cy="3880773"/>
          </a:xfrm>
        </p:spPr>
        <p:txBody>
          <a:bodyPr/>
          <a:lstStyle/>
          <a:p>
            <a:r>
              <a:rPr lang="ru-RU" dirty="0"/>
              <a:t>У 1792 </a:t>
            </a:r>
            <a:r>
              <a:rPr lang="ru-RU" dirty="0" err="1"/>
              <a:t>році</a:t>
            </a:r>
            <a:r>
              <a:rPr lang="ru-RU" dirty="0"/>
              <a:t> у </a:t>
            </a:r>
            <a:r>
              <a:rPr lang="ru-RU" dirty="0" err="1"/>
              <a:t>Франції</a:t>
            </a:r>
            <a:r>
              <a:rPr lang="ru-RU" dirty="0"/>
              <a:t> </a:t>
            </a:r>
            <a:r>
              <a:rPr lang="ru-RU" u="sng" dirty="0">
                <a:hlinkClick r:id="rId2" tooltip="Клод Шапп"/>
              </a:rPr>
              <a:t>Клод </a:t>
            </a:r>
            <a:r>
              <a:rPr lang="ru-RU" u="sng" dirty="0" err="1">
                <a:hlinkClick r:id="rId2" tooltip="Клод Шапп"/>
              </a:rPr>
              <a:t>Шапп</a:t>
            </a:r>
            <a:r>
              <a:rPr lang="ru-RU" dirty="0"/>
              <a:t> створив систему </a:t>
            </a:r>
            <a:r>
              <a:rPr lang="ru-RU" dirty="0" err="1"/>
              <a:t>передачі</a:t>
            </a:r>
            <a:r>
              <a:rPr lang="ru-RU" dirty="0"/>
              <a:t> </a:t>
            </a:r>
            <a:r>
              <a:rPr lang="ru-RU" dirty="0" err="1"/>
              <a:t>інформації</a:t>
            </a:r>
            <a:r>
              <a:rPr lang="ru-RU" dirty="0"/>
              <a:t> за </a:t>
            </a:r>
            <a:r>
              <a:rPr lang="ru-RU" dirty="0" err="1"/>
              <a:t>допомогою</a:t>
            </a:r>
            <a:r>
              <a:rPr lang="ru-RU" dirty="0"/>
              <a:t> </a:t>
            </a:r>
            <a:r>
              <a:rPr lang="ru-RU" dirty="0" err="1"/>
              <a:t>світлового</a:t>
            </a:r>
            <a:r>
              <a:rPr lang="ru-RU" dirty="0"/>
              <a:t> сигналу, яка </a:t>
            </a:r>
            <a:r>
              <a:rPr lang="ru-RU" dirty="0" err="1"/>
              <a:t>отримала</a:t>
            </a:r>
            <a:r>
              <a:rPr lang="ru-RU" dirty="0"/>
              <a:t> </a:t>
            </a:r>
            <a:r>
              <a:rPr lang="ru-RU" dirty="0" err="1"/>
              <a:t>назву</a:t>
            </a:r>
            <a:r>
              <a:rPr lang="ru-RU" dirty="0"/>
              <a:t> « </a:t>
            </a:r>
            <a:r>
              <a:rPr lang="ru-RU" u="sng" dirty="0" err="1">
                <a:hlinkClick r:id="rId3" tooltip="оптичний телеграф"/>
              </a:rPr>
              <a:t>Оптичний</a:t>
            </a:r>
            <a:r>
              <a:rPr lang="ru-RU" u="sng" dirty="0">
                <a:hlinkClick r:id="rId3" tooltip="оптичний телеграф"/>
              </a:rPr>
              <a:t> телеграф</a:t>
            </a:r>
            <a:r>
              <a:rPr lang="ru-RU" dirty="0"/>
              <a:t> ». У </a:t>
            </a:r>
            <a:r>
              <a:rPr lang="ru-RU" dirty="0" err="1"/>
              <a:t>найпростішому</a:t>
            </a:r>
            <a:r>
              <a:rPr lang="ru-RU" dirty="0"/>
              <a:t> </a:t>
            </a:r>
            <a:r>
              <a:rPr lang="ru-RU" dirty="0" err="1"/>
              <a:t>вигляді</a:t>
            </a:r>
            <a:r>
              <a:rPr lang="ru-RU" dirty="0"/>
              <a:t>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була</a:t>
            </a:r>
            <a:r>
              <a:rPr lang="ru-RU" dirty="0"/>
              <a:t> </a:t>
            </a:r>
            <a:r>
              <a:rPr lang="ru-RU" dirty="0" err="1"/>
              <a:t>ланцюг</a:t>
            </a:r>
            <a:r>
              <a:rPr lang="ru-RU" dirty="0"/>
              <a:t> </a:t>
            </a:r>
            <a:r>
              <a:rPr lang="ru-RU" dirty="0" err="1"/>
              <a:t>типових</a:t>
            </a:r>
            <a:r>
              <a:rPr lang="ru-RU" dirty="0"/>
              <a:t> </a:t>
            </a:r>
            <a:r>
              <a:rPr lang="ru-RU" dirty="0" err="1"/>
              <a:t>будівель</a:t>
            </a:r>
            <a:r>
              <a:rPr lang="ru-RU" dirty="0"/>
              <a:t>, з </a:t>
            </a:r>
            <a:r>
              <a:rPr lang="ru-RU" dirty="0" err="1"/>
              <a:t>розташованими</a:t>
            </a:r>
            <a:r>
              <a:rPr lang="ru-RU" dirty="0"/>
              <a:t> на </a:t>
            </a:r>
            <a:r>
              <a:rPr lang="ru-RU" dirty="0" err="1"/>
              <a:t>покрівлі</a:t>
            </a:r>
            <a:r>
              <a:rPr lang="ru-RU" dirty="0"/>
              <a:t> жердинами з </a:t>
            </a:r>
            <a:r>
              <a:rPr lang="ru-RU" dirty="0" err="1"/>
              <a:t>рухомими</a:t>
            </a:r>
            <a:r>
              <a:rPr lang="ru-RU" dirty="0"/>
              <a:t> поперечиною, яка </a:t>
            </a:r>
            <a:r>
              <a:rPr lang="ru-RU" dirty="0" err="1"/>
              <a:t>створювалася</a:t>
            </a:r>
            <a:r>
              <a:rPr lang="ru-RU" dirty="0"/>
              <a:t> в межах </a:t>
            </a:r>
            <a:r>
              <a:rPr lang="ru-RU" dirty="0" err="1"/>
              <a:t>видимості</a:t>
            </a:r>
            <a:r>
              <a:rPr lang="ru-RU" dirty="0"/>
              <a:t> </a:t>
            </a:r>
            <a:r>
              <a:rPr lang="ru-RU" dirty="0" err="1"/>
              <a:t>одне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іншого</a:t>
            </a:r>
            <a:r>
              <a:rPr lang="ru-RU" dirty="0"/>
              <a:t> </a:t>
            </a:r>
            <a:r>
              <a:rPr lang="ru-RU" u="sng" baseline="30000" dirty="0">
                <a:hlinkClick r:id="rId4"/>
              </a:rPr>
              <a:t>[48]</a:t>
            </a:r>
            <a:r>
              <a:rPr lang="ru-RU" dirty="0"/>
              <a:t> .</a:t>
            </a:r>
          </a:p>
          <a:p>
            <a:r>
              <a:rPr lang="ru-RU" dirty="0"/>
              <a:t>Одна з перших </a:t>
            </a:r>
            <a:r>
              <a:rPr lang="ru-RU" dirty="0" err="1"/>
              <a:t>спроб</a:t>
            </a:r>
            <a:r>
              <a:rPr lang="ru-RU" dirty="0"/>
              <a:t> </a:t>
            </a:r>
            <a:r>
              <a:rPr lang="ru-RU" dirty="0" err="1"/>
              <a:t>створити</a:t>
            </a:r>
            <a:r>
              <a:rPr lang="ru-RU" dirty="0"/>
              <a:t> </a:t>
            </a:r>
            <a:r>
              <a:rPr lang="ru-RU" dirty="0" err="1"/>
              <a:t>засіб</a:t>
            </a:r>
            <a:r>
              <a:rPr lang="ru-RU" dirty="0"/>
              <a:t> </a:t>
            </a:r>
            <a:r>
              <a:rPr lang="ru-RU" dirty="0" err="1"/>
              <a:t>зв'язку</a:t>
            </a:r>
            <a:r>
              <a:rPr lang="ru-RU" dirty="0"/>
              <a:t> з </a:t>
            </a:r>
            <a:r>
              <a:rPr lang="ru-RU" dirty="0" err="1"/>
              <a:t>використанням</a:t>
            </a:r>
            <a:r>
              <a:rPr lang="ru-RU" dirty="0"/>
              <a:t> </a:t>
            </a:r>
            <a:r>
              <a:rPr lang="ru-RU" dirty="0" err="1"/>
              <a:t>електрики</a:t>
            </a:r>
            <a:r>
              <a:rPr lang="ru-RU" dirty="0"/>
              <a:t> </a:t>
            </a:r>
            <a:r>
              <a:rPr lang="ru-RU" dirty="0" err="1"/>
              <a:t>відноситься</a:t>
            </a:r>
            <a:r>
              <a:rPr lang="ru-RU" dirty="0"/>
              <a:t> до </a:t>
            </a:r>
            <a:r>
              <a:rPr lang="ru-RU" dirty="0" err="1"/>
              <a:t>другої</a:t>
            </a:r>
            <a:r>
              <a:rPr lang="ru-RU" dirty="0"/>
              <a:t> </a:t>
            </a:r>
            <a:r>
              <a:rPr lang="ru-RU" dirty="0" err="1"/>
              <a:t>половини</a:t>
            </a:r>
            <a:r>
              <a:rPr lang="ru-RU" dirty="0"/>
              <a:t> XVIII </a:t>
            </a:r>
            <a:r>
              <a:rPr lang="ru-RU" dirty="0" err="1"/>
              <a:t>століття</a:t>
            </a:r>
            <a:r>
              <a:rPr lang="ru-RU" dirty="0"/>
              <a:t>, коли </a:t>
            </a:r>
            <a:r>
              <a:rPr lang="ru-RU" u="sng" dirty="0" err="1">
                <a:hlinkClick r:id="rId5" tooltip="Лесаж"/>
              </a:rPr>
              <a:t>Лесаж</a:t>
            </a:r>
            <a:r>
              <a:rPr lang="ru-RU" dirty="0"/>
              <a:t> в 1774 </a:t>
            </a:r>
            <a:r>
              <a:rPr lang="ru-RU" dirty="0" err="1"/>
              <a:t>році</a:t>
            </a:r>
            <a:r>
              <a:rPr lang="ru-RU" dirty="0"/>
              <a:t> </a:t>
            </a:r>
            <a:r>
              <a:rPr lang="ru-RU" dirty="0" err="1"/>
              <a:t>побудував</a:t>
            </a:r>
            <a:r>
              <a:rPr lang="ru-RU" dirty="0"/>
              <a:t> в </a:t>
            </a:r>
            <a:r>
              <a:rPr lang="ru-RU" dirty="0" err="1"/>
              <a:t>Женеві</a:t>
            </a:r>
            <a:r>
              <a:rPr lang="ru-RU" dirty="0"/>
              <a:t> </a:t>
            </a:r>
            <a:r>
              <a:rPr lang="ru-RU" u="sng" dirty="0" err="1">
                <a:hlinkClick r:id="rId6" tooltip="електричний телеграф"/>
              </a:rPr>
              <a:t>електростатичний</a:t>
            </a:r>
            <a:r>
              <a:rPr lang="ru-RU" u="sng" dirty="0">
                <a:hlinkClick r:id="rId6" tooltip="електричний телеграф"/>
              </a:rPr>
              <a:t> телеграф</a:t>
            </a:r>
            <a:r>
              <a:rPr lang="ru-RU" dirty="0"/>
              <a:t> . У 1798 </a:t>
            </a:r>
            <a:r>
              <a:rPr lang="ru-RU" dirty="0" err="1"/>
              <a:t>році</a:t>
            </a:r>
            <a:r>
              <a:rPr lang="ru-RU" dirty="0"/>
              <a:t> </a:t>
            </a:r>
            <a:r>
              <a:rPr lang="ru-RU" dirty="0" err="1"/>
              <a:t>іспанський</a:t>
            </a:r>
            <a:r>
              <a:rPr lang="ru-RU" dirty="0"/>
              <a:t> </a:t>
            </a:r>
            <a:r>
              <a:rPr lang="ru-RU" dirty="0" err="1"/>
              <a:t>винахідник</a:t>
            </a:r>
            <a:r>
              <a:rPr lang="ru-RU" dirty="0"/>
              <a:t> Франциско де </a:t>
            </a:r>
            <a:r>
              <a:rPr lang="ru-RU" dirty="0" err="1"/>
              <a:t>Сальва</a:t>
            </a:r>
            <a:r>
              <a:rPr lang="ru-RU" dirty="0"/>
              <a:t> створив </a:t>
            </a:r>
            <a:r>
              <a:rPr lang="ru-RU" dirty="0" err="1"/>
              <a:t>власну</a:t>
            </a:r>
            <a:r>
              <a:rPr lang="ru-RU" dirty="0"/>
              <a:t> </a:t>
            </a:r>
            <a:r>
              <a:rPr lang="ru-RU" dirty="0" err="1"/>
              <a:t>конструкцію</a:t>
            </a:r>
            <a:r>
              <a:rPr lang="ru-RU" dirty="0"/>
              <a:t> </a:t>
            </a:r>
            <a:r>
              <a:rPr lang="ru-RU" dirty="0" err="1"/>
              <a:t>електростатичного</a:t>
            </a:r>
            <a:r>
              <a:rPr lang="ru-RU" dirty="0"/>
              <a:t> телеграфу. </a:t>
            </a:r>
            <a:r>
              <a:rPr lang="ru-RU" dirty="0" err="1"/>
              <a:t>Пізніше</a:t>
            </a:r>
            <a:r>
              <a:rPr lang="ru-RU" dirty="0"/>
              <a:t>, в 1809 </a:t>
            </a:r>
            <a:r>
              <a:rPr lang="ru-RU" dirty="0" err="1"/>
              <a:t>році</a:t>
            </a:r>
            <a:r>
              <a:rPr lang="ru-RU" dirty="0"/>
              <a:t> </a:t>
            </a:r>
            <a:r>
              <a:rPr lang="ru-RU" dirty="0" err="1"/>
              <a:t>німецький</a:t>
            </a:r>
            <a:r>
              <a:rPr lang="ru-RU" dirty="0"/>
              <a:t> </a:t>
            </a:r>
            <a:r>
              <a:rPr lang="ru-RU" dirty="0" err="1"/>
              <a:t>вчений</a:t>
            </a:r>
            <a:r>
              <a:rPr lang="ru-RU" dirty="0"/>
              <a:t> </a:t>
            </a:r>
            <a:r>
              <a:rPr lang="ru-RU" dirty="0" err="1"/>
              <a:t>Самуїл</a:t>
            </a:r>
            <a:r>
              <a:rPr lang="ru-RU" dirty="0"/>
              <a:t> Томас </a:t>
            </a:r>
            <a:r>
              <a:rPr lang="ru-RU" dirty="0" err="1"/>
              <a:t>Земмеринг</a:t>
            </a:r>
            <a:r>
              <a:rPr lang="ru-RU" dirty="0"/>
              <a:t> </a:t>
            </a:r>
            <a:r>
              <a:rPr lang="ru-RU" dirty="0" err="1"/>
              <a:t>побудував</a:t>
            </a:r>
            <a:r>
              <a:rPr lang="ru-RU" dirty="0"/>
              <a:t> і </a:t>
            </a:r>
            <a:r>
              <a:rPr lang="ru-RU" dirty="0" err="1"/>
              <a:t>випробував</a:t>
            </a:r>
            <a:r>
              <a:rPr lang="ru-RU" dirty="0"/>
              <a:t> </a:t>
            </a:r>
            <a:r>
              <a:rPr lang="ru-RU" dirty="0" err="1"/>
              <a:t>електрохімічний</a:t>
            </a:r>
            <a:r>
              <a:rPr lang="ru-RU" dirty="0"/>
              <a:t> телеграф </a:t>
            </a:r>
            <a:r>
              <a:rPr lang="ru-RU" u="sng" baseline="30000" dirty="0">
                <a:hlinkClick r:id="rId4"/>
              </a:rPr>
              <a:t>[48]</a:t>
            </a:r>
            <a:r>
              <a:rPr lang="ru-RU" dirty="0"/>
              <a:t> .</a:t>
            </a:r>
          </a:p>
          <a:p>
            <a:endParaRPr lang="uk-UA" dirty="0"/>
          </a:p>
        </p:txBody>
      </p:sp>
      <p:pic>
        <p:nvPicPr>
          <p:cNvPr id="36866" name="Picture 2" descr="https://im0-tub-ua.yandex.net/i?id=aa0a077a8c49573ebaf951283191e91a-l&amp;n=1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6384" y="4246324"/>
            <a:ext cx="3832698" cy="23005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13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368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Розвиток мереж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/>
              <a:t>Подальшим</a:t>
            </a:r>
            <a:r>
              <a:rPr lang="ru-RU" dirty="0"/>
              <a:t> </a:t>
            </a:r>
            <a:r>
              <a:rPr lang="ru-RU" dirty="0" err="1"/>
              <a:t>розвитком</a:t>
            </a:r>
            <a:r>
              <a:rPr lang="ru-RU" dirty="0"/>
              <a:t> телеграфу став </a:t>
            </a:r>
            <a:r>
              <a:rPr lang="ru-RU" u="sng" dirty="0">
                <a:hlinkClick r:id="rId2" tooltip="Телефон"/>
              </a:rPr>
              <a:t>телефон</a:t>
            </a:r>
            <a:r>
              <a:rPr lang="ru-RU" dirty="0"/>
              <a:t> . </a:t>
            </a:r>
            <a:r>
              <a:rPr lang="ru-RU" u="sng" dirty="0" err="1">
                <a:hlinkClick r:id="rId3" tooltip="Белл, Олександр Грем"/>
              </a:rPr>
              <a:t>Олександр</a:t>
            </a:r>
            <a:r>
              <a:rPr lang="ru-RU" u="sng" dirty="0">
                <a:hlinkClick r:id="rId3" tooltip="Белл, Олександр Грем"/>
              </a:rPr>
              <a:t> </a:t>
            </a:r>
            <a:r>
              <a:rPr lang="ru-RU" u="sng" dirty="0" err="1">
                <a:hlinkClick r:id="rId3" tooltip="Белл, Олександр Грем"/>
              </a:rPr>
              <a:t>Грехем</a:t>
            </a:r>
            <a:r>
              <a:rPr lang="ru-RU" u="sng" dirty="0">
                <a:hlinkClick r:id="rId3" tooltip="Белл, Олександр Грем"/>
              </a:rPr>
              <a:t> Белл</a:t>
            </a:r>
            <a:r>
              <a:rPr lang="ru-RU" dirty="0"/>
              <a:t> </a:t>
            </a:r>
            <a:r>
              <a:rPr lang="ru-RU" dirty="0" err="1"/>
              <a:t>організував</a:t>
            </a:r>
            <a:r>
              <a:rPr lang="ru-RU" dirty="0"/>
              <a:t> </a:t>
            </a:r>
            <a:r>
              <a:rPr lang="ru-RU" dirty="0" err="1"/>
              <a:t>перші</a:t>
            </a:r>
            <a:r>
              <a:rPr lang="ru-RU" dirty="0"/>
              <a:t> </a:t>
            </a:r>
            <a:r>
              <a:rPr lang="ru-RU" u="sng" dirty="0" err="1">
                <a:hlinkClick r:id="rId2" tooltip="Телефон"/>
              </a:rPr>
              <a:t>телефонні</a:t>
            </a:r>
            <a:r>
              <a:rPr lang="ru-RU" dirty="0"/>
              <a:t> переговори по </a:t>
            </a:r>
            <a:r>
              <a:rPr lang="ru-RU" dirty="0" err="1"/>
              <a:t>телеграфним</a:t>
            </a:r>
            <a:r>
              <a:rPr lang="ru-RU" dirty="0"/>
              <a:t> проводам </a:t>
            </a:r>
            <a:r>
              <a:rPr lang="ru-RU" u="sng" dirty="0">
                <a:hlinkClick r:id="rId4" tooltip="9 жовтня"/>
              </a:rPr>
              <a:t>9 </a:t>
            </a:r>
            <a:r>
              <a:rPr lang="ru-RU" u="sng" dirty="0" err="1">
                <a:hlinkClick r:id="rId4" tooltip="9 жовтня"/>
              </a:rPr>
              <a:t>жовтня</a:t>
            </a:r>
            <a:r>
              <a:rPr lang="ru-RU" u="sng" dirty="0">
                <a:hlinkClick r:id="rId4" tooltip="9 жовтня"/>
              </a:rPr>
              <a:t> </a:t>
            </a:r>
            <a:r>
              <a:rPr lang="ru-RU" u="sng" dirty="0">
                <a:hlinkClick r:id="rId5" tooltip="1876"/>
              </a:rPr>
              <a:t>1876</a:t>
            </a:r>
            <a:r>
              <a:rPr lang="ru-RU" dirty="0"/>
              <a:t> . Трубка Бела служила </a:t>
            </a:r>
            <a:r>
              <a:rPr lang="ru-RU" dirty="0" err="1"/>
              <a:t>почергово</a:t>
            </a:r>
            <a:r>
              <a:rPr lang="ru-RU" dirty="0"/>
              <a:t> і для </a:t>
            </a:r>
            <a:r>
              <a:rPr lang="ru-RU" dirty="0" err="1"/>
              <a:t>передачі</a:t>
            </a:r>
            <a:r>
              <a:rPr lang="ru-RU" dirty="0"/>
              <a:t>, і для </a:t>
            </a:r>
            <a:r>
              <a:rPr lang="ru-RU" dirty="0" err="1"/>
              <a:t>прийому</a:t>
            </a:r>
            <a:r>
              <a:rPr lang="ru-RU" dirty="0"/>
              <a:t> </a:t>
            </a:r>
            <a:r>
              <a:rPr lang="ru-RU" dirty="0" err="1"/>
              <a:t>людської</a:t>
            </a:r>
            <a:r>
              <a:rPr lang="ru-RU" dirty="0"/>
              <a:t> </a:t>
            </a:r>
            <a:r>
              <a:rPr lang="ru-RU" dirty="0" err="1"/>
              <a:t>мови</a:t>
            </a:r>
            <a:r>
              <a:rPr lang="ru-RU" dirty="0"/>
              <a:t>. Телефон, </a:t>
            </a:r>
            <a:r>
              <a:rPr lang="ru-RU" dirty="0" err="1"/>
              <a:t>запатентований</a:t>
            </a:r>
            <a:r>
              <a:rPr lang="ru-RU" dirty="0"/>
              <a:t> в США 1876 </a:t>
            </a:r>
            <a:r>
              <a:rPr lang="ru-RU" dirty="0" err="1"/>
              <a:t>році</a:t>
            </a:r>
            <a:r>
              <a:rPr lang="ru-RU" dirty="0"/>
              <a:t> </a:t>
            </a:r>
            <a:r>
              <a:rPr lang="ru-RU" dirty="0" err="1"/>
              <a:t>Олександром</a:t>
            </a:r>
            <a:r>
              <a:rPr lang="ru-RU" dirty="0"/>
              <a:t> Беллом, </a:t>
            </a:r>
            <a:r>
              <a:rPr lang="ru-RU" dirty="0" err="1"/>
              <a:t>називався</a:t>
            </a:r>
            <a:r>
              <a:rPr lang="ru-RU" dirty="0"/>
              <a:t> «говорить телеграф». </a:t>
            </a:r>
            <a:r>
              <a:rPr lang="ru-RU" dirty="0" err="1"/>
              <a:t>Виклик</a:t>
            </a:r>
            <a:r>
              <a:rPr lang="ru-RU" dirty="0"/>
              <a:t> абонента </a:t>
            </a:r>
            <a:r>
              <a:rPr lang="ru-RU" dirty="0" err="1"/>
              <a:t>проводився</a:t>
            </a:r>
            <a:r>
              <a:rPr lang="ru-RU" dirty="0"/>
              <a:t> через трубку за </a:t>
            </a:r>
            <a:r>
              <a:rPr lang="ru-RU" dirty="0" err="1"/>
              <a:t>допомогою</a:t>
            </a:r>
            <a:r>
              <a:rPr lang="ru-RU" dirty="0"/>
              <a:t> свистка. </a:t>
            </a:r>
            <a:r>
              <a:rPr lang="ru-RU" dirty="0" err="1"/>
              <a:t>Дальність</a:t>
            </a:r>
            <a:r>
              <a:rPr lang="ru-RU" dirty="0"/>
              <a:t> </a:t>
            </a:r>
            <a:r>
              <a:rPr lang="ru-RU" dirty="0" err="1"/>
              <a:t>дії</a:t>
            </a:r>
            <a:r>
              <a:rPr lang="ru-RU" dirty="0"/>
              <a:t> </a:t>
            </a:r>
            <a:r>
              <a:rPr lang="ru-RU" dirty="0" err="1"/>
              <a:t>цієї</a:t>
            </a:r>
            <a:r>
              <a:rPr lang="ru-RU" dirty="0"/>
              <a:t> </a:t>
            </a:r>
            <a:r>
              <a:rPr lang="ru-RU" dirty="0" err="1"/>
              <a:t>лінії</a:t>
            </a:r>
            <a:r>
              <a:rPr lang="ru-RU" dirty="0"/>
              <a:t> не </a:t>
            </a:r>
            <a:r>
              <a:rPr lang="ru-RU" dirty="0" err="1"/>
              <a:t>перевищувала</a:t>
            </a:r>
            <a:r>
              <a:rPr lang="ru-RU" dirty="0"/>
              <a:t> 500 </a:t>
            </a:r>
            <a:r>
              <a:rPr lang="ru-RU" dirty="0" err="1"/>
              <a:t>метрів</a:t>
            </a:r>
            <a:r>
              <a:rPr lang="ru-RU" dirty="0"/>
              <a:t> </a:t>
            </a:r>
            <a:r>
              <a:rPr lang="ru-RU" u="sng" baseline="30000" dirty="0">
                <a:hlinkClick r:id="rId6"/>
              </a:rPr>
              <a:t>[49]</a:t>
            </a:r>
            <a:r>
              <a:rPr lang="ru-RU" dirty="0"/>
              <a:t> .</a:t>
            </a:r>
          </a:p>
          <a:p>
            <a:r>
              <a:rPr lang="ru-RU" dirty="0" err="1"/>
              <a:t>Історія</a:t>
            </a:r>
            <a:r>
              <a:rPr lang="ru-RU" dirty="0"/>
              <a:t> </a:t>
            </a:r>
            <a:r>
              <a:rPr lang="ru-RU" dirty="0" err="1"/>
              <a:t>подальшого</a:t>
            </a:r>
            <a:r>
              <a:rPr lang="ru-RU" dirty="0"/>
              <a:t> </a:t>
            </a:r>
            <a:r>
              <a:rPr lang="ru-RU" dirty="0" err="1"/>
              <a:t>розвитку</a:t>
            </a:r>
            <a:r>
              <a:rPr lang="ru-RU" dirty="0"/>
              <a:t> телефону </a:t>
            </a:r>
            <a:r>
              <a:rPr lang="ru-RU" dirty="0" err="1"/>
              <a:t>включає</a:t>
            </a:r>
            <a:r>
              <a:rPr lang="ru-RU" dirty="0"/>
              <a:t> в себе </a:t>
            </a:r>
            <a:r>
              <a:rPr lang="ru-RU" dirty="0" err="1"/>
              <a:t>електричний</a:t>
            </a:r>
            <a:r>
              <a:rPr lang="ru-RU" dirty="0"/>
              <a:t> </a:t>
            </a:r>
            <a:r>
              <a:rPr lang="ru-RU" dirty="0" err="1"/>
              <a:t>мікрофон</a:t>
            </a:r>
            <a:r>
              <a:rPr lang="ru-RU" dirty="0"/>
              <a:t>, </a:t>
            </a:r>
            <a:r>
              <a:rPr lang="ru-RU" dirty="0" err="1"/>
              <a:t>нарешті</a:t>
            </a:r>
            <a:r>
              <a:rPr lang="ru-RU" dirty="0"/>
              <a:t>, остаточно </a:t>
            </a:r>
            <a:r>
              <a:rPr lang="ru-RU" dirty="0" err="1"/>
              <a:t>замінив</a:t>
            </a:r>
            <a:r>
              <a:rPr lang="ru-RU" dirty="0"/>
              <a:t> </a:t>
            </a:r>
            <a:r>
              <a:rPr lang="ru-RU" dirty="0" err="1"/>
              <a:t>вугільний</a:t>
            </a:r>
            <a:r>
              <a:rPr lang="ru-RU" dirty="0"/>
              <a:t>, </a:t>
            </a:r>
            <a:r>
              <a:rPr lang="ru-RU" dirty="0" err="1"/>
              <a:t>гучний</a:t>
            </a:r>
            <a:r>
              <a:rPr lang="ru-RU" dirty="0"/>
              <a:t> </a:t>
            </a:r>
            <a:r>
              <a:rPr lang="ru-RU" dirty="0" err="1"/>
              <a:t>зв'язок</a:t>
            </a:r>
            <a:r>
              <a:rPr lang="ru-RU" dirty="0"/>
              <a:t>, </a:t>
            </a:r>
            <a:r>
              <a:rPr lang="ru-RU" dirty="0" err="1"/>
              <a:t>тоновий</a:t>
            </a:r>
            <a:r>
              <a:rPr lang="ru-RU" dirty="0"/>
              <a:t> </a:t>
            </a:r>
            <a:r>
              <a:rPr lang="ru-RU" dirty="0" err="1"/>
              <a:t>набір</a:t>
            </a:r>
            <a:r>
              <a:rPr lang="ru-RU" dirty="0"/>
              <a:t>, </a:t>
            </a:r>
            <a:r>
              <a:rPr lang="ru-RU" dirty="0" err="1"/>
              <a:t>цифрове</a:t>
            </a:r>
            <a:r>
              <a:rPr lang="ru-RU" dirty="0"/>
              <a:t> </a:t>
            </a:r>
            <a:r>
              <a:rPr lang="ru-RU" dirty="0" err="1"/>
              <a:t>стискання</a:t>
            </a:r>
            <a:r>
              <a:rPr lang="ru-RU" dirty="0"/>
              <a:t> звуку. </a:t>
            </a:r>
            <a:r>
              <a:rPr lang="ru-RU" dirty="0" err="1"/>
              <a:t>Нові</a:t>
            </a:r>
            <a:r>
              <a:rPr lang="ru-RU" dirty="0"/>
              <a:t> </a:t>
            </a:r>
            <a:r>
              <a:rPr lang="ru-RU" dirty="0" err="1"/>
              <a:t>технології</a:t>
            </a:r>
            <a:r>
              <a:rPr lang="ru-RU" dirty="0"/>
              <a:t>: IP-</a:t>
            </a:r>
            <a:r>
              <a:rPr lang="ru-RU" dirty="0" err="1"/>
              <a:t>телефонія</a:t>
            </a:r>
            <a:r>
              <a:rPr lang="ru-RU" dirty="0"/>
              <a:t>, ISDN, DSL, </a:t>
            </a:r>
            <a:r>
              <a:rPr lang="ru-RU" dirty="0" err="1"/>
              <a:t>стільниковий</a:t>
            </a:r>
            <a:r>
              <a:rPr lang="ru-RU" dirty="0"/>
              <a:t> </a:t>
            </a:r>
            <a:r>
              <a:rPr lang="ru-RU" dirty="0" err="1"/>
              <a:t>зв'язок</a:t>
            </a:r>
            <a:r>
              <a:rPr lang="ru-RU" dirty="0"/>
              <a:t>, DECT.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554322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Розвиток мереж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5676" y="1265129"/>
            <a:ext cx="8948325" cy="4776233"/>
          </a:xfrm>
        </p:spPr>
        <p:txBody>
          <a:bodyPr>
            <a:normAutofit lnSpcReduction="10000"/>
          </a:bodyPr>
          <a:lstStyle/>
          <a:p>
            <a:r>
              <a:rPr lang="ru-RU" dirty="0" err="1"/>
              <a:t>Надалі</a:t>
            </a:r>
            <a:r>
              <a:rPr lang="ru-RU" dirty="0"/>
              <a:t> </a:t>
            </a:r>
            <a:r>
              <a:rPr lang="ru-RU" dirty="0" err="1"/>
              <a:t>постала</a:t>
            </a:r>
            <a:r>
              <a:rPr lang="ru-RU" dirty="0"/>
              <a:t> </a:t>
            </a:r>
            <a:r>
              <a:rPr lang="ru-RU" dirty="0" err="1"/>
              <a:t>необхідність</a:t>
            </a:r>
            <a:r>
              <a:rPr lang="ru-RU" dirty="0"/>
              <a:t> в мережах </a:t>
            </a:r>
            <a:r>
              <a:rPr lang="ru-RU" dirty="0" err="1"/>
              <a:t>передачі</a:t>
            </a:r>
            <a:r>
              <a:rPr lang="ru-RU" dirty="0"/>
              <a:t> </a:t>
            </a:r>
            <a:r>
              <a:rPr lang="ru-RU" dirty="0" err="1"/>
              <a:t>даних</a:t>
            </a:r>
            <a:r>
              <a:rPr lang="ru-RU" dirty="0"/>
              <a:t> ( </a:t>
            </a:r>
            <a:r>
              <a:rPr lang="ru-RU" u="sng" dirty="0" err="1">
                <a:hlinkClick r:id="rId2" tooltip="Комп'ютерні мережі"/>
              </a:rPr>
              <a:t>комп'ютерні</a:t>
            </a:r>
            <a:r>
              <a:rPr lang="ru-RU" u="sng" dirty="0">
                <a:hlinkClick r:id="rId2" tooltip="Комп'ютерні мережі"/>
              </a:rPr>
              <a:t> </a:t>
            </a:r>
            <a:r>
              <a:rPr lang="ru-RU" u="sng" dirty="0" err="1">
                <a:hlinkClick r:id="rId2" tooltip="Комп'ютерні мережі"/>
              </a:rPr>
              <a:t>мережі</a:t>
            </a:r>
            <a:r>
              <a:rPr lang="ru-RU" dirty="0"/>
              <a:t> ) - системах </a:t>
            </a:r>
            <a:r>
              <a:rPr lang="ru-RU" dirty="0" err="1"/>
              <a:t>зв'язку</a:t>
            </a:r>
            <a:r>
              <a:rPr lang="ru-RU" dirty="0"/>
              <a:t> </a:t>
            </a:r>
            <a:r>
              <a:rPr lang="ru-RU" dirty="0" err="1"/>
              <a:t>між</a:t>
            </a:r>
            <a:r>
              <a:rPr lang="ru-RU" dirty="0"/>
              <a:t> </a:t>
            </a:r>
            <a:r>
              <a:rPr lang="ru-RU" dirty="0" err="1"/>
              <a:t>комп'ютерами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обчислювального</a:t>
            </a:r>
            <a:r>
              <a:rPr lang="ru-RU" dirty="0"/>
              <a:t> </a:t>
            </a:r>
            <a:r>
              <a:rPr lang="ru-RU" dirty="0" err="1"/>
              <a:t>обладнання</a:t>
            </a:r>
            <a:r>
              <a:rPr lang="ru-RU" dirty="0"/>
              <a:t>. У 1957 </a:t>
            </a:r>
            <a:r>
              <a:rPr lang="ru-RU" dirty="0" err="1"/>
              <a:t>році</a:t>
            </a:r>
            <a:r>
              <a:rPr lang="ru-RU" dirty="0"/>
              <a:t> </a:t>
            </a:r>
            <a:r>
              <a:rPr lang="ru-RU" dirty="0" err="1"/>
              <a:t>Міністерство</a:t>
            </a:r>
            <a:r>
              <a:rPr lang="ru-RU" dirty="0"/>
              <a:t> оборони США </a:t>
            </a:r>
            <a:r>
              <a:rPr lang="ru-RU" dirty="0" err="1"/>
              <a:t>вирішило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Американської</a:t>
            </a:r>
            <a:r>
              <a:rPr lang="ru-RU" dirty="0"/>
              <a:t> </a:t>
            </a:r>
            <a:r>
              <a:rPr lang="ru-RU" dirty="0" err="1"/>
              <a:t>армії</a:t>
            </a:r>
            <a:r>
              <a:rPr lang="ru-RU" dirty="0"/>
              <a:t> на </a:t>
            </a:r>
            <a:r>
              <a:rPr lang="ru-RU" dirty="0" err="1"/>
              <a:t>випадок</a:t>
            </a:r>
            <a:r>
              <a:rPr lang="ru-RU" dirty="0"/>
              <a:t> </a:t>
            </a:r>
            <a:r>
              <a:rPr lang="ru-RU" dirty="0" err="1"/>
              <a:t>війни</a:t>
            </a:r>
            <a:r>
              <a:rPr lang="ru-RU" dirty="0"/>
              <a:t> </a:t>
            </a:r>
            <a:r>
              <a:rPr lang="ru-RU" dirty="0" err="1"/>
              <a:t>потрібні</a:t>
            </a:r>
            <a:r>
              <a:rPr lang="ru-RU" dirty="0"/>
              <a:t> </a:t>
            </a:r>
            <a:r>
              <a:rPr lang="ru-RU" dirty="0" err="1"/>
              <a:t>надійні</a:t>
            </a:r>
            <a:r>
              <a:rPr lang="ru-RU" dirty="0"/>
              <a:t> </a:t>
            </a:r>
            <a:r>
              <a:rPr lang="ru-RU" dirty="0" err="1"/>
              <a:t>системи</a:t>
            </a:r>
            <a:r>
              <a:rPr lang="ru-RU" dirty="0"/>
              <a:t> </a:t>
            </a:r>
            <a:r>
              <a:rPr lang="ru-RU" dirty="0" err="1"/>
              <a:t>зв'язку</a:t>
            </a:r>
            <a:r>
              <a:rPr lang="ru-RU" dirty="0"/>
              <a:t> і </a:t>
            </a:r>
            <a:r>
              <a:rPr lang="ru-RU" dirty="0" err="1"/>
              <a:t>передачі</a:t>
            </a:r>
            <a:r>
              <a:rPr lang="ru-RU" dirty="0"/>
              <a:t> </a:t>
            </a:r>
            <a:r>
              <a:rPr lang="ru-RU" dirty="0" err="1"/>
              <a:t>інформації</a:t>
            </a:r>
            <a:r>
              <a:rPr lang="ru-RU" dirty="0"/>
              <a:t>. </a:t>
            </a:r>
            <a:r>
              <a:rPr lang="ru-RU" u="sng" dirty="0">
                <a:hlinkClick r:id="rId3" tooltip="Пол Берен (сторінка відсутня)"/>
              </a:rPr>
              <a:t>Пол </a:t>
            </a:r>
            <a:r>
              <a:rPr lang="ru-RU" u="sng" dirty="0" err="1">
                <a:hlinkClick r:id="rId3" tooltip="Пол Берен (сторінка відсутня)"/>
              </a:rPr>
              <a:t>Берен</a:t>
            </a:r>
            <a:r>
              <a:rPr lang="ru-RU" dirty="0"/>
              <a:t> , </a:t>
            </a:r>
            <a:r>
              <a:rPr lang="ru-RU" dirty="0" err="1"/>
              <a:t>розробив</a:t>
            </a:r>
            <a:r>
              <a:rPr lang="ru-RU" dirty="0"/>
              <a:t> проект </a:t>
            </a:r>
            <a:r>
              <a:rPr lang="ru-RU" dirty="0" err="1"/>
              <a:t>розподіленої</a:t>
            </a:r>
            <a:r>
              <a:rPr lang="ru-RU" dirty="0"/>
              <a:t> </a:t>
            </a:r>
            <a:r>
              <a:rPr lang="ru-RU" dirty="0" err="1"/>
              <a:t>мережі</a:t>
            </a:r>
            <a:r>
              <a:rPr lang="ru-RU" dirty="0"/>
              <a:t>. Вона </a:t>
            </a:r>
            <a:r>
              <a:rPr lang="ru-RU" dirty="0" err="1"/>
              <a:t>була</a:t>
            </a:r>
            <a:r>
              <a:rPr lang="ru-RU" dirty="0"/>
              <a:t> названа ARPANET (англ. </a:t>
            </a:r>
            <a:r>
              <a:rPr lang="ru-RU" dirty="0" err="1"/>
              <a:t>Advanced</a:t>
            </a:r>
            <a:r>
              <a:rPr lang="ru-RU" dirty="0"/>
              <a:t> </a:t>
            </a:r>
            <a:r>
              <a:rPr lang="ru-RU" dirty="0" err="1"/>
              <a:t>Research</a:t>
            </a:r>
            <a:r>
              <a:rPr lang="ru-RU" dirty="0"/>
              <a:t> </a:t>
            </a:r>
            <a:r>
              <a:rPr lang="ru-RU" dirty="0" err="1"/>
              <a:t>Projects</a:t>
            </a:r>
            <a:r>
              <a:rPr lang="ru-RU" dirty="0"/>
              <a:t> </a:t>
            </a:r>
            <a:r>
              <a:rPr lang="ru-RU" dirty="0" err="1"/>
              <a:t>Agency</a:t>
            </a:r>
            <a:r>
              <a:rPr lang="ru-RU" dirty="0"/>
              <a:t> </a:t>
            </a:r>
            <a:r>
              <a:rPr lang="ru-RU" dirty="0" err="1"/>
              <a:t>Network</a:t>
            </a:r>
            <a:r>
              <a:rPr lang="ru-RU" dirty="0"/>
              <a:t>). У </a:t>
            </a:r>
            <a:r>
              <a:rPr lang="ru-RU" dirty="0" err="1"/>
              <a:t>зв'язку</a:t>
            </a:r>
            <a:r>
              <a:rPr lang="ru-RU" dirty="0"/>
              <a:t> з </a:t>
            </a:r>
            <a:r>
              <a:rPr lang="ru-RU" dirty="0" err="1"/>
              <a:t>тим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на </a:t>
            </a:r>
            <a:r>
              <a:rPr lang="ru-RU" dirty="0" err="1"/>
              <a:t>великі</a:t>
            </a:r>
            <a:r>
              <a:rPr lang="ru-RU" dirty="0"/>
              <a:t> </a:t>
            </a:r>
            <a:r>
              <a:rPr lang="ru-RU" dirty="0" err="1"/>
              <a:t>відстані</a:t>
            </a:r>
            <a:r>
              <a:rPr lang="ru-RU" dirty="0"/>
              <a:t> </a:t>
            </a:r>
            <a:r>
              <a:rPr lang="ru-RU" dirty="0" err="1"/>
              <a:t>дуже</a:t>
            </a:r>
            <a:r>
              <a:rPr lang="ru-RU" dirty="0"/>
              <a:t> </a:t>
            </a:r>
            <a:r>
              <a:rPr lang="ru-RU" dirty="0" err="1"/>
              <a:t>важко</a:t>
            </a:r>
            <a:r>
              <a:rPr lang="ru-RU" dirty="0"/>
              <a:t> </a:t>
            </a:r>
            <a:r>
              <a:rPr lang="ru-RU" dirty="0" err="1"/>
              <a:t>передати</a:t>
            </a:r>
            <a:r>
              <a:rPr lang="ru-RU" dirty="0"/>
              <a:t> </a:t>
            </a:r>
            <a:r>
              <a:rPr lang="ru-RU" dirty="0" err="1"/>
              <a:t>аналоговий</a:t>
            </a:r>
            <a:r>
              <a:rPr lang="ru-RU" dirty="0"/>
              <a:t> сигнал без </a:t>
            </a:r>
            <a:r>
              <a:rPr lang="ru-RU" dirty="0" err="1"/>
              <a:t>спотворень</a:t>
            </a:r>
            <a:r>
              <a:rPr lang="ru-RU" dirty="0"/>
              <a:t>, </a:t>
            </a:r>
            <a:r>
              <a:rPr lang="ru-RU" dirty="0" err="1"/>
              <a:t>він</a:t>
            </a:r>
            <a:r>
              <a:rPr lang="ru-RU" dirty="0"/>
              <a:t> </a:t>
            </a:r>
            <a:r>
              <a:rPr lang="ru-RU" dirty="0" err="1"/>
              <a:t>запропонував</a:t>
            </a:r>
            <a:r>
              <a:rPr lang="ru-RU" dirty="0"/>
              <a:t> </a:t>
            </a:r>
            <a:r>
              <a:rPr lang="ru-RU" dirty="0" err="1"/>
              <a:t>передавати</a:t>
            </a:r>
            <a:r>
              <a:rPr lang="ru-RU" dirty="0"/>
              <a:t> </a:t>
            </a:r>
            <a:r>
              <a:rPr lang="ru-RU" dirty="0" err="1"/>
              <a:t>цифрові</a:t>
            </a:r>
            <a:r>
              <a:rPr lang="ru-RU" dirty="0"/>
              <a:t> </a:t>
            </a:r>
            <a:r>
              <a:rPr lang="ru-RU" dirty="0" err="1"/>
              <a:t>дані</a:t>
            </a:r>
            <a:r>
              <a:rPr lang="ru-RU" dirty="0"/>
              <a:t> пакетами </a:t>
            </a:r>
            <a:r>
              <a:rPr lang="ru-RU" u="sng" baseline="30000" dirty="0">
                <a:hlinkClick r:id="rId4"/>
              </a:rPr>
              <a:t>[50]</a:t>
            </a:r>
            <a:r>
              <a:rPr lang="ru-RU" dirty="0"/>
              <a:t> .</a:t>
            </a:r>
          </a:p>
          <a:p>
            <a:r>
              <a:rPr lang="ru-RU" dirty="0"/>
              <a:t>У </a:t>
            </a:r>
            <a:r>
              <a:rPr lang="ru-RU" dirty="0" err="1"/>
              <a:t>грудні</a:t>
            </a:r>
            <a:r>
              <a:rPr lang="ru-RU" dirty="0"/>
              <a:t> 1969 </a:t>
            </a:r>
            <a:r>
              <a:rPr lang="ru-RU" dirty="0" err="1"/>
              <a:t>була</a:t>
            </a:r>
            <a:r>
              <a:rPr lang="ru-RU" dirty="0"/>
              <a:t> створена </a:t>
            </a:r>
            <a:r>
              <a:rPr lang="ru-RU" dirty="0" err="1"/>
              <a:t>експериментальна</a:t>
            </a:r>
            <a:r>
              <a:rPr lang="ru-RU" dirty="0"/>
              <a:t> мережу, яка </a:t>
            </a:r>
            <a:r>
              <a:rPr lang="ru-RU" dirty="0" err="1"/>
              <a:t>поєднала</a:t>
            </a:r>
            <a:r>
              <a:rPr lang="ru-RU" dirty="0"/>
              <a:t> </a:t>
            </a:r>
            <a:r>
              <a:rPr lang="ru-RU" dirty="0" err="1"/>
              <a:t>чотири</a:t>
            </a:r>
            <a:r>
              <a:rPr lang="ru-RU" dirty="0"/>
              <a:t> </a:t>
            </a:r>
            <a:r>
              <a:rPr lang="ru-RU" dirty="0" err="1"/>
              <a:t>вузли</a:t>
            </a:r>
            <a:r>
              <a:rPr lang="ru-RU" dirty="0"/>
              <a:t>:</a:t>
            </a:r>
          </a:p>
          <a:p>
            <a:pPr lvl="0"/>
            <a:r>
              <a:rPr lang="ru-RU" dirty="0" err="1"/>
              <a:t>Каліфорнійський</a:t>
            </a:r>
            <a:r>
              <a:rPr lang="ru-RU" dirty="0"/>
              <a:t> </a:t>
            </a:r>
            <a:r>
              <a:rPr lang="ru-RU" dirty="0" err="1"/>
              <a:t>університет</a:t>
            </a:r>
            <a:r>
              <a:rPr lang="ru-RU" dirty="0"/>
              <a:t> в Лос-</a:t>
            </a:r>
            <a:r>
              <a:rPr lang="ru-RU" dirty="0" err="1"/>
              <a:t>Анджелесі</a:t>
            </a:r>
            <a:r>
              <a:rPr lang="ru-RU" dirty="0"/>
              <a:t> (UCLA)</a:t>
            </a:r>
          </a:p>
          <a:p>
            <a:pPr lvl="0"/>
            <a:r>
              <a:rPr lang="ru-RU" dirty="0" err="1"/>
              <a:t>Каліфорнійський</a:t>
            </a:r>
            <a:r>
              <a:rPr lang="ru-RU" dirty="0"/>
              <a:t> </a:t>
            </a:r>
            <a:r>
              <a:rPr lang="ru-RU" dirty="0" err="1"/>
              <a:t>університет</a:t>
            </a:r>
            <a:r>
              <a:rPr lang="ru-RU" dirty="0"/>
              <a:t> в Санта-Барбара (UCSB)</a:t>
            </a:r>
          </a:p>
          <a:p>
            <a:pPr lvl="0"/>
            <a:r>
              <a:rPr lang="ru-RU" dirty="0" err="1"/>
              <a:t>Дослідницький</a:t>
            </a:r>
            <a:r>
              <a:rPr lang="ru-RU" dirty="0"/>
              <a:t> </a:t>
            </a:r>
            <a:r>
              <a:rPr lang="ru-RU" dirty="0" err="1"/>
              <a:t>університет</a:t>
            </a:r>
            <a:r>
              <a:rPr lang="ru-RU" dirty="0"/>
              <a:t> </a:t>
            </a:r>
            <a:r>
              <a:rPr lang="ru-RU" dirty="0" err="1"/>
              <a:t>Стенфорда</a:t>
            </a:r>
            <a:r>
              <a:rPr lang="ru-RU" dirty="0"/>
              <a:t> (SRI)</a:t>
            </a:r>
          </a:p>
          <a:p>
            <a:pPr lvl="0"/>
            <a:r>
              <a:rPr lang="ru-RU" dirty="0" err="1"/>
              <a:t>Університет</a:t>
            </a:r>
            <a:r>
              <a:rPr lang="ru-RU" dirty="0"/>
              <a:t> штату Юта</a:t>
            </a:r>
          </a:p>
          <a:p>
            <a:r>
              <a:rPr lang="ru-RU" dirty="0"/>
              <a:t>За </a:t>
            </a:r>
            <a:r>
              <a:rPr lang="ru-RU" dirty="0" err="1"/>
              <a:t>кілька</a:t>
            </a:r>
            <a:r>
              <a:rPr lang="ru-RU" dirty="0"/>
              <a:t> </a:t>
            </a:r>
            <a:r>
              <a:rPr lang="ru-RU" dirty="0" err="1"/>
              <a:t>років</a:t>
            </a:r>
            <a:r>
              <a:rPr lang="ru-RU" dirty="0"/>
              <a:t> мережа </a:t>
            </a:r>
            <a:r>
              <a:rPr lang="ru-RU" dirty="0" err="1"/>
              <a:t>поступово</a:t>
            </a:r>
            <a:r>
              <a:rPr lang="ru-RU" dirty="0"/>
              <a:t> </a:t>
            </a:r>
            <a:r>
              <a:rPr lang="ru-RU" dirty="0" err="1"/>
              <a:t>охопила</a:t>
            </a:r>
            <a:r>
              <a:rPr lang="ru-RU" dirty="0"/>
              <a:t> </a:t>
            </a:r>
            <a:r>
              <a:rPr lang="ru-RU" dirty="0" err="1"/>
              <a:t>всі</a:t>
            </a:r>
            <a:r>
              <a:rPr lang="ru-RU" dirty="0"/>
              <a:t> </a:t>
            </a:r>
            <a:r>
              <a:rPr lang="ru-RU" dirty="0" err="1"/>
              <a:t>Сполучені</a:t>
            </a:r>
            <a:r>
              <a:rPr lang="ru-RU" dirty="0"/>
              <a:t> </a:t>
            </a:r>
            <a:r>
              <a:rPr lang="ru-RU" dirty="0" err="1"/>
              <a:t>Штати</a:t>
            </a:r>
            <a:endParaRPr lang="uk-UA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4001" y="350728"/>
            <a:ext cx="2775297" cy="2079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6304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984069"/>
          </a:xfrm>
        </p:spPr>
        <p:txBody>
          <a:bodyPr/>
          <a:lstStyle/>
          <a:p>
            <a:r>
              <a:rPr lang="uk-UA" dirty="0" smtClean="0"/>
              <a:t>Тематичний перегляд</a:t>
            </a:r>
            <a:endParaRPr lang="uk-UA" dirty="0"/>
          </a:p>
        </p:txBody>
      </p:sp>
      <p:pic>
        <p:nvPicPr>
          <p:cNvPr id="1026" name="Picture 2" descr="https://ds04.infourok.ru/uploads/ex/0377/0003996e-a9880d52/hello_html_44e6cfc2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061" y="2020711"/>
            <a:ext cx="4042749" cy="27005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im0-tub-ua.yandex.net/i?id=92ec1e2ec798de5cd526ede0993f3b5c&amp;n=33&amp;h=215&amp;w=22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7687" y="2020711"/>
            <a:ext cx="2661762" cy="2554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423852" y="4963601"/>
            <a:ext cx="32657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/>
              <a:t>Шумерський абак</a:t>
            </a:r>
            <a:endParaRPr lang="uk-UA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4975668" y="5002570"/>
            <a:ext cx="379302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dirty="0" err="1"/>
              <a:t>Антикітерський</a:t>
            </a:r>
            <a:r>
              <a:rPr lang="uk-UA" sz="2400" dirty="0"/>
              <a:t> механізм</a:t>
            </a:r>
          </a:p>
        </p:txBody>
      </p:sp>
      <p:pic>
        <p:nvPicPr>
          <p:cNvPr id="7" name="Picture 6" descr="http://2.bp.blogspot.com/-fIJlZ4sqHXM/UJhHKPPUeHI/AAAAAAAAAbU/mcQ1n7V_cJM/s1600/3d_orange_man_magnifying_glass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72317" y="-7818"/>
            <a:ext cx="2919683" cy="34040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271996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Розвиток мереж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77230" y="1270000"/>
            <a:ext cx="8596668" cy="4826337"/>
          </a:xfrm>
        </p:spPr>
        <p:txBody>
          <a:bodyPr/>
          <a:lstStyle/>
          <a:p>
            <a:r>
              <a:rPr lang="ru-RU" dirty="0"/>
              <a:t>У 1965 </a:t>
            </a:r>
            <a:r>
              <a:rPr lang="ru-RU" dirty="0" err="1"/>
              <a:t>році</a:t>
            </a:r>
            <a:r>
              <a:rPr lang="ru-RU" dirty="0"/>
              <a:t> </a:t>
            </a:r>
            <a:r>
              <a:rPr lang="ru-RU" u="sng" dirty="0">
                <a:hlinkClick r:id="rId2" tooltip="Дональд Девіс (сторінка відсутня)"/>
              </a:rPr>
              <a:t>Дональд </a:t>
            </a:r>
            <a:r>
              <a:rPr lang="ru-RU" u="sng" dirty="0" err="1">
                <a:hlinkClick r:id="rId2" tooltip="Дональд Девіс (сторінка відсутня)"/>
              </a:rPr>
              <a:t>Девіс</a:t>
            </a:r>
            <a:r>
              <a:rPr lang="ru-RU" dirty="0"/>
              <a:t> , </a:t>
            </a:r>
            <a:r>
              <a:rPr lang="ru-RU" dirty="0" err="1"/>
              <a:t>вчений</a:t>
            </a:r>
            <a:r>
              <a:rPr lang="ru-RU" dirty="0"/>
              <a:t> з </a:t>
            </a:r>
            <a:r>
              <a:rPr lang="ru-RU" dirty="0" err="1"/>
              <a:t>Національної</a:t>
            </a:r>
            <a:r>
              <a:rPr lang="ru-RU" dirty="0"/>
              <a:t> </a:t>
            </a:r>
            <a:r>
              <a:rPr lang="ru-RU" dirty="0" err="1"/>
              <a:t>фізичної</a:t>
            </a:r>
            <a:r>
              <a:rPr lang="ru-RU" dirty="0"/>
              <a:t> </a:t>
            </a:r>
            <a:r>
              <a:rPr lang="ru-RU" dirty="0" err="1"/>
              <a:t>лабораторії</a:t>
            </a:r>
            <a:r>
              <a:rPr lang="ru-RU" dirty="0"/>
              <a:t> </a:t>
            </a:r>
            <a:r>
              <a:rPr lang="ru-RU" dirty="0" err="1"/>
              <a:t>Англії</a:t>
            </a:r>
            <a:r>
              <a:rPr lang="ru-RU" dirty="0"/>
              <a:t>, </a:t>
            </a:r>
            <a:r>
              <a:rPr lang="ru-RU" dirty="0" err="1"/>
              <a:t>запропонував</a:t>
            </a:r>
            <a:r>
              <a:rPr lang="ru-RU" dirty="0"/>
              <a:t> </a:t>
            </a:r>
            <a:r>
              <a:rPr lang="ru-RU" dirty="0" err="1"/>
              <a:t>створити</a:t>
            </a:r>
            <a:r>
              <a:rPr lang="ru-RU" dirty="0"/>
              <a:t> в </a:t>
            </a:r>
            <a:r>
              <a:rPr lang="ru-RU" dirty="0" err="1"/>
              <a:t>Англії</a:t>
            </a:r>
            <a:r>
              <a:rPr lang="ru-RU" dirty="0"/>
              <a:t> </a:t>
            </a:r>
            <a:r>
              <a:rPr lang="ru-RU" dirty="0" err="1"/>
              <a:t>комп'ютерну</a:t>
            </a:r>
            <a:r>
              <a:rPr lang="ru-RU" dirty="0"/>
              <a:t> мережу, </a:t>
            </a:r>
            <a:r>
              <a:rPr lang="ru-RU" dirty="0" err="1"/>
              <a:t>засновану</a:t>
            </a:r>
            <a:r>
              <a:rPr lang="ru-RU" dirty="0"/>
              <a:t> на </a:t>
            </a:r>
            <a:r>
              <a:rPr lang="ru-RU" dirty="0" err="1"/>
              <a:t>комутації</a:t>
            </a:r>
            <a:r>
              <a:rPr lang="ru-RU" dirty="0"/>
              <a:t> </a:t>
            </a:r>
            <a:r>
              <a:rPr lang="ru-RU" dirty="0" err="1"/>
              <a:t>пакетів</a:t>
            </a:r>
            <a:r>
              <a:rPr lang="ru-RU" dirty="0"/>
              <a:t>. </a:t>
            </a:r>
            <a:r>
              <a:rPr lang="ru-RU" dirty="0" err="1"/>
              <a:t>Ідея</a:t>
            </a:r>
            <a:r>
              <a:rPr lang="ru-RU" dirty="0"/>
              <a:t> не </a:t>
            </a:r>
            <a:r>
              <a:rPr lang="ru-RU" dirty="0" err="1"/>
              <a:t>була</a:t>
            </a:r>
            <a:r>
              <a:rPr lang="ru-RU" dirty="0"/>
              <a:t> </a:t>
            </a:r>
            <a:r>
              <a:rPr lang="ru-RU" dirty="0" err="1"/>
              <a:t>підтримана</a:t>
            </a:r>
            <a:r>
              <a:rPr lang="ru-RU" dirty="0"/>
              <a:t>, але до 1970 року </a:t>
            </a:r>
            <a:r>
              <a:rPr lang="ru-RU" dirty="0" err="1"/>
              <a:t>йому</a:t>
            </a:r>
            <a:r>
              <a:rPr lang="ru-RU" dirty="0"/>
              <a:t> </a:t>
            </a:r>
            <a:r>
              <a:rPr lang="ru-RU" dirty="0" err="1"/>
              <a:t>вдалося</a:t>
            </a:r>
            <a:r>
              <a:rPr lang="ru-RU" dirty="0"/>
              <a:t> </a:t>
            </a:r>
            <a:r>
              <a:rPr lang="ru-RU" dirty="0" err="1"/>
              <a:t>створити</a:t>
            </a:r>
            <a:r>
              <a:rPr lang="ru-RU" dirty="0"/>
              <a:t> </a:t>
            </a:r>
            <a:r>
              <a:rPr lang="ru-RU" dirty="0" err="1"/>
              <a:t>подібну</a:t>
            </a:r>
            <a:r>
              <a:rPr lang="ru-RU" dirty="0"/>
              <a:t> мережу для </a:t>
            </a:r>
            <a:r>
              <a:rPr lang="ru-RU" dirty="0" err="1"/>
              <a:t>задоволення</a:t>
            </a:r>
            <a:r>
              <a:rPr lang="ru-RU" dirty="0"/>
              <a:t> потреб </a:t>
            </a:r>
            <a:r>
              <a:rPr lang="ru-RU" dirty="0" err="1"/>
              <a:t>багатодисциплінарної</a:t>
            </a:r>
            <a:r>
              <a:rPr lang="ru-RU" dirty="0"/>
              <a:t> </a:t>
            </a:r>
            <a:r>
              <a:rPr lang="ru-RU" dirty="0" err="1"/>
              <a:t>лабораторії</a:t>
            </a:r>
            <a:r>
              <a:rPr lang="ru-RU" dirty="0"/>
              <a:t> і для </a:t>
            </a:r>
            <a:r>
              <a:rPr lang="ru-RU" dirty="0" err="1"/>
              <a:t>доказу</a:t>
            </a:r>
            <a:r>
              <a:rPr lang="ru-RU" dirty="0"/>
              <a:t> </a:t>
            </a:r>
            <a:r>
              <a:rPr lang="ru-RU" dirty="0" err="1"/>
              <a:t>роботи</a:t>
            </a:r>
            <a:r>
              <a:rPr lang="ru-RU" dirty="0"/>
              <a:t> </a:t>
            </a:r>
            <a:r>
              <a:rPr lang="ru-RU" dirty="0" err="1"/>
              <a:t>цієї</a:t>
            </a:r>
            <a:r>
              <a:rPr lang="ru-RU" dirty="0"/>
              <a:t> </a:t>
            </a:r>
            <a:r>
              <a:rPr lang="ru-RU" dirty="0" err="1"/>
              <a:t>технології</a:t>
            </a:r>
            <a:r>
              <a:rPr lang="ru-RU" dirty="0"/>
              <a:t> на </a:t>
            </a:r>
            <a:r>
              <a:rPr lang="ru-RU" dirty="0" err="1"/>
              <a:t>практиці</a:t>
            </a:r>
            <a:r>
              <a:rPr lang="ru-RU" dirty="0"/>
              <a:t> </a:t>
            </a:r>
            <a:r>
              <a:rPr lang="ru-RU" u="sng" baseline="30000" dirty="0">
                <a:hlinkClick r:id="rId3"/>
              </a:rPr>
              <a:t>[51]</a:t>
            </a:r>
            <a:r>
              <a:rPr lang="ru-RU" dirty="0"/>
              <a:t> . До 1976 року мережа </a:t>
            </a:r>
            <a:r>
              <a:rPr lang="ru-RU" dirty="0" err="1"/>
              <a:t>об'єднувала</a:t>
            </a:r>
            <a:r>
              <a:rPr lang="ru-RU" dirty="0"/>
              <a:t> </a:t>
            </a:r>
            <a:r>
              <a:rPr lang="ru-RU" dirty="0" err="1"/>
              <a:t>вже</a:t>
            </a:r>
            <a:r>
              <a:rPr lang="ru-RU" dirty="0"/>
              <a:t> 12 </a:t>
            </a:r>
            <a:r>
              <a:rPr lang="ru-RU" dirty="0" err="1"/>
              <a:t>комп'ютерів</a:t>
            </a:r>
            <a:r>
              <a:rPr lang="ru-RU" dirty="0"/>
              <a:t> і 75 </a:t>
            </a:r>
            <a:r>
              <a:rPr lang="ru-RU" dirty="0" err="1"/>
              <a:t>термінальних</a:t>
            </a:r>
            <a:r>
              <a:rPr lang="ru-RU" dirty="0"/>
              <a:t> </a:t>
            </a:r>
            <a:r>
              <a:rPr lang="ru-RU" dirty="0" err="1"/>
              <a:t>пристроїв</a:t>
            </a:r>
            <a:r>
              <a:rPr lang="ru-RU" dirty="0"/>
              <a:t> </a:t>
            </a:r>
            <a:r>
              <a:rPr lang="ru-RU" u="sng" baseline="30000" dirty="0">
                <a:hlinkClick r:id="rId4"/>
              </a:rPr>
              <a:t>[50]</a:t>
            </a:r>
            <a:r>
              <a:rPr lang="ru-RU" dirty="0"/>
              <a:t> .</a:t>
            </a:r>
          </a:p>
          <a:p>
            <a:r>
              <a:rPr lang="ru-RU" dirty="0"/>
              <a:t>До 1971 року </a:t>
            </a:r>
            <a:r>
              <a:rPr lang="ru-RU" dirty="0" err="1"/>
              <a:t>співробітниками</a:t>
            </a:r>
            <a:r>
              <a:rPr lang="ru-RU" dirty="0"/>
              <a:t> </a:t>
            </a:r>
            <a:r>
              <a:rPr lang="ru-RU" dirty="0" err="1"/>
              <a:t>Массачусетського</a:t>
            </a:r>
            <a:r>
              <a:rPr lang="ru-RU" dirty="0"/>
              <a:t> </a:t>
            </a:r>
            <a:r>
              <a:rPr lang="ru-RU" dirty="0" err="1"/>
              <a:t>технологічного</a:t>
            </a:r>
            <a:r>
              <a:rPr lang="ru-RU" dirty="0"/>
              <a:t> </a:t>
            </a:r>
            <a:r>
              <a:rPr lang="ru-RU" dirty="0" err="1"/>
              <a:t>інституту</a:t>
            </a:r>
            <a:r>
              <a:rPr lang="ru-RU" dirty="0"/>
              <a:t> </a:t>
            </a:r>
            <a:r>
              <a:rPr lang="ru-RU" dirty="0" err="1"/>
              <a:t>була</a:t>
            </a:r>
            <a:r>
              <a:rPr lang="ru-RU" dirty="0"/>
              <a:t> </a:t>
            </a:r>
            <a:r>
              <a:rPr lang="ru-RU" dirty="0" err="1"/>
              <a:t>розроблена</a:t>
            </a:r>
            <a:r>
              <a:rPr lang="ru-RU" dirty="0"/>
              <a:t> перша </a:t>
            </a:r>
            <a:r>
              <a:rPr lang="ru-RU" dirty="0" err="1"/>
              <a:t>програма</a:t>
            </a:r>
            <a:r>
              <a:rPr lang="ru-RU" dirty="0"/>
              <a:t> для </a:t>
            </a:r>
            <a:r>
              <a:rPr lang="ru-RU" dirty="0" err="1"/>
              <a:t>відправки</a:t>
            </a:r>
            <a:r>
              <a:rPr lang="ru-RU" dirty="0"/>
              <a:t> </a:t>
            </a:r>
            <a:r>
              <a:rPr lang="ru-RU" u="sng" dirty="0" err="1">
                <a:hlinkClick r:id="rId5" tooltip="Електронна пошта"/>
              </a:rPr>
              <a:t>електронної</a:t>
            </a:r>
            <a:r>
              <a:rPr lang="ru-RU" u="sng" dirty="0">
                <a:hlinkClick r:id="rId5" tooltip="Електронна пошта"/>
              </a:rPr>
              <a:t> </a:t>
            </a:r>
            <a:r>
              <a:rPr lang="ru-RU" u="sng" dirty="0" err="1">
                <a:hlinkClick r:id="rId5" tooltip="Електронна пошта"/>
              </a:rPr>
              <a:t>пошти</a:t>
            </a:r>
            <a:r>
              <a:rPr lang="ru-RU" dirty="0"/>
              <a:t> по </a:t>
            </a:r>
            <a:r>
              <a:rPr lang="ru-RU" dirty="0" err="1"/>
              <a:t>мережі</a:t>
            </a:r>
            <a:r>
              <a:rPr lang="ru-RU" dirty="0"/>
              <a:t>. </a:t>
            </a:r>
            <a:r>
              <a:rPr lang="ru-RU" dirty="0" err="1"/>
              <a:t>Ця</a:t>
            </a:r>
            <a:r>
              <a:rPr lang="ru-RU" dirty="0"/>
              <a:t> </a:t>
            </a:r>
            <a:r>
              <a:rPr lang="ru-RU" dirty="0" err="1"/>
              <a:t>програма</a:t>
            </a:r>
            <a:r>
              <a:rPr lang="ru-RU" dirty="0"/>
              <a:t> </a:t>
            </a:r>
            <a:r>
              <a:rPr lang="ru-RU" dirty="0" err="1"/>
              <a:t>відразу</a:t>
            </a:r>
            <a:r>
              <a:rPr lang="ru-RU" dirty="0"/>
              <a:t> стала </a:t>
            </a:r>
            <a:r>
              <a:rPr lang="ru-RU" dirty="0" err="1"/>
              <a:t>дуже</a:t>
            </a:r>
            <a:r>
              <a:rPr lang="ru-RU" dirty="0"/>
              <a:t> популярна </a:t>
            </a:r>
            <a:r>
              <a:rPr lang="ru-RU" dirty="0" err="1"/>
              <a:t>серед</a:t>
            </a:r>
            <a:r>
              <a:rPr lang="ru-RU" dirty="0"/>
              <a:t> </a:t>
            </a:r>
            <a:r>
              <a:rPr lang="ru-RU" dirty="0" err="1"/>
              <a:t>користувачів</a:t>
            </a:r>
            <a:r>
              <a:rPr lang="ru-RU" dirty="0"/>
              <a:t>. У 1973 </a:t>
            </a:r>
            <a:r>
              <a:rPr lang="ru-RU" dirty="0" err="1"/>
              <a:t>році</a:t>
            </a:r>
            <a:r>
              <a:rPr lang="ru-RU" dirty="0"/>
              <a:t> до </a:t>
            </a:r>
            <a:r>
              <a:rPr lang="ru-RU" dirty="0" err="1"/>
              <a:t>мережі</a:t>
            </a:r>
            <a:r>
              <a:rPr lang="ru-RU" dirty="0"/>
              <a:t> </a:t>
            </a:r>
            <a:r>
              <a:rPr lang="ru-RU" dirty="0" err="1"/>
              <a:t>були</a:t>
            </a:r>
            <a:r>
              <a:rPr lang="ru-RU" dirty="0"/>
              <a:t> </a:t>
            </a:r>
            <a:r>
              <a:rPr lang="ru-RU" dirty="0" err="1"/>
              <a:t>підключені</a:t>
            </a:r>
            <a:r>
              <a:rPr lang="ru-RU" dirty="0"/>
              <a:t> через </a:t>
            </a:r>
            <a:r>
              <a:rPr lang="ru-RU" dirty="0" err="1"/>
              <a:t>трансатлантичний</a:t>
            </a:r>
            <a:r>
              <a:rPr lang="ru-RU" dirty="0"/>
              <a:t> </a:t>
            </a:r>
            <a:r>
              <a:rPr lang="ru-RU" dirty="0" err="1"/>
              <a:t>телефонний</a:t>
            </a:r>
            <a:r>
              <a:rPr lang="ru-RU" dirty="0"/>
              <a:t> кабель </a:t>
            </a:r>
            <a:r>
              <a:rPr lang="ru-RU" dirty="0" err="1"/>
              <a:t>перші</a:t>
            </a:r>
            <a:r>
              <a:rPr lang="ru-RU" dirty="0"/>
              <a:t> </a:t>
            </a:r>
            <a:r>
              <a:rPr lang="ru-RU" dirty="0" err="1"/>
              <a:t>іноземні</a:t>
            </a:r>
            <a:r>
              <a:rPr lang="ru-RU" dirty="0"/>
              <a:t> </a:t>
            </a:r>
            <a:r>
              <a:rPr lang="ru-RU" dirty="0" err="1"/>
              <a:t>організації</a:t>
            </a:r>
            <a:r>
              <a:rPr lang="ru-RU" dirty="0"/>
              <a:t> з </a:t>
            </a:r>
            <a:r>
              <a:rPr lang="ru-RU" dirty="0" err="1"/>
              <a:t>Великобританії</a:t>
            </a:r>
            <a:r>
              <a:rPr lang="ru-RU" dirty="0"/>
              <a:t> та </a:t>
            </a:r>
            <a:r>
              <a:rPr lang="ru-RU" dirty="0" err="1"/>
              <a:t>Норвегії</a:t>
            </a:r>
            <a:r>
              <a:rPr lang="ru-RU" dirty="0"/>
              <a:t>, і </a:t>
            </a:r>
            <a:r>
              <a:rPr lang="ru-RU" dirty="0" err="1"/>
              <a:t>комп'ютерна</a:t>
            </a:r>
            <a:r>
              <a:rPr lang="ru-RU" dirty="0"/>
              <a:t> мережа стала </a:t>
            </a:r>
            <a:r>
              <a:rPr lang="ru-RU" dirty="0" err="1"/>
              <a:t>міжнародною</a:t>
            </a:r>
            <a:r>
              <a:rPr lang="ru-RU" dirty="0"/>
              <a:t>.</a:t>
            </a:r>
          </a:p>
          <a:p>
            <a:endParaRPr lang="uk-UA" dirty="0"/>
          </a:p>
        </p:txBody>
      </p:sp>
      <p:pic>
        <p:nvPicPr>
          <p:cNvPr id="37890" name="Picture 2" descr="http://ugranow.ru/wp-content/uploads/2016/03/e_mail-1024x816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07639" y="4059824"/>
            <a:ext cx="3384361" cy="2696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1945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78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З’явлення інтернету 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340285"/>
            <a:ext cx="8596668" cy="4701077"/>
          </a:xfrm>
        </p:spPr>
        <p:txBody>
          <a:bodyPr/>
          <a:lstStyle/>
          <a:p>
            <a:r>
              <a:rPr lang="ru-RU" sz="2000" dirty="0"/>
              <a:t>У 1983 </a:t>
            </a:r>
            <a:r>
              <a:rPr lang="ru-RU" sz="2000" dirty="0" err="1"/>
              <a:t>році</a:t>
            </a:r>
            <a:r>
              <a:rPr lang="ru-RU" sz="2000" dirty="0"/>
              <a:t> за мережею ARPANET </a:t>
            </a:r>
            <a:r>
              <a:rPr lang="ru-RU" sz="2000" dirty="0" err="1"/>
              <a:t>закріпився</a:t>
            </a:r>
            <a:r>
              <a:rPr lang="ru-RU" sz="2000" dirty="0"/>
              <a:t> </a:t>
            </a:r>
            <a:r>
              <a:rPr lang="ru-RU" sz="2000" dirty="0" err="1"/>
              <a:t>термін</a:t>
            </a:r>
            <a:r>
              <a:rPr lang="ru-RU" sz="2000" dirty="0"/>
              <a:t> « </a:t>
            </a:r>
            <a:r>
              <a:rPr lang="ru-RU" sz="2000" u="sng" dirty="0" err="1">
                <a:hlinkClick r:id="rId2" tooltip="Інтернет"/>
              </a:rPr>
              <a:t>Інтернет</a:t>
            </a:r>
            <a:r>
              <a:rPr lang="ru-RU" sz="2000" dirty="0"/>
              <a:t> ». У </a:t>
            </a:r>
            <a:r>
              <a:rPr lang="ru-RU" sz="2000" dirty="0" err="1"/>
              <a:t>вересні</a:t>
            </a:r>
            <a:r>
              <a:rPr lang="ru-RU" sz="2000" dirty="0"/>
              <a:t> </a:t>
            </a:r>
            <a:r>
              <a:rPr lang="ru-RU" sz="2000" u="sng" dirty="0">
                <a:hlinkClick r:id="rId3" tooltip="1980"/>
              </a:rPr>
              <a:t>1980</a:t>
            </a:r>
            <a:r>
              <a:rPr lang="ru-RU" sz="2000" dirty="0"/>
              <a:t> </a:t>
            </a:r>
            <a:r>
              <a:rPr lang="ru-RU" sz="2000" dirty="0" err="1"/>
              <a:t>була</a:t>
            </a:r>
            <a:r>
              <a:rPr lang="ru-RU" sz="2000" dirty="0"/>
              <a:t> </a:t>
            </a:r>
            <a:r>
              <a:rPr lang="ru-RU" sz="2000" dirty="0" err="1"/>
              <a:t>опублікована</a:t>
            </a:r>
            <a:r>
              <a:rPr lang="ru-RU" sz="2000" dirty="0"/>
              <a:t> </a:t>
            </a:r>
            <a:r>
              <a:rPr lang="ru-RU" sz="2000" dirty="0" err="1"/>
              <a:t>специфікація</a:t>
            </a:r>
            <a:r>
              <a:rPr lang="ru-RU" sz="2000" dirty="0"/>
              <a:t> </a:t>
            </a:r>
            <a:r>
              <a:rPr lang="ru-RU" sz="2000" u="sng" dirty="0" err="1">
                <a:hlinkClick r:id="rId4" tooltip="Ethernet"/>
              </a:rPr>
              <a:t>Ethernet</a:t>
            </a:r>
            <a:r>
              <a:rPr lang="ru-RU" sz="2000" dirty="0"/>
              <a:t> . </a:t>
            </a:r>
            <a:r>
              <a:rPr lang="ru-RU" sz="2000" u="sng" dirty="0">
                <a:hlinkClick r:id="rId5" tooltip="12 листопада"/>
              </a:rPr>
              <a:t>12 листопада </a:t>
            </a:r>
            <a:r>
              <a:rPr lang="ru-RU" sz="2000" u="sng" dirty="0">
                <a:hlinkClick r:id="rId6" tooltip="1990"/>
              </a:rPr>
              <a:t>1990</a:t>
            </a:r>
            <a:r>
              <a:rPr lang="ru-RU" sz="2000" dirty="0"/>
              <a:t> - </a:t>
            </a:r>
            <a:r>
              <a:rPr lang="ru-RU" sz="2000" dirty="0" err="1"/>
              <a:t>фахівець</a:t>
            </a:r>
            <a:r>
              <a:rPr lang="ru-RU" sz="2000" dirty="0"/>
              <a:t> з </a:t>
            </a:r>
            <a:r>
              <a:rPr lang="ru-RU" sz="2000" dirty="0" err="1"/>
              <a:t>інформатики</a:t>
            </a:r>
            <a:r>
              <a:rPr lang="ru-RU" sz="2000" dirty="0"/>
              <a:t> </a:t>
            </a:r>
            <a:r>
              <a:rPr lang="ru-RU" sz="2000" u="sng" dirty="0" err="1">
                <a:hlinkClick r:id="rId7" tooltip="Тім Бернерс-Лі"/>
              </a:rPr>
              <a:t>Тім</a:t>
            </a:r>
            <a:r>
              <a:rPr lang="ru-RU" sz="2000" u="sng" dirty="0">
                <a:hlinkClick r:id="rId7" tooltip="Тім Бернерс-Лі"/>
              </a:rPr>
              <a:t> </a:t>
            </a:r>
            <a:r>
              <a:rPr lang="ru-RU" sz="2000" u="sng" dirty="0" err="1">
                <a:hlinkClick r:id="rId7" tooltip="Тім Бернерс-Лі"/>
              </a:rPr>
              <a:t>Бернерс-Лі</a:t>
            </a:r>
            <a:r>
              <a:rPr lang="ru-RU" sz="2000" dirty="0"/>
              <a:t> </a:t>
            </a:r>
            <a:r>
              <a:rPr lang="ru-RU" sz="2000" dirty="0" err="1"/>
              <a:t>опублікував</a:t>
            </a:r>
            <a:r>
              <a:rPr lang="ru-RU" sz="2000" dirty="0"/>
              <a:t> </a:t>
            </a:r>
            <a:r>
              <a:rPr lang="ru-RU" sz="2000" dirty="0" err="1"/>
              <a:t>пропозиції</a:t>
            </a:r>
            <a:r>
              <a:rPr lang="ru-RU" sz="2000" dirty="0"/>
              <a:t> по </a:t>
            </a:r>
            <a:r>
              <a:rPr lang="ru-RU" sz="2000" dirty="0" err="1"/>
              <a:t>системі</a:t>
            </a:r>
            <a:r>
              <a:rPr lang="ru-RU" sz="2000" dirty="0"/>
              <a:t> </a:t>
            </a:r>
            <a:r>
              <a:rPr lang="ru-RU" sz="2000" dirty="0" err="1"/>
              <a:t>гіпертекстових</a:t>
            </a:r>
            <a:r>
              <a:rPr lang="ru-RU" sz="2000" dirty="0"/>
              <a:t> </a:t>
            </a:r>
            <a:r>
              <a:rPr lang="ru-RU" sz="2000" dirty="0" err="1"/>
              <a:t>діаграм</a:t>
            </a:r>
            <a:r>
              <a:rPr lang="ru-RU" sz="2000" dirty="0"/>
              <a:t>, давши </a:t>
            </a:r>
            <a:r>
              <a:rPr lang="ru-RU" sz="2000" dirty="0" err="1"/>
              <a:t>їй</a:t>
            </a:r>
            <a:r>
              <a:rPr lang="ru-RU" sz="2000" dirty="0"/>
              <a:t> </a:t>
            </a:r>
            <a:r>
              <a:rPr lang="ru-RU" sz="2000" dirty="0" err="1"/>
              <a:t>назву</a:t>
            </a:r>
            <a:r>
              <a:rPr lang="ru-RU" sz="2000" dirty="0"/>
              <a:t> </a:t>
            </a:r>
            <a:r>
              <a:rPr lang="ru-RU" sz="2000" u="sng" dirty="0" err="1">
                <a:hlinkClick r:id="rId8" tooltip="WWW"/>
              </a:rPr>
              <a:t>World</a:t>
            </a:r>
            <a:r>
              <a:rPr lang="ru-RU" sz="2000" u="sng" dirty="0">
                <a:hlinkClick r:id="rId8" tooltip="WWW"/>
              </a:rPr>
              <a:t> </a:t>
            </a:r>
            <a:r>
              <a:rPr lang="ru-RU" sz="2000" u="sng" dirty="0" err="1">
                <a:hlinkClick r:id="rId8" tooltip="WWW"/>
              </a:rPr>
              <a:t>Wide</a:t>
            </a:r>
            <a:r>
              <a:rPr lang="ru-RU" sz="2000" u="sng" dirty="0">
                <a:hlinkClick r:id="rId8" tooltip="WWW"/>
              </a:rPr>
              <a:t> </a:t>
            </a:r>
            <a:r>
              <a:rPr lang="ru-RU" sz="2000" u="sng" dirty="0" err="1">
                <a:hlinkClick r:id="rId8" tooltip="WWW"/>
              </a:rPr>
              <a:t>Web</a:t>
            </a:r>
            <a:r>
              <a:rPr lang="ru-RU" sz="2000" dirty="0"/>
              <a:t> . У 1990-х </a:t>
            </a:r>
            <a:r>
              <a:rPr lang="ru-RU" sz="2000" dirty="0" err="1"/>
              <a:t>років</a:t>
            </a:r>
            <a:r>
              <a:rPr lang="ru-RU" sz="2000" dirty="0"/>
              <a:t> </a:t>
            </a:r>
            <a:r>
              <a:rPr lang="ru-RU" sz="2000" dirty="0" err="1"/>
              <a:t>Інтернет</a:t>
            </a:r>
            <a:r>
              <a:rPr lang="ru-RU" sz="2000" dirty="0"/>
              <a:t> </a:t>
            </a:r>
            <a:r>
              <a:rPr lang="ru-RU" sz="2000" dirty="0" err="1"/>
              <a:t>об'єднав</a:t>
            </a:r>
            <a:r>
              <a:rPr lang="ru-RU" sz="2000" dirty="0"/>
              <a:t> у </a:t>
            </a:r>
            <a:r>
              <a:rPr lang="ru-RU" sz="2000" dirty="0" err="1"/>
              <a:t>собі</a:t>
            </a:r>
            <a:r>
              <a:rPr lang="ru-RU" sz="2000" dirty="0"/>
              <a:t> </a:t>
            </a:r>
            <a:r>
              <a:rPr lang="ru-RU" sz="2000" dirty="0" err="1"/>
              <a:t>більшість</a:t>
            </a:r>
            <a:r>
              <a:rPr lang="ru-RU" sz="2000" dirty="0"/>
              <a:t> </a:t>
            </a:r>
            <a:r>
              <a:rPr lang="ru-RU" sz="2000" dirty="0" err="1"/>
              <a:t>існуючих</a:t>
            </a:r>
            <a:r>
              <a:rPr lang="ru-RU" sz="2000" dirty="0"/>
              <a:t> на той час мереж (</a:t>
            </a:r>
            <a:r>
              <a:rPr lang="ru-RU" sz="2000" dirty="0" err="1"/>
              <a:t>хоча</a:t>
            </a:r>
            <a:r>
              <a:rPr lang="ru-RU" sz="2000" dirty="0"/>
              <a:t> </a:t>
            </a:r>
            <a:r>
              <a:rPr lang="ru-RU" sz="2000" dirty="0" err="1"/>
              <a:t>деякі</a:t>
            </a:r>
            <a:r>
              <a:rPr lang="ru-RU" sz="2000" dirty="0"/>
              <a:t>, як </a:t>
            </a:r>
            <a:r>
              <a:rPr lang="ru-RU" sz="2000" dirty="0" err="1"/>
              <a:t>Фідонет</a:t>
            </a:r>
            <a:r>
              <a:rPr lang="ru-RU" sz="2000" dirty="0"/>
              <a:t>, </a:t>
            </a:r>
            <a:r>
              <a:rPr lang="ru-RU" sz="2000" dirty="0" err="1"/>
              <a:t>залишились</a:t>
            </a:r>
            <a:r>
              <a:rPr lang="ru-RU" sz="2000" dirty="0"/>
              <a:t> </a:t>
            </a:r>
            <a:r>
              <a:rPr lang="ru-RU" sz="2000" dirty="0" err="1"/>
              <a:t>відособленими</a:t>
            </a:r>
            <a:r>
              <a:rPr lang="ru-RU" sz="2000" dirty="0"/>
              <a:t>). </a:t>
            </a:r>
            <a:r>
              <a:rPr lang="ru-RU" sz="2000" dirty="0" err="1"/>
              <a:t>Об'єднання</a:t>
            </a:r>
            <a:r>
              <a:rPr lang="ru-RU" sz="2000" dirty="0"/>
              <a:t> </a:t>
            </a:r>
            <a:r>
              <a:rPr lang="ru-RU" sz="2000" dirty="0" err="1"/>
              <a:t>виглядало</a:t>
            </a:r>
            <a:r>
              <a:rPr lang="ru-RU" sz="2000" dirty="0"/>
              <a:t> </a:t>
            </a:r>
            <a:r>
              <a:rPr lang="ru-RU" sz="2000" dirty="0" err="1"/>
              <a:t>привабливим</a:t>
            </a:r>
            <a:r>
              <a:rPr lang="ru-RU" sz="2000" dirty="0"/>
              <a:t> </a:t>
            </a:r>
            <a:r>
              <a:rPr lang="ru-RU" sz="2000" dirty="0" err="1"/>
              <a:t>завдяки</a:t>
            </a:r>
            <a:r>
              <a:rPr lang="ru-RU" sz="2000" dirty="0"/>
              <a:t> </a:t>
            </a:r>
            <a:r>
              <a:rPr lang="ru-RU" sz="2000" dirty="0" err="1"/>
              <a:t>відсутності</a:t>
            </a:r>
            <a:r>
              <a:rPr lang="ru-RU" sz="2000" dirty="0"/>
              <a:t> </a:t>
            </a:r>
            <a:r>
              <a:rPr lang="ru-RU" sz="2000" dirty="0" err="1"/>
              <a:t>єдиного</a:t>
            </a:r>
            <a:r>
              <a:rPr lang="ru-RU" sz="2000" dirty="0"/>
              <a:t> </a:t>
            </a:r>
            <a:r>
              <a:rPr lang="ru-RU" sz="2000" dirty="0" err="1"/>
              <a:t>керівництва</a:t>
            </a:r>
            <a:r>
              <a:rPr lang="ru-RU" sz="2000" dirty="0"/>
              <a:t>, а </a:t>
            </a:r>
            <a:r>
              <a:rPr lang="ru-RU" sz="2000" dirty="0" err="1"/>
              <a:t>також</a:t>
            </a:r>
            <a:r>
              <a:rPr lang="ru-RU" sz="2000" dirty="0"/>
              <a:t> </a:t>
            </a:r>
            <a:r>
              <a:rPr lang="ru-RU" sz="2000" dirty="0" err="1"/>
              <a:t>завдяки</a:t>
            </a:r>
            <a:r>
              <a:rPr lang="ru-RU" sz="2000" dirty="0"/>
              <a:t> </a:t>
            </a:r>
            <a:r>
              <a:rPr lang="ru-RU" sz="2000" dirty="0" err="1"/>
              <a:t>відкритості</a:t>
            </a:r>
            <a:r>
              <a:rPr lang="ru-RU" sz="2000" dirty="0"/>
              <a:t> </a:t>
            </a:r>
            <a:r>
              <a:rPr lang="ru-RU" sz="2000" dirty="0" err="1"/>
              <a:t>технічних</a:t>
            </a:r>
            <a:r>
              <a:rPr lang="ru-RU" sz="2000" dirty="0"/>
              <a:t> </a:t>
            </a:r>
            <a:r>
              <a:rPr lang="ru-RU" sz="2000" dirty="0" err="1"/>
              <a:t>стандартів</a:t>
            </a:r>
            <a:r>
              <a:rPr lang="ru-RU" sz="2000" dirty="0"/>
              <a:t> </a:t>
            </a:r>
            <a:r>
              <a:rPr lang="ru-RU" sz="2000" dirty="0" err="1"/>
              <a:t>Інтернету</a:t>
            </a:r>
            <a:r>
              <a:rPr lang="ru-RU" sz="2000" dirty="0"/>
              <a:t>, </a:t>
            </a:r>
            <a:r>
              <a:rPr lang="ru-RU" sz="2000" dirty="0" err="1"/>
              <a:t>що</a:t>
            </a:r>
            <a:r>
              <a:rPr lang="ru-RU" sz="2000" dirty="0"/>
              <a:t> </a:t>
            </a:r>
            <a:r>
              <a:rPr lang="ru-RU" sz="2000" dirty="0" err="1"/>
              <a:t>робило</a:t>
            </a:r>
            <a:r>
              <a:rPr lang="ru-RU" sz="2000" dirty="0"/>
              <a:t> </a:t>
            </a:r>
            <a:r>
              <a:rPr lang="ru-RU" sz="2000" dirty="0" err="1"/>
              <a:t>мережі</a:t>
            </a:r>
            <a:r>
              <a:rPr lang="ru-RU" sz="2000" dirty="0"/>
              <a:t> </a:t>
            </a:r>
            <a:r>
              <a:rPr lang="ru-RU" sz="2000" dirty="0" err="1"/>
              <a:t>незалежними</a:t>
            </a:r>
            <a:r>
              <a:rPr lang="ru-RU" sz="2000" dirty="0"/>
              <a:t> </a:t>
            </a:r>
            <a:r>
              <a:rPr lang="ru-RU" sz="2000" dirty="0" err="1"/>
              <a:t>від</a:t>
            </a:r>
            <a:r>
              <a:rPr lang="ru-RU" sz="2000" dirty="0"/>
              <a:t> </a:t>
            </a:r>
            <a:r>
              <a:rPr lang="ru-RU" sz="2000" dirty="0" err="1"/>
              <a:t>бізнесу</a:t>
            </a:r>
            <a:r>
              <a:rPr lang="ru-RU" sz="2000" dirty="0"/>
              <a:t> і </a:t>
            </a:r>
            <a:r>
              <a:rPr lang="ru-RU" sz="2000" dirty="0" err="1"/>
              <a:t>конкретних</a:t>
            </a:r>
            <a:r>
              <a:rPr lang="ru-RU" sz="2000" dirty="0"/>
              <a:t> </a:t>
            </a:r>
            <a:r>
              <a:rPr lang="ru-RU" sz="2000" dirty="0" err="1"/>
              <a:t>компаній</a:t>
            </a:r>
            <a:r>
              <a:rPr lang="ru-RU" sz="2000" dirty="0"/>
              <a:t>.</a:t>
            </a:r>
          </a:p>
          <a:p>
            <a:endParaRPr lang="uk-UA" dirty="0"/>
          </a:p>
        </p:txBody>
      </p:sp>
      <p:pic>
        <p:nvPicPr>
          <p:cNvPr id="38914" name="Picture 2" descr="http://vilne.org.ua/wp-content/uploads/2016/10/201-1-1024x655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2442" y="4114191"/>
            <a:ext cx="4289558" cy="2743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0965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89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249599" y="2842075"/>
            <a:ext cx="3116559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6600" b="1" cap="none" spc="0" dirty="0" smtClean="0">
                <a:ln/>
                <a:solidFill>
                  <a:schemeClr val="accent3"/>
                </a:solidFill>
                <a:effectLst/>
              </a:rPr>
              <a:t>КІНЕЦЬ</a:t>
            </a:r>
            <a:endParaRPr lang="ru-RU" sz="6600" b="1" cap="none" spc="0" dirty="0">
              <a:ln/>
              <a:solidFill>
                <a:schemeClr val="accent3"/>
              </a:solidFill>
              <a:effectLst/>
            </a:endParaRPr>
          </a:p>
        </p:txBody>
      </p:sp>
      <p:pic>
        <p:nvPicPr>
          <p:cNvPr id="39940" name="Picture 4" descr="https://im0-tub-ua.yandex.net/i?id=a456013ac512d95a078cd6159775c465&amp;n=33&amp;h=215&amp;w=290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498" y="609600"/>
            <a:ext cx="2762250" cy="2047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942" name="Picture 6" descr="http://exo.in.ua/images/news/2011/05/new-15915-2011-05-0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4341" y="4148431"/>
            <a:ext cx="3217783" cy="2413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944" name="Picture 8" descr="https://a-stuff.com.ua/16315-large_default/nastinnij-godinnik-slava-ukraini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93" t="5363" r="5360" b="6087"/>
          <a:stretch/>
        </p:blipFill>
        <p:spPr bwMode="auto">
          <a:xfrm>
            <a:off x="7277622" y="413360"/>
            <a:ext cx="2668044" cy="2617940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946" name="Picture 10" descr="https://im0-tub-ua.yandex.net/i?id=ab5ea9cc6b7594a790e499640ef40da3&amp;n=33&amp;h=215&amp;w=21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19" y="4088125"/>
            <a:ext cx="2571654" cy="2573970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058797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99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99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99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99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99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99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99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ОМ середньовіччя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4952" y="1494383"/>
            <a:ext cx="6964752" cy="5102360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Механічні </a:t>
            </a:r>
            <a:r>
              <a:rPr lang="ru-RU" dirty="0">
                <a:solidFill>
                  <a:schemeClr val="tx1"/>
                </a:solidFill>
              </a:rPr>
              <a:t>аналогові обчислювальні пристрої з'явилися сотні років по тому в середньовічному ісламському </a:t>
            </a:r>
            <a:r>
              <a:rPr lang="ru-RU" dirty="0" smtClean="0">
                <a:solidFill>
                  <a:schemeClr val="tx1"/>
                </a:solidFill>
              </a:rPr>
              <a:t>світі.</a:t>
            </a:r>
            <a:r>
              <a:rPr lang="ru-RU" dirty="0">
                <a:solidFill>
                  <a:schemeClr val="tx1"/>
                </a:solidFill>
              </a:rPr>
              <a:t> Прикладами пристроїв цього періоду є екваторіум винахідника Аз-Заркалі </a:t>
            </a:r>
            <a:r>
              <a:rPr lang="ru-RU" baseline="30000" dirty="0">
                <a:solidFill>
                  <a:schemeClr val="tx1"/>
                </a:solidFill>
                <a:hlinkClick r:id="rId2"/>
              </a:rPr>
              <a:t>[8]</a:t>
            </a:r>
            <a:r>
              <a:rPr lang="ru-RU" dirty="0">
                <a:solidFill>
                  <a:schemeClr val="tx1"/>
                </a:solidFill>
              </a:rPr>
              <a:t> , </a:t>
            </a:r>
            <a:r>
              <a:rPr lang="ru-RU" dirty="0" smtClean="0">
                <a:solidFill>
                  <a:schemeClr val="tx1"/>
                </a:solidFill>
              </a:rPr>
              <a:t>механічний моторастролябіїАбу Райха аль-Біруні </a:t>
            </a:r>
            <a:r>
              <a:rPr lang="ru-RU" baseline="30000" dirty="0" smtClean="0">
                <a:solidFill>
                  <a:schemeClr val="tx1"/>
                </a:solidFill>
                <a:hlinkClick r:id="rId3"/>
              </a:rPr>
              <a:t>[</a:t>
            </a:r>
            <a:r>
              <a:rPr lang="ru-RU" baseline="30000" dirty="0">
                <a:solidFill>
                  <a:schemeClr val="tx1"/>
                </a:solidFill>
                <a:hlinkClick r:id="rId3"/>
              </a:rPr>
              <a:t>9]</a:t>
            </a:r>
            <a:r>
              <a:rPr lang="ru-RU" dirty="0">
                <a:solidFill>
                  <a:schemeClr val="tx1"/>
                </a:solidFill>
              </a:rPr>
              <a:t> і торкветум Джабір ібн </a:t>
            </a:r>
            <a:r>
              <a:rPr lang="ru-RU" dirty="0" smtClean="0">
                <a:solidFill>
                  <a:schemeClr val="tx1"/>
                </a:solidFill>
              </a:rPr>
              <a:t>Афлах</a:t>
            </a:r>
            <a:r>
              <a:rPr lang="ru-RU" baseline="30000" dirty="0" smtClean="0">
                <a:solidFill>
                  <a:schemeClr val="tx1"/>
                </a:solidFill>
                <a:hlinkClick r:id="rId4"/>
              </a:rPr>
              <a:t>[10</a:t>
            </a:r>
            <a:r>
              <a:rPr lang="ru-RU" baseline="30000" dirty="0">
                <a:solidFill>
                  <a:schemeClr val="tx1"/>
                </a:solidFill>
                <a:hlinkClick r:id="rId4"/>
              </a:rPr>
              <a:t>]</a:t>
            </a:r>
            <a:r>
              <a:rPr lang="ru-RU" dirty="0">
                <a:solidFill>
                  <a:schemeClr val="tx1"/>
                </a:solidFill>
              </a:rPr>
              <a:t> . Мусульманські інженери збудували ряд автоматів, в тому числі музичних, які можуть бути «запрограмовані», щоб грати різні музичні композиції. Ці пристрої були розроблені братами Бану Муса </a:t>
            </a:r>
            <a:r>
              <a:rPr lang="ru-RU" baseline="30000" dirty="0">
                <a:solidFill>
                  <a:schemeClr val="tx1"/>
                </a:solidFill>
                <a:hlinkClick r:id="rId5"/>
              </a:rPr>
              <a:t>[11]</a:t>
            </a:r>
            <a:r>
              <a:rPr lang="ru-RU" dirty="0">
                <a:solidFill>
                  <a:schemeClr val="tx1"/>
                </a:solidFill>
              </a:rPr>
              <a:t> і Аль-Джазарі </a:t>
            </a:r>
            <a:r>
              <a:rPr lang="ru-RU" baseline="30000" dirty="0">
                <a:solidFill>
                  <a:schemeClr val="tx1"/>
                </a:solidFill>
                <a:hlinkClick r:id="rId6"/>
              </a:rPr>
              <a:t>[12]</a:t>
            </a:r>
            <a:r>
              <a:rPr lang="ru-RU" dirty="0">
                <a:solidFill>
                  <a:schemeClr val="tx1"/>
                </a:solidFill>
              </a:rPr>
              <a:t> . Мусульманськими математиками також зроблені важливі досягнення в області криптографії та </a:t>
            </a:r>
            <a:r>
              <a:rPr lang="uk-UA" dirty="0" err="1" smtClean="0">
                <a:solidFill>
                  <a:schemeClr val="tx1"/>
                </a:solidFill>
              </a:rPr>
              <a:t>криптоаналізу</a:t>
            </a:r>
            <a:r>
              <a:rPr lang="ru-RU" dirty="0">
                <a:solidFill>
                  <a:schemeClr val="tx1"/>
                </a:solidFill>
              </a:rPr>
              <a:t> , а </a:t>
            </a:r>
            <a:r>
              <a:rPr lang="ru-RU" dirty="0" smtClean="0">
                <a:solidFill>
                  <a:schemeClr val="tx1"/>
                </a:solidFill>
              </a:rPr>
              <a:t>також </a:t>
            </a:r>
            <a:r>
              <a:rPr lang="ru-RU" dirty="0" err="1" smtClean="0">
                <a:solidFill>
                  <a:schemeClr val="tx1"/>
                </a:solidFill>
              </a:rPr>
              <a:t>частотног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аналізу</a:t>
            </a:r>
            <a:r>
              <a:rPr lang="ru-RU" dirty="0">
                <a:solidFill>
                  <a:schemeClr val="tx1"/>
                </a:solidFill>
              </a:rPr>
              <a:t> </a:t>
            </a:r>
            <a:r>
              <a:rPr lang="ru-RU" dirty="0" smtClean="0">
                <a:solidFill>
                  <a:schemeClr val="tx1"/>
                </a:solidFill>
              </a:rPr>
              <a:t>Аль-</a:t>
            </a:r>
            <a:r>
              <a:rPr lang="ru-RU" dirty="0" err="1" smtClean="0">
                <a:solidFill>
                  <a:schemeClr val="tx1"/>
                </a:solidFill>
              </a:rPr>
              <a:t>Кінді</a:t>
            </a:r>
            <a:r>
              <a:rPr lang="ru-RU" baseline="30000" dirty="0" smtClean="0">
                <a:solidFill>
                  <a:schemeClr val="tx1"/>
                </a:solidFill>
                <a:hlinkClick r:id="rId7"/>
              </a:rPr>
              <a:t>[13</a:t>
            </a:r>
            <a:r>
              <a:rPr lang="ru-RU" baseline="30000" dirty="0">
                <a:solidFill>
                  <a:schemeClr val="tx1"/>
                </a:solidFill>
                <a:hlinkClick r:id="rId7"/>
              </a:rPr>
              <a:t>]</a:t>
            </a:r>
            <a:r>
              <a:rPr lang="ru-RU" dirty="0">
                <a:solidFill>
                  <a:schemeClr val="tx1"/>
                </a:solidFill>
              </a:rPr>
              <a:t> </a:t>
            </a:r>
          </a:p>
        </p:txBody>
      </p:sp>
      <p:pic>
        <p:nvPicPr>
          <p:cNvPr id="4" name="Picture 2" descr="https://upload.wikimedia.org/wikipedia/commons/b/b1/Repr%C3%A9sentation_ottomane_sph%C3%A8re_armilaire_-_XVIe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1590" y="1232359"/>
            <a:ext cx="2377814" cy="34432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7560038" y="4898291"/>
            <a:ext cx="288091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000" dirty="0" smtClean="0"/>
              <a:t>Астролябія 17 століття</a:t>
            </a:r>
            <a:endParaRPr lang="uk-UA" sz="2000" dirty="0"/>
          </a:p>
        </p:txBody>
      </p:sp>
    </p:spTree>
    <p:extLst>
      <p:ext uri="{BB962C8B-B14F-4D97-AF65-F5344CB8AC3E}">
        <p14:creationId xmlns:p14="http://schemas.microsoft.com/office/powerpoint/2010/main" val="27897734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ОМ часів Х</a:t>
            </a:r>
            <a:r>
              <a:rPr lang="en-US" dirty="0" smtClean="0"/>
              <a:t>V|| c</a:t>
            </a:r>
            <a:r>
              <a:rPr lang="uk-UA" dirty="0" err="1" smtClean="0"/>
              <a:t>толіття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468258"/>
            <a:ext cx="7970277" cy="4919479"/>
          </a:xfrm>
        </p:spPr>
        <p:txBody>
          <a:bodyPr/>
          <a:lstStyle/>
          <a:p>
            <a:r>
              <a:rPr lang="ru-RU" sz="2000" dirty="0" err="1">
                <a:solidFill>
                  <a:schemeClr val="tx1"/>
                </a:solidFill>
              </a:rPr>
              <a:t>Після</a:t>
            </a:r>
            <a:r>
              <a:rPr lang="ru-RU" sz="2000" dirty="0">
                <a:solidFill>
                  <a:schemeClr val="tx1"/>
                </a:solidFill>
              </a:rPr>
              <a:t> того, як на початку XVII </a:t>
            </a:r>
            <a:r>
              <a:rPr lang="ru-RU" sz="2000" dirty="0" err="1">
                <a:solidFill>
                  <a:schemeClr val="tx1"/>
                </a:solidFill>
              </a:rPr>
              <a:t>століття</a:t>
            </a:r>
            <a:r>
              <a:rPr lang="ru-RU" sz="2000" dirty="0">
                <a:solidFill>
                  <a:schemeClr val="tx1"/>
                </a:solidFill>
              </a:rPr>
              <a:t> Джон Непер </a:t>
            </a:r>
            <a:r>
              <a:rPr lang="ru-RU" sz="2000" dirty="0" err="1">
                <a:solidFill>
                  <a:schemeClr val="tx1"/>
                </a:solidFill>
              </a:rPr>
              <a:t>відкрив</a:t>
            </a:r>
            <a:r>
              <a:rPr lang="ru-RU" sz="2000" dirty="0">
                <a:solidFill>
                  <a:schemeClr val="tx1"/>
                </a:solidFill>
              </a:rPr>
              <a:t> </a:t>
            </a:r>
            <a:r>
              <a:rPr lang="ru-RU" sz="2000" dirty="0" err="1">
                <a:solidFill>
                  <a:schemeClr val="tx1"/>
                </a:solidFill>
              </a:rPr>
              <a:t>логарифми</a:t>
            </a:r>
            <a:r>
              <a:rPr lang="ru-RU" sz="2000" dirty="0">
                <a:solidFill>
                  <a:schemeClr val="tx1"/>
                </a:solidFill>
              </a:rPr>
              <a:t> для </a:t>
            </a:r>
            <a:r>
              <a:rPr lang="ru-RU" sz="2000" dirty="0" err="1">
                <a:solidFill>
                  <a:schemeClr val="tx1"/>
                </a:solidFill>
              </a:rPr>
              <a:t>обчислювальних</a:t>
            </a:r>
            <a:r>
              <a:rPr lang="ru-RU" sz="2000" dirty="0">
                <a:solidFill>
                  <a:schemeClr val="tx1"/>
                </a:solidFill>
              </a:rPr>
              <a:t> </a:t>
            </a:r>
            <a:r>
              <a:rPr lang="ru-RU" sz="2000" dirty="0" err="1">
                <a:solidFill>
                  <a:schemeClr val="tx1"/>
                </a:solidFill>
              </a:rPr>
              <a:t>цілей</a:t>
            </a:r>
            <a:r>
              <a:rPr lang="ru-RU" sz="2000" dirty="0">
                <a:solidFill>
                  <a:schemeClr val="tx1"/>
                </a:solidFill>
              </a:rPr>
              <a:t>, </a:t>
            </a:r>
            <a:r>
              <a:rPr lang="ru-RU" sz="2000" dirty="0" err="1">
                <a:solidFill>
                  <a:schemeClr val="tx1"/>
                </a:solidFill>
              </a:rPr>
              <a:t>був</a:t>
            </a:r>
            <a:r>
              <a:rPr lang="ru-RU" sz="2000" dirty="0">
                <a:solidFill>
                  <a:schemeClr val="tx1"/>
                </a:solidFill>
              </a:rPr>
              <a:t> </a:t>
            </a:r>
            <a:r>
              <a:rPr lang="ru-RU" sz="2000" dirty="0" err="1">
                <a:solidFill>
                  <a:schemeClr val="tx1"/>
                </a:solidFill>
              </a:rPr>
              <a:t>період</a:t>
            </a:r>
            <a:r>
              <a:rPr lang="ru-RU" sz="2000" dirty="0">
                <a:solidFill>
                  <a:schemeClr val="tx1"/>
                </a:solidFill>
              </a:rPr>
              <a:t> </a:t>
            </a:r>
            <a:r>
              <a:rPr lang="ru-RU" sz="2000" dirty="0" err="1">
                <a:solidFill>
                  <a:schemeClr val="tx1"/>
                </a:solidFill>
              </a:rPr>
              <a:t>значного</a:t>
            </a:r>
            <a:r>
              <a:rPr lang="ru-RU" sz="2000" dirty="0">
                <a:solidFill>
                  <a:schemeClr val="tx1"/>
                </a:solidFill>
              </a:rPr>
              <a:t> </a:t>
            </a:r>
            <a:r>
              <a:rPr lang="ru-RU" sz="2000" dirty="0" err="1">
                <a:solidFill>
                  <a:schemeClr val="tx1"/>
                </a:solidFill>
              </a:rPr>
              <a:t>прогресу</a:t>
            </a:r>
            <a:r>
              <a:rPr lang="ru-RU" sz="2000" dirty="0">
                <a:solidFill>
                  <a:schemeClr val="tx1"/>
                </a:solidFill>
              </a:rPr>
              <a:t> </a:t>
            </a:r>
            <a:r>
              <a:rPr lang="ru-RU" sz="2000" dirty="0" err="1">
                <a:solidFill>
                  <a:schemeClr val="tx1"/>
                </a:solidFill>
              </a:rPr>
              <a:t>серед</a:t>
            </a:r>
            <a:r>
              <a:rPr lang="ru-RU" sz="2000" dirty="0">
                <a:solidFill>
                  <a:schemeClr val="tx1"/>
                </a:solidFill>
              </a:rPr>
              <a:t> </a:t>
            </a:r>
            <a:r>
              <a:rPr lang="ru-RU" sz="2000" dirty="0" err="1">
                <a:solidFill>
                  <a:schemeClr val="tx1"/>
                </a:solidFill>
              </a:rPr>
              <a:t>винахідників</a:t>
            </a:r>
            <a:r>
              <a:rPr lang="ru-RU" sz="2000" dirty="0">
                <a:solidFill>
                  <a:schemeClr val="tx1"/>
                </a:solidFill>
              </a:rPr>
              <a:t> і </a:t>
            </a:r>
            <a:r>
              <a:rPr lang="ru-RU" sz="2000" dirty="0" err="1">
                <a:solidFill>
                  <a:schemeClr val="tx1"/>
                </a:solidFill>
              </a:rPr>
              <a:t>вчених</a:t>
            </a:r>
            <a:r>
              <a:rPr lang="ru-RU" sz="2000" dirty="0">
                <a:solidFill>
                  <a:schemeClr val="tx1"/>
                </a:solidFill>
              </a:rPr>
              <a:t> в </a:t>
            </a:r>
            <a:r>
              <a:rPr lang="ru-RU" sz="2000" dirty="0" err="1">
                <a:solidFill>
                  <a:schemeClr val="tx1"/>
                </a:solidFill>
              </a:rPr>
              <a:t>створенні</a:t>
            </a:r>
            <a:r>
              <a:rPr lang="ru-RU" sz="2000" dirty="0">
                <a:solidFill>
                  <a:schemeClr val="tx1"/>
                </a:solidFill>
              </a:rPr>
              <a:t> </a:t>
            </a:r>
            <a:r>
              <a:rPr lang="ru-RU" sz="2000" dirty="0" err="1">
                <a:solidFill>
                  <a:schemeClr val="tx1"/>
                </a:solidFill>
              </a:rPr>
              <a:t>інструментів</a:t>
            </a:r>
            <a:r>
              <a:rPr lang="ru-RU" sz="2000" dirty="0">
                <a:solidFill>
                  <a:schemeClr val="tx1"/>
                </a:solidFill>
              </a:rPr>
              <a:t> </a:t>
            </a:r>
            <a:r>
              <a:rPr lang="ru-RU" sz="2000" dirty="0" err="1">
                <a:solidFill>
                  <a:schemeClr val="tx1"/>
                </a:solidFill>
              </a:rPr>
              <a:t>розрахунку</a:t>
            </a:r>
            <a:r>
              <a:rPr lang="ru-RU" sz="2000" dirty="0">
                <a:solidFill>
                  <a:schemeClr val="tx1"/>
                </a:solidFill>
              </a:rPr>
              <a:t>. 1623 року </a:t>
            </a:r>
            <a:r>
              <a:rPr lang="ru-RU" sz="2000" dirty="0" err="1">
                <a:solidFill>
                  <a:schemeClr val="tx1"/>
                </a:solidFill>
              </a:rPr>
              <a:t>Вільгельм</a:t>
            </a:r>
            <a:r>
              <a:rPr lang="ru-RU" sz="2000" dirty="0">
                <a:solidFill>
                  <a:schemeClr val="tx1"/>
                </a:solidFill>
              </a:rPr>
              <a:t> </a:t>
            </a:r>
            <a:r>
              <a:rPr lang="ru-RU" sz="2000" dirty="0" err="1">
                <a:solidFill>
                  <a:schemeClr val="tx1"/>
                </a:solidFill>
              </a:rPr>
              <a:t>Шиккард</a:t>
            </a:r>
            <a:r>
              <a:rPr lang="ru-RU" sz="2000" dirty="0">
                <a:solidFill>
                  <a:schemeClr val="tx1"/>
                </a:solidFill>
              </a:rPr>
              <a:t> </a:t>
            </a:r>
            <a:r>
              <a:rPr lang="ru-RU" sz="2000" dirty="0" err="1">
                <a:solidFill>
                  <a:schemeClr val="tx1"/>
                </a:solidFill>
              </a:rPr>
              <a:t>розробив</a:t>
            </a:r>
            <a:r>
              <a:rPr lang="ru-RU" sz="2000" dirty="0">
                <a:solidFill>
                  <a:schemeClr val="tx1"/>
                </a:solidFill>
              </a:rPr>
              <a:t> </a:t>
            </a:r>
            <a:r>
              <a:rPr lang="ru-RU" sz="2000" dirty="0" err="1">
                <a:solidFill>
                  <a:schemeClr val="tx1"/>
                </a:solidFill>
              </a:rPr>
              <a:t>обчислювальну</a:t>
            </a:r>
            <a:r>
              <a:rPr lang="ru-RU" sz="2000" dirty="0">
                <a:solidFill>
                  <a:schemeClr val="tx1"/>
                </a:solidFill>
              </a:rPr>
              <a:t> машину, але </a:t>
            </a:r>
            <a:r>
              <a:rPr lang="ru-RU" sz="2000" dirty="0" err="1">
                <a:solidFill>
                  <a:schemeClr val="tx1"/>
                </a:solidFill>
              </a:rPr>
              <a:t>відмовився</a:t>
            </a:r>
            <a:r>
              <a:rPr lang="ru-RU" sz="2000" dirty="0">
                <a:solidFill>
                  <a:schemeClr val="tx1"/>
                </a:solidFill>
              </a:rPr>
              <a:t> </a:t>
            </a:r>
            <a:r>
              <a:rPr lang="ru-RU" sz="2000" dirty="0" err="1">
                <a:solidFill>
                  <a:schemeClr val="tx1"/>
                </a:solidFill>
              </a:rPr>
              <a:t>від</a:t>
            </a:r>
            <a:r>
              <a:rPr lang="ru-RU" sz="2000" dirty="0">
                <a:solidFill>
                  <a:schemeClr val="tx1"/>
                </a:solidFill>
              </a:rPr>
              <a:t> проекту, коли прототип, </a:t>
            </a:r>
            <a:r>
              <a:rPr lang="ru-RU" sz="2000" dirty="0" err="1">
                <a:solidFill>
                  <a:schemeClr val="tx1"/>
                </a:solidFill>
              </a:rPr>
              <a:t>який</a:t>
            </a:r>
            <a:r>
              <a:rPr lang="ru-RU" sz="2000" dirty="0">
                <a:solidFill>
                  <a:schemeClr val="tx1"/>
                </a:solidFill>
              </a:rPr>
              <a:t> </a:t>
            </a:r>
            <a:r>
              <a:rPr lang="ru-RU" sz="2000" dirty="0" err="1">
                <a:solidFill>
                  <a:schemeClr val="tx1"/>
                </a:solidFill>
              </a:rPr>
              <a:t>він</a:t>
            </a:r>
            <a:r>
              <a:rPr lang="ru-RU" sz="2000" dirty="0">
                <a:solidFill>
                  <a:schemeClr val="tx1"/>
                </a:solidFill>
              </a:rPr>
              <a:t> почав </a:t>
            </a:r>
            <a:r>
              <a:rPr lang="ru-RU" sz="2000" dirty="0" err="1">
                <a:solidFill>
                  <a:schemeClr val="tx1"/>
                </a:solidFill>
              </a:rPr>
              <a:t>будувати</a:t>
            </a:r>
            <a:r>
              <a:rPr lang="ru-RU" sz="2000" dirty="0">
                <a:solidFill>
                  <a:schemeClr val="tx1"/>
                </a:solidFill>
              </a:rPr>
              <a:t>, </a:t>
            </a:r>
            <a:r>
              <a:rPr lang="ru-RU" sz="2000" dirty="0" err="1">
                <a:solidFill>
                  <a:schemeClr val="tx1"/>
                </a:solidFill>
              </a:rPr>
              <a:t>був</a:t>
            </a:r>
            <a:r>
              <a:rPr lang="ru-RU" sz="2000" dirty="0">
                <a:solidFill>
                  <a:schemeClr val="tx1"/>
                </a:solidFill>
              </a:rPr>
              <a:t> </a:t>
            </a:r>
            <a:r>
              <a:rPr lang="ru-RU" sz="2000" dirty="0" err="1">
                <a:solidFill>
                  <a:schemeClr val="tx1"/>
                </a:solidFill>
              </a:rPr>
              <a:t>знищений</a:t>
            </a:r>
            <a:r>
              <a:rPr lang="ru-RU" sz="2000" dirty="0">
                <a:solidFill>
                  <a:schemeClr val="tx1"/>
                </a:solidFill>
              </a:rPr>
              <a:t> </a:t>
            </a:r>
            <a:r>
              <a:rPr lang="ru-RU" sz="2000" dirty="0" err="1">
                <a:solidFill>
                  <a:schemeClr val="tx1"/>
                </a:solidFill>
              </a:rPr>
              <a:t>пожежею</a:t>
            </a:r>
            <a:r>
              <a:rPr lang="ru-RU" sz="2000" dirty="0">
                <a:solidFill>
                  <a:schemeClr val="tx1"/>
                </a:solidFill>
              </a:rPr>
              <a:t> в 1624 </a:t>
            </a:r>
            <a:r>
              <a:rPr lang="ru-RU" sz="2000" dirty="0" err="1">
                <a:solidFill>
                  <a:schemeClr val="tx1"/>
                </a:solidFill>
              </a:rPr>
              <a:t>році</a:t>
            </a:r>
            <a:r>
              <a:rPr lang="ru-RU" sz="2000" dirty="0">
                <a:solidFill>
                  <a:schemeClr val="tx1"/>
                </a:solidFill>
              </a:rPr>
              <a:t>. </a:t>
            </a:r>
            <a:r>
              <a:rPr lang="ru-RU" sz="2000" dirty="0" err="1">
                <a:solidFill>
                  <a:schemeClr val="tx1"/>
                </a:solidFill>
              </a:rPr>
              <a:t>Близько</a:t>
            </a:r>
            <a:r>
              <a:rPr lang="ru-RU" sz="2000" dirty="0">
                <a:solidFill>
                  <a:schemeClr val="tx1"/>
                </a:solidFill>
              </a:rPr>
              <a:t> 1640 року </a:t>
            </a:r>
            <a:r>
              <a:rPr lang="ru-RU" sz="2000" dirty="0" err="1">
                <a:solidFill>
                  <a:schemeClr val="tx1"/>
                </a:solidFill>
              </a:rPr>
              <a:t>Блез</a:t>
            </a:r>
            <a:r>
              <a:rPr lang="ru-RU" sz="2000" dirty="0">
                <a:solidFill>
                  <a:schemeClr val="tx1"/>
                </a:solidFill>
              </a:rPr>
              <a:t> Паскаль , </a:t>
            </a:r>
            <a:r>
              <a:rPr lang="ru-RU" sz="2000" dirty="0" err="1">
                <a:solidFill>
                  <a:schemeClr val="tx1"/>
                </a:solidFill>
              </a:rPr>
              <a:t>провідний</a:t>
            </a:r>
            <a:r>
              <a:rPr lang="ru-RU" sz="2000" dirty="0">
                <a:solidFill>
                  <a:schemeClr val="tx1"/>
                </a:solidFill>
              </a:rPr>
              <a:t> </a:t>
            </a:r>
            <a:r>
              <a:rPr lang="ru-RU" sz="2000" dirty="0" err="1">
                <a:solidFill>
                  <a:schemeClr val="tx1"/>
                </a:solidFill>
              </a:rPr>
              <a:t>французький</a:t>
            </a:r>
            <a:r>
              <a:rPr lang="ru-RU" sz="2000" dirty="0">
                <a:solidFill>
                  <a:schemeClr val="tx1"/>
                </a:solidFill>
              </a:rPr>
              <a:t> математик, </a:t>
            </a:r>
            <a:r>
              <a:rPr lang="ru-RU" sz="2000" dirty="0" err="1">
                <a:solidFill>
                  <a:schemeClr val="tx1"/>
                </a:solidFill>
              </a:rPr>
              <a:t>побудував</a:t>
            </a:r>
            <a:r>
              <a:rPr lang="ru-RU" sz="2000" dirty="0">
                <a:solidFill>
                  <a:schemeClr val="tx1"/>
                </a:solidFill>
              </a:rPr>
              <a:t> перший </a:t>
            </a:r>
            <a:r>
              <a:rPr lang="ru-RU" sz="2000" dirty="0" err="1">
                <a:solidFill>
                  <a:schemeClr val="tx1"/>
                </a:solidFill>
              </a:rPr>
              <a:t>механічний</a:t>
            </a:r>
            <a:r>
              <a:rPr lang="ru-RU" sz="2000" dirty="0">
                <a:solidFill>
                  <a:schemeClr val="tx1"/>
                </a:solidFill>
              </a:rPr>
              <a:t> </a:t>
            </a:r>
            <a:r>
              <a:rPr lang="ru-RU" sz="2000" dirty="0" err="1">
                <a:solidFill>
                  <a:schemeClr val="tx1"/>
                </a:solidFill>
              </a:rPr>
              <a:t>пристрій</a:t>
            </a:r>
            <a:r>
              <a:rPr lang="ru-RU" sz="2000" dirty="0">
                <a:solidFill>
                  <a:schemeClr val="tx1"/>
                </a:solidFill>
              </a:rPr>
              <a:t> </a:t>
            </a:r>
            <a:r>
              <a:rPr lang="ru-RU" sz="2000" dirty="0" err="1">
                <a:solidFill>
                  <a:schemeClr val="tx1"/>
                </a:solidFill>
              </a:rPr>
              <a:t>складання</a:t>
            </a:r>
            <a:r>
              <a:rPr lang="ru-RU" sz="2000" dirty="0">
                <a:solidFill>
                  <a:schemeClr val="tx1"/>
                </a:solidFill>
              </a:rPr>
              <a:t> </a:t>
            </a:r>
            <a:r>
              <a:rPr lang="ru-RU" sz="2000" baseline="30000" dirty="0">
                <a:solidFill>
                  <a:schemeClr val="tx1"/>
                </a:solidFill>
                <a:hlinkClick r:id="rId2"/>
              </a:rPr>
              <a:t>[14]</a:t>
            </a:r>
            <a:r>
              <a:rPr lang="ru-RU" sz="2000" dirty="0">
                <a:solidFill>
                  <a:schemeClr val="tx1"/>
                </a:solidFill>
              </a:rPr>
              <a:t> . Структура </a:t>
            </a:r>
            <a:r>
              <a:rPr lang="ru-RU" sz="2000" dirty="0" err="1">
                <a:solidFill>
                  <a:schemeClr val="tx1"/>
                </a:solidFill>
              </a:rPr>
              <a:t>опису</a:t>
            </a:r>
            <a:r>
              <a:rPr lang="ru-RU" sz="2000" dirty="0">
                <a:solidFill>
                  <a:schemeClr val="tx1"/>
                </a:solidFill>
              </a:rPr>
              <a:t> </a:t>
            </a:r>
            <a:r>
              <a:rPr lang="ru-RU" sz="2000" dirty="0" err="1">
                <a:solidFill>
                  <a:schemeClr val="tx1"/>
                </a:solidFill>
              </a:rPr>
              <a:t>цього</a:t>
            </a:r>
            <a:r>
              <a:rPr lang="ru-RU" sz="2000" dirty="0">
                <a:solidFill>
                  <a:schemeClr val="tx1"/>
                </a:solidFill>
              </a:rPr>
              <a:t> пристрою заснована на </a:t>
            </a:r>
            <a:r>
              <a:rPr lang="ru-RU" sz="2000" dirty="0" err="1">
                <a:solidFill>
                  <a:schemeClr val="tx1"/>
                </a:solidFill>
              </a:rPr>
              <a:t>ідеях</a:t>
            </a:r>
            <a:r>
              <a:rPr lang="ru-RU" sz="2000" dirty="0">
                <a:solidFill>
                  <a:schemeClr val="tx1"/>
                </a:solidFill>
              </a:rPr>
              <a:t> </a:t>
            </a:r>
            <a:r>
              <a:rPr lang="ru-RU" sz="2000" dirty="0" err="1">
                <a:solidFill>
                  <a:schemeClr val="tx1"/>
                </a:solidFill>
              </a:rPr>
              <a:t>грецького</a:t>
            </a:r>
            <a:r>
              <a:rPr lang="ru-RU" sz="2000" dirty="0">
                <a:solidFill>
                  <a:schemeClr val="tx1"/>
                </a:solidFill>
              </a:rPr>
              <a:t> математика Герона </a:t>
            </a:r>
            <a:r>
              <a:rPr lang="ru-RU" sz="2000" baseline="30000" dirty="0">
                <a:solidFill>
                  <a:schemeClr val="tx1"/>
                </a:solidFill>
                <a:hlinkClick r:id="rId3"/>
              </a:rPr>
              <a:t>[15]</a:t>
            </a:r>
            <a:r>
              <a:rPr lang="ru-RU" sz="2000" dirty="0">
                <a:solidFill>
                  <a:schemeClr val="tx1"/>
                </a:solidFill>
              </a:rPr>
              <a:t> . </a:t>
            </a:r>
            <a:r>
              <a:rPr lang="ru-RU" sz="2000" dirty="0" err="1">
                <a:solidFill>
                  <a:schemeClr val="tx1"/>
                </a:solidFill>
              </a:rPr>
              <a:t>Потім</a:t>
            </a:r>
            <a:r>
              <a:rPr lang="ru-RU" sz="2000" dirty="0">
                <a:solidFill>
                  <a:schemeClr val="tx1"/>
                </a:solidFill>
              </a:rPr>
              <a:t>, в 1672 </a:t>
            </a:r>
            <a:r>
              <a:rPr lang="ru-RU" sz="2000" dirty="0" err="1">
                <a:solidFill>
                  <a:schemeClr val="tx1"/>
                </a:solidFill>
              </a:rPr>
              <a:t>році</a:t>
            </a:r>
            <a:r>
              <a:rPr lang="ru-RU" sz="2000" dirty="0">
                <a:solidFill>
                  <a:schemeClr val="tx1"/>
                </a:solidFill>
              </a:rPr>
              <a:t>, </a:t>
            </a:r>
            <a:r>
              <a:rPr lang="ru-RU" sz="2000" dirty="0" err="1">
                <a:solidFill>
                  <a:schemeClr val="tx1"/>
                </a:solidFill>
              </a:rPr>
              <a:t>Готфрід</a:t>
            </a:r>
            <a:r>
              <a:rPr lang="ru-RU" sz="2000" dirty="0">
                <a:solidFill>
                  <a:schemeClr val="tx1"/>
                </a:solidFill>
              </a:rPr>
              <a:t> </a:t>
            </a:r>
            <a:r>
              <a:rPr lang="ru-RU" sz="2000" dirty="0" err="1">
                <a:solidFill>
                  <a:schemeClr val="tx1"/>
                </a:solidFill>
              </a:rPr>
              <a:t>Вільгельм</a:t>
            </a:r>
            <a:r>
              <a:rPr lang="ru-RU" sz="2000" dirty="0">
                <a:solidFill>
                  <a:schemeClr val="tx1"/>
                </a:solidFill>
              </a:rPr>
              <a:t> </a:t>
            </a:r>
            <a:r>
              <a:rPr lang="ru-RU" sz="2000" dirty="0" err="1">
                <a:solidFill>
                  <a:schemeClr val="tx1"/>
                </a:solidFill>
              </a:rPr>
              <a:t>Лейбніц</a:t>
            </a:r>
            <a:r>
              <a:rPr lang="ru-RU" sz="2000" dirty="0">
                <a:solidFill>
                  <a:schemeClr val="tx1"/>
                </a:solidFill>
              </a:rPr>
              <a:t> </a:t>
            </a:r>
            <a:r>
              <a:rPr lang="ru-RU" sz="2000" dirty="0" err="1">
                <a:solidFill>
                  <a:schemeClr val="tx1"/>
                </a:solidFill>
              </a:rPr>
              <a:t>винайшов</a:t>
            </a:r>
            <a:r>
              <a:rPr lang="ru-RU" sz="2000" dirty="0">
                <a:solidFill>
                  <a:schemeClr val="tx1"/>
                </a:solidFill>
              </a:rPr>
              <a:t> </a:t>
            </a:r>
            <a:r>
              <a:rPr lang="ru-RU" sz="2000" dirty="0" err="1">
                <a:solidFill>
                  <a:schemeClr val="tx1"/>
                </a:solidFill>
              </a:rPr>
              <a:t>ступінчастий</a:t>
            </a:r>
            <a:r>
              <a:rPr lang="ru-RU" sz="2000" dirty="0">
                <a:solidFill>
                  <a:schemeClr val="tx1"/>
                </a:solidFill>
              </a:rPr>
              <a:t> калькулятор , </a:t>
            </a:r>
            <a:r>
              <a:rPr lang="ru-RU" sz="2000" dirty="0" err="1">
                <a:solidFill>
                  <a:schemeClr val="tx1"/>
                </a:solidFill>
              </a:rPr>
              <a:t>який</a:t>
            </a:r>
            <a:r>
              <a:rPr lang="ru-RU" sz="2000" dirty="0">
                <a:solidFill>
                  <a:schemeClr val="tx1"/>
                </a:solidFill>
              </a:rPr>
              <a:t> </a:t>
            </a:r>
            <a:r>
              <a:rPr lang="ru-RU" sz="2000" dirty="0" err="1">
                <a:solidFill>
                  <a:schemeClr val="tx1"/>
                </a:solidFill>
              </a:rPr>
              <a:t>він</a:t>
            </a:r>
            <a:r>
              <a:rPr lang="ru-RU" sz="2000" dirty="0">
                <a:solidFill>
                  <a:schemeClr val="tx1"/>
                </a:solidFill>
              </a:rPr>
              <a:t> </a:t>
            </a:r>
            <a:r>
              <a:rPr lang="ru-RU" sz="2000" dirty="0" err="1">
                <a:solidFill>
                  <a:schemeClr val="tx1"/>
                </a:solidFill>
              </a:rPr>
              <a:t>зібрав</a:t>
            </a:r>
            <a:r>
              <a:rPr lang="ru-RU" sz="2000" dirty="0">
                <a:solidFill>
                  <a:schemeClr val="tx1"/>
                </a:solidFill>
              </a:rPr>
              <a:t> в 1694 </a:t>
            </a:r>
            <a:r>
              <a:rPr lang="ru-RU" sz="2000" dirty="0" err="1">
                <a:solidFill>
                  <a:schemeClr val="tx1"/>
                </a:solidFill>
              </a:rPr>
              <a:t>році</a:t>
            </a:r>
            <a:r>
              <a:rPr lang="ru-RU" sz="2000" dirty="0">
                <a:solidFill>
                  <a:schemeClr val="tx1"/>
                </a:solidFill>
              </a:rPr>
              <a:t> </a:t>
            </a:r>
            <a:r>
              <a:rPr lang="ru-RU" sz="2000" baseline="30000" dirty="0">
                <a:solidFill>
                  <a:schemeClr val="tx1"/>
                </a:solidFill>
                <a:hlinkClick r:id="rId4"/>
              </a:rPr>
              <a:t>[16]</a:t>
            </a:r>
            <a:r>
              <a:rPr lang="ru-RU" sz="2000" dirty="0">
                <a:solidFill>
                  <a:schemeClr val="tx1"/>
                </a:solidFill>
              </a:rPr>
              <a:t> .</a:t>
            </a:r>
          </a:p>
          <a:p>
            <a:endParaRPr lang="uk-UA" dirty="0"/>
          </a:p>
        </p:txBody>
      </p:sp>
      <p:pic>
        <p:nvPicPr>
          <p:cNvPr id="4" name="Picture 4" descr="http://www.tsatu.edu.ua/biblioteka/wp-content/uploads/sites/51/xmeis899nwec8fsc_1411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7307" y="1197290"/>
            <a:ext cx="3206731" cy="2672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36205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0433" y="645079"/>
            <a:ext cx="8596668" cy="1296000"/>
          </a:xfrm>
        </p:spPr>
        <p:txBody>
          <a:bodyPr>
            <a:normAutofit/>
          </a:bodyPr>
          <a:lstStyle/>
          <a:p>
            <a:pPr algn="ctr"/>
            <a:r>
              <a:rPr lang="uk-UA" sz="4000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Тематичний перегляд</a:t>
            </a:r>
            <a:endParaRPr lang="uk-UA" sz="400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796804" y="2730963"/>
            <a:ext cx="33297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dirty="0" smtClean="0"/>
              <a:t>Логарифмічна лінійка</a:t>
            </a:r>
            <a:endParaRPr lang="uk-UA" sz="2400" dirty="0"/>
          </a:p>
        </p:txBody>
      </p:sp>
      <p:pic>
        <p:nvPicPr>
          <p:cNvPr id="1026" name="Picture 2" descr="http://www.nowimir.ru/DATA/PHOTOS2/030025_6_1_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7672" y="3292657"/>
            <a:ext cx="3299888" cy="20046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6012371" y="5375150"/>
            <a:ext cx="41697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000" dirty="0" smtClean="0"/>
              <a:t>Обчислювальна машина Паскаля </a:t>
            </a:r>
            <a:endParaRPr lang="uk-UA" sz="2000" dirty="0"/>
          </a:p>
        </p:txBody>
      </p:sp>
      <p:pic>
        <p:nvPicPr>
          <p:cNvPr id="1028" name="Picture 4" descr="http://s3.amazonaws.com/s3.timetoast.com/public/uploads/photos/9080149/%D0%B0%D1%80%D0%B8%D1%84%D0%BC%D0%BE%D0%BC%D0%B5%D1%82%D1%80.jpg?147768401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6331" y="3361219"/>
            <a:ext cx="3993220" cy="1578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086657" y="5486349"/>
            <a:ext cx="40286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Ступінчастий калькулятор </a:t>
            </a:r>
            <a:r>
              <a:rPr lang="uk-UA" dirty="0" err="1" smtClean="0"/>
              <a:t>Лейбінца</a:t>
            </a:r>
            <a:endParaRPr lang="uk-UA" dirty="0"/>
          </a:p>
        </p:txBody>
      </p:sp>
      <p:pic>
        <p:nvPicPr>
          <p:cNvPr id="13" name="Picture 4" descr="https://upload.wikimedia.org/wikipedia/commons/thumb/2/27/Sliderule_2005.jpg/800px-Sliderule_2005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0991" y="1451359"/>
            <a:ext cx="4721384" cy="1363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2.bp.blogspot.com/-fIJlZ4sqHXM/UJhHKPPUeHI/AAAAAAAAAbU/mcQ1n7V_cJM/s1600/3d_orange_man_magnifying_glass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72317" y="-7818"/>
            <a:ext cx="2919683" cy="34040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675079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2178869"/>
            <a:ext cx="8596668" cy="3880773"/>
          </a:xfrm>
        </p:spPr>
        <p:txBody>
          <a:bodyPr/>
          <a:lstStyle/>
          <a:p>
            <a:r>
              <a:rPr lang="ru-RU" sz="2000" dirty="0"/>
              <a:t>У 1837 </a:t>
            </a:r>
            <a:r>
              <a:rPr lang="ru-RU" sz="2000" dirty="0" err="1"/>
              <a:t>році</a:t>
            </a:r>
            <a:r>
              <a:rPr lang="ru-RU" sz="2000" dirty="0"/>
              <a:t> Чарльз </a:t>
            </a:r>
            <a:r>
              <a:rPr lang="ru-RU" sz="2000" dirty="0" err="1"/>
              <a:t>Беббідж</a:t>
            </a:r>
            <a:r>
              <a:rPr lang="ru-RU" sz="2000" dirty="0"/>
              <a:t> описав свою першу </a:t>
            </a:r>
            <a:r>
              <a:rPr lang="ru-RU" sz="2000" dirty="0" err="1"/>
              <a:t>аналітичну</a:t>
            </a:r>
            <a:r>
              <a:rPr lang="ru-RU" sz="2000" dirty="0"/>
              <a:t> машину , яка </a:t>
            </a:r>
            <a:r>
              <a:rPr lang="ru-RU" sz="2000" dirty="0" err="1"/>
              <a:t>вважається</a:t>
            </a:r>
            <a:r>
              <a:rPr lang="ru-RU" sz="2000" dirty="0"/>
              <a:t> </a:t>
            </a:r>
            <a:r>
              <a:rPr lang="ru-RU" sz="2000" dirty="0" err="1"/>
              <a:t>найбільш</a:t>
            </a:r>
            <a:r>
              <a:rPr lang="ru-RU" sz="2000" dirty="0"/>
              <a:t> </a:t>
            </a:r>
            <a:r>
              <a:rPr lang="ru-RU" sz="2000" dirty="0" err="1"/>
              <a:t>ранній</a:t>
            </a:r>
            <a:r>
              <a:rPr lang="ru-RU" sz="2000" dirty="0"/>
              <a:t> </a:t>
            </a:r>
            <a:r>
              <a:rPr lang="ru-RU" sz="2000" dirty="0" err="1"/>
              <a:t>конструкцією</a:t>
            </a:r>
            <a:r>
              <a:rPr lang="ru-RU" sz="2000" dirty="0"/>
              <a:t> </a:t>
            </a:r>
            <a:r>
              <a:rPr lang="ru-RU" sz="2000" dirty="0" err="1"/>
              <a:t>сучасного</a:t>
            </a:r>
            <a:r>
              <a:rPr lang="ru-RU" sz="2000" dirty="0"/>
              <a:t> </a:t>
            </a:r>
            <a:r>
              <a:rPr lang="ru-RU" sz="2000" dirty="0" err="1"/>
              <a:t>комп'ютера</a:t>
            </a:r>
            <a:r>
              <a:rPr lang="ru-RU" sz="2000" dirty="0"/>
              <a:t>. </a:t>
            </a:r>
            <a:r>
              <a:rPr lang="ru-RU" sz="2000" dirty="0" err="1"/>
              <a:t>Аналітична</a:t>
            </a:r>
            <a:r>
              <a:rPr lang="ru-RU" sz="2000" dirty="0"/>
              <a:t> машина мала расширяемую </a:t>
            </a:r>
            <a:r>
              <a:rPr lang="ru-RU" sz="2000" dirty="0" err="1"/>
              <a:t>пам'ять</a:t>
            </a:r>
            <a:r>
              <a:rPr lang="ru-RU" sz="2000" dirty="0"/>
              <a:t>, </a:t>
            </a:r>
            <a:r>
              <a:rPr lang="ru-RU" sz="2000" dirty="0" err="1"/>
              <a:t>арифметичний</a:t>
            </a:r>
            <a:r>
              <a:rPr lang="ru-RU" sz="2000" dirty="0"/>
              <a:t> </a:t>
            </a:r>
            <a:r>
              <a:rPr lang="ru-RU" sz="2000" dirty="0" err="1"/>
              <a:t>пристрій</a:t>
            </a:r>
            <a:r>
              <a:rPr lang="ru-RU" sz="2000" dirty="0"/>
              <a:t> і </a:t>
            </a:r>
            <a:r>
              <a:rPr lang="ru-RU" sz="2000" dirty="0" err="1"/>
              <a:t>логічні</a:t>
            </a:r>
            <a:r>
              <a:rPr lang="ru-RU" sz="2000" dirty="0"/>
              <a:t> </a:t>
            </a:r>
            <a:r>
              <a:rPr lang="ru-RU" sz="2000" dirty="0" err="1"/>
              <a:t>схеми</a:t>
            </a:r>
            <a:r>
              <a:rPr lang="ru-RU" sz="2000" dirty="0"/>
              <a:t> з </a:t>
            </a:r>
            <a:r>
              <a:rPr lang="ru-RU" sz="2000" dirty="0" err="1"/>
              <a:t>можливістю</a:t>
            </a:r>
            <a:r>
              <a:rPr lang="ru-RU" sz="2000" dirty="0"/>
              <a:t> </a:t>
            </a:r>
            <a:r>
              <a:rPr lang="ru-RU" sz="2000" dirty="0" err="1"/>
              <a:t>інтерпретувати</a:t>
            </a:r>
            <a:r>
              <a:rPr lang="ru-RU" sz="2000" dirty="0"/>
              <a:t> </a:t>
            </a:r>
            <a:r>
              <a:rPr lang="ru-RU" sz="2000" dirty="0" err="1"/>
              <a:t>мову</a:t>
            </a:r>
            <a:r>
              <a:rPr lang="ru-RU" sz="2000" dirty="0"/>
              <a:t> </a:t>
            </a:r>
            <a:r>
              <a:rPr lang="ru-RU" sz="2000" dirty="0" err="1"/>
              <a:t>програмування</a:t>
            </a:r>
            <a:r>
              <a:rPr lang="ru-RU" sz="2000" dirty="0"/>
              <a:t> з циклами і </a:t>
            </a:r>
            <a:r>
              <a:rPr lang="ru-RU" sz="2000" dirty="0" err="1"/>
              <a:t>умовними</a:t>
            </a:r>
            <a:r>
              <a:rPr lang="ru-RU" sz="2000" dirty="0"/>
              <a:t> ветвлениями. </a:t>
            </a:r>
            <a:r>
              <a:rPr lang="ru-RU" sz="2000" dirty="0" err="1"/>
              <a:t>Хоча</a:t>
            </a:r>
            <a:r>
              <a:rPr lang="ru-RU" sz="2000" dirty="0"/>
              <a:t> вона не </a:t>
            </a:r>
            <a:r>
              <a:rPr lang="ru-RU" sz="2000" dirty="0" err="1"/>
              <a:t>була</a:t>
            </a:r>
            <a:r>
              <a:rPr lang="ru-RU" sz="2000" dirty="0"/>
              <a:t> </a:t>
            </a:r>
            <a:r>
              <a:rPr lang="ru-RU" sz="2000" dirty="0" err="1"/>
              <a:t>побудована</a:t>
            </a:r>
            <a:r>
              <a:rPr lang="ru-RU" sz="2000" dirty="0"/>
              <a:t>, проект </a:t>
            </a:r>
            <a:r>
              <a:rPr lang="ru-RU" sz="2000" dirty="0" err="1"/>
              <a:t>був</a:t>
            </a:r>
            <a:r>
              <a:rPr lang="ru-RU" sz="2000" dirty="0"/>
              <a:t> добре </a:t>
            </a:r>
            <a:r>
              <a:rPr lang="ru-RU" sz="2000" dirty="0" err="1"/>
              <a:t>вивчений</a:t>
            </a:r>
            <a:r>
              <a:rPr lang="ru-RU" sz="2000" dirty="0"/>
              <a:t> і </a:t>
            </a:r>
            <a:r>
              <a:rPr lang="ru-RU" sz="2000" dirty="0" err="1"/>
              <a:t>відбивав</a:t>
            </a:r>
            <a:r>
              <a:rPr lang="ru-RU" sz="2000" dirty="0"/>
              <a:t> </a:t>
            </a:r>
            <a:r>
              <a:rPr lang="ru-RU" sz="2000" dirty="0" err="1"/>
              <a:t>ідею</a:t>
            </a:r>
            <a:r>
              <a:rPr lang="ru-RU" sz="2000" dirty="0"/>
              <a:t> </a:t>
            </a:r>
            <a:r>
              <a:rPr lang="ru-RU" sz="2000" dirty="0" err="1"/>
              <a:t>повноти</a:t>
            </a:r>
            <a:r>
              <a:rPr lang="ru-RU" sz="2000" dirty="0"/>
              <a:t> по Тьюрингу .</a:t>
            </a:r>
            <a:r>
              <a:rPr lang="ru-RU" sz="2000" dirty="0" err="1"/>
              <a:t>Аналітична</a:t>
            </a:r>
            <a:r>
              <a:rPr lang="ru-RU" sz="2000" dirty="0"/>
              <a:t> машина мала б </a:t>
            </a:r>
            <a:r>
              <a:rPr lang="ru-RU" sz="2000" dirty="0" err="1"/>
              <a:t>обсяг</a:t>
            </a:r>
            <a:r>
              <a:rPr lang="ru-RU" sz="2000" dirty="0"/>
              <a:t> </a:t>
            </a:r>
            <a:r>
              <a:rPr lang="ru-RU" sz="2000" dirty="0" err="1"/>
              <a:t>пам'яті</a:t>
            </a:r>
            <a:r>
              <a:rPr lang="ru-RU" sz="2000" dirty="0"/>
              <a:t> </a:t>
            </a:r>
            <a:r>
              <a:rPr lang="ru-RU" sz="2000" dirty="0" err="1"/>
              <a:t>менше</a:t>
            </a:r>
            <a:r>
              <a:rPr lang="ru-RU" sz="2000" dirty="0"/>
              <a:t> 1 </a:t>
            </a:r>
            <a:r>
              <a:rPr lang="ru-RU" sz="2000" dirty="0" err="1"/>
              <a:t>кілобайт</a:t>
            </a:r>
            <a:r>
              <a:rPr lang="ru-RU" sz="2000" dirty="0"/>
              <a:t> і </a:t>
            </a:r>
            <a:r>
              <a:rPr lang="ru-RU" sz="2000" dirty="0" err="1"/>
              <a:t>тактову</a:t>
            </a:r>
            <a:r>
              <a:rPr lang="ru-RU" sz="2000" dirty="0"/>
              <a:t> частоту </a:t>
            </a:r>
            <a:r>
              <a:rPr lang="ru-RU" sz="2000" dirty="0" err="1"/>
              <a:t>менше</a:t>
            </a:r>
            <a:r>
              <a:rPr lang="ru-RU" sz="2000" dirty="0"/>
              <a:t> 10 Гц </a:t>
            </a:r>
            <a:r>
              <a:rPr lang="ru-RU" sz="2000" baseline="30000" dirty="0">
                <a:hlinkClick r:id="rId2"/>
              </a:rPr>
              <a:t>[17]</a:t>
            </a:r>
            <a:r>
              <a:rPr lang="ru-RU" sz="2000" dirty="0"/>
              <a:t> .</a:t>
            </a:r>
          </a:p>
          <a:p>
            <a:r>
              <a:rPr lang="ru-RU" sz="2000" dirty="0"/>
              <a:t>Для </a:t>
            </a:r>
            <a:r>
              <a:rPr lang="ru-RU" sz="2000" dirty="0" err="1"/>
              <a:t>можливості</a:t>
            </a:r>
            <a:r>
              <a:rPr lang="ru-RU" sz="2000" dirty="0"/>
              <a:t> </a:t>
            </a:r>
            <a:r>
              <a:rPr lang="ru-RU" sz="2000" dirty="0" err="1"/>
              <a:t>створення</a:t>
            </a:r>
            <a:r>
              <a:rPr lang="ru-RU" sz="2000" dirty="0"/>
              <a:t> </a:t>
            </a:r>
            <a:r>
              <a:rPr lang="ru-RU" sz="2000" dirty="0" err="1"/>
              <a:t>першого</a:t>
            </a:r>
            <a:r>
              <a:rPr lang="ru-RU" sz="2000" dirty="0"/>
              <a:t> </a:t>
            </a:r>
            <a:r>
              <a:rPr lang="ru-RU" sz="2000" dirty="0" err="1"/>
              <a:t>сучасного</a:t>
            </a:r>
            <a:r>
              <a:rPr lang="ru-RU" sz="2000" dirty="0"/>
              <a:t> </a:t>
            </a:r>
            <a:r>
              <a:rPr lang="ru-RU" sz="2000" dirty="0" err="1"/>
              <a:t>комп'ютера</a:t>
            </a:r>
            <a:r>
              <a:rPr lang="ru-RU" sz="2000" dirty="0"/>
              <a:t> </a:t>
            </a:r>
            <a:r>
              <a:rPr lang="ru-RU" sz="2000" dirty="0" err="1"/>
              <a:t>ще</a:t>
            </a:r>
            <a:r>
              <a:rPr lang="ru-RU" sz="2000" dirty="0"/>
              <a:t> </a:t>
            </a:r>
            <a:r>
              <a:rPr lang="ru-RU" sz="2000" dirty="0" err="1"/>
              <a:t>потрібно</a:t>
            </a:r>
            <a:r>
              <a:rPr lang="ru-RU" sz="2000" dirty="0"/>
              <a:t> </a:t>
            </a:r>
            <a:r>
              <a:rPr lang="ru-RU" sz="2000" dirty="0" err="1"/>
              <a:t>значний</a:t>
            </a:r>
            <a:r>
              <a:rPr lang="ru-RU" sz="2000" dirty="0"/>
              <a:t> </a:t>
            </a:r>
            <a:r>
              <a:rPr lang="ru-RU" sz="2000" dirty="0" err="1"/>
              <a:t>розвиток</a:t>
            </a:r>
            <a:r>
              <a:rPr lang="ru-RU" sz="2000" dirty="0"/>
              <a:t> </a:t>
            </a:r>
            <a:r>
              <a:rPr lang="ru-RU" sz="2000" dirty="0" err="1"/>
              <a:t>теорії</a:t>
            </a:r>
            <a:r>
              <a:rPr lang="ru-RU" sz="2000" dirty="0"/>
              <a:t> математики та </a:t>
            </a:r>
            <a:r>
              <a:rPr lang="ru-RU" sz="2000" dirty="0" err="1"/>
              <a:t>електроніки</a:t>
            </a:r>
            <a:r>
              <a:rPr lang="ru-RU" sz="2000" dirty="0"/>
              <a:t> </a:t>
            </a:r>
            <a:r>
              <a:rPr lang="ru-RU" sz="2000" baseline="30000" dirty="0">
                <a:hlinkClick r:id="rId2"/>
              </a:rPr>
              <a:t>[17]</a:t>
            </a:r>
            <a:r>
              <a:rPr lang="ru-RU" sz="2000" dirty="0"/>
              <a:t> .</a:t>
            </a:r>
          </a:p>
          <a:p>
            <a:endParaRPr lang="uk-UA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55265" y="418012"/>
            <a:ext cx="8596668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4800" b="1" dirty="0" smtClean="0">
                <a:ln/>
                <a:solidFill>
                  <a:schemeClr val="accent4"/>
                </a:solidFill>
              </a:rPr>
              <a:t>Ана</a:t>
            </a:r>
            <a:r>
              <a:rPr lang="uk-UA" sz="4800" b="1" dirty="0" err="1" smtClean="0">
                <a:ln/>
                <a:solidFill>
                  <a:schemeClr val="accent4"/>
                </a:solidFill>
              </a:rPr>
              <a:t>літична</a:t>
            </a:r>
            <a:r>
              <a:rPr lang="uk-UA" sz="4800" b="1" dirty="0" smtClean="0">
                <a:ln/>
                <a:solidFill>
                  <a:schemeClr val="accent4"/>
                </a:solidFill>
              </a:rPr>
              <a:t> машина Чарльза </a:t>
            </a:r>
            <a:r>
              <a:rPr lang="uk-UA" sz="4800" b="1" dirty="0" err="1" smtClean="0">
                <a:ln/>
                <a:solidFill>
                  <a:schemeClr val="accent4"/>
                </a:solidFill>
              </a:rPr>
              <a:t>Беббіджа</a:t>
            </a:r>
            <a:endParaRPr lang="ru-RU" sz="4800" b="1" cap="none" spc="0" dirty="0">
              <a:ln/>
              <a:solidFill>
                <a:schemeClr val="accent4"/>
              </a:solidFill>
              <a:effectLst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74002" y="-11057"/>
            <a:ext cx="2708401" cy="4130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4133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Аспект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1031</TotalTime>
  <Words>1989</Words>
  <Application>Microsoft Office PowerPoint</Application>
  <PresentationFormat>Широкоэкранный</PresentationFormat>
  <Paragraphs>196</Paragraphs>
  <Slides>52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52</vt:i4>
      </vt:variant>
    </vt:vector>
  </HeadingPairs>
  <TitlesOfParts>
    <vt:vector size="56" baseType="lpstr">
      <vt:lpstr>Arial</vt:lpstr>
      <vt:lpstr>Trebuchet MS</vt:lpstr>
      <vt:lpstr>Wingdings 3</vt:lpstr>
      <vt:lpstr>Аспект</vt:lpstr>
      <vt:lpstr>Історія розвитку інформаційних технологій</vt:lpstr>
      <vt:lpstr>Ввійдемо в хід справ </vt:lpstr>
      <vt:lpstr>Періоди розвитку інформатики </vt:lpstr>
      <vt:lpstr>Винайдення перших ОМ</vt:lpstr>
      <vt:lpstr>Тематичний перегляд</vt:lpstr>
      <vt:lpstr>ОМ середньовіччя</vt:lpstr>
      <vt:lpstr>ОМ часів ХV|| cтоліття</vt:lpstr>
      <vt:lpstr>Тематичний перегляд</vt:lpstr>
      <vt:lpstr>Презентация PowerPoint</vt:lpstr>
      <vt:lpstr>Тематичний перегляд</vt:lpstr>
      <vt:lpstr>Бінарна логіка</vt:lpstr>
      <vt:lpstr>Яке значення бінарної логіки для розвитку інформаційних технологій ?</vt:lpstr>
      <vt:lpstr>Тематичний перегляд</vt:lpstr>
      <vt:lpstr>Піонери в сфері інформацій технологій</vt:lpstr>
      <vt:lpstr>Відкриття в сфері інформатики</vt:lpstr>
      <vt:lpstr>Ада Лавлейс</vt:lpstr>
      <vt:lpstr>Курт Гендель </vt:lpstr>
      <vt:lpstr>Основні відкриття Курта Генделя</vt:lpstr>
      <vt:lpstr>Алонзо Черч</vt:lpstr>
      <vt:lpstr>Алан Тьюринг </vt:lpstr>
      <vt:lpstr>Машина і тест Тьюрінга</vt:lpstr>
      <vt:lpstr>Тематичний перегляд </vt:lpstr>
      <vt:lpstr>Клод Шеннон </vt:lpstr>
      <vt:lpstr>Но́рберт Ві́нер</vt:lpstr>
      <vt:lpstr>Джон фон Нейман</vt:lpstr>
      <vt:lpstr>Тематичний перегляд</vt:lpstr>
      <vt:lpstr>Перше покоління комп’ютерів</vt:lpstr>
      <vt:lpstr>Друге покоління комп’ютерів</vt:lpstr>
      <vt:lpstr>Третє покоління комп’ютерів</vt:lpstr>
      <vt:lpstr>Четверте покоління комп’ютерів</vt:lpstr>
      <vt:lpstr>П’яте покоління комп’ютерів</vt:lpstr>
      <vt:lpstr>Основні представники різних епох з’явлення комп’ютерів</vt:lpstr>
      <vt:lpstr>Радянські ЕОМ</vt:lpstr>
      <vt:lpstr>Розвиток ОС</vt:lpstr>
      <vt:lpstr>Розвиток ОС</vt:lpstr>
      <vt:lpstr>Розвиток ОС</vt:lpstr>
      <vt:lpstr>Розвиток ОС</vt:lpstr>
      <vt:lpstr>Розвиток ОС</vt:lpstr>
      <vt:lpstr>Мови програмування </vt:lpstr>
      <vt:lpstr>Мови програмування </vt:lpstr>
      <vt:lpstr> Основні відмінності мови програмування високого рівня від машинно-орієнтованої</vt:lpstr>
      <vt:lpstr>Основні мови програмування </vt:lpstr>
      <vt:lpstr>Основні мови програмування </vt:lpstr>
      <vt:lpstr>Основні мови програмування </vt:lpstr>
      <vt:lpstr>Основні мови програмування </vt:lpstr>
      <vt:lpstr>Основні мови програмування </vt:lpstr>
      <vt:lpstr>Розвиток мереж</vt:lpstr>
      <vt:lpstr>Розвиток мереж</vt:lpstr>
      <vt:lpstr>Розвиток мереж</vt:lpstr>
      <vt:lpstr>Розвиток мереж</vt:lpstr>
      <vt:lpstr>З’явлення інтернету 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Юрасик</dc:creator>
  <cp:lastModifiedBy>Юрасик</cp:lastModifiedBy>
  <cp:revision>51</cp:revision>
  <dcterms:created xsi:type="dcterms:W3CDTF">2017-03-29T17:11:06Z</dcterms:created>
  <dcterms:modified xsi:type="dcterms:W3CDTF">2017-09-18T04:30:33Z</dcterms:modified>
</cp:coreProperties>
</file>