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02" r:id="rId2"/>
    <p:sldId id="276" r:id="rId3"/>
    <p:sldId id="277" r:id="rId4"/>
    <p:sldId id="262" r:id="rId5"/>
    <p:sldId id="279" r:id="rId6"/>
    <p:sldId id="268" r:id="rId7"/>
    <p:sldId id="278" r:id="rId8"/>
    <p:sldId id="303" r:id="rId9"/>
    <p:sldId id="301" r:id="rId10"/>
    <p:sldId id="258" r:id="rId11"/>
    <p:sldId id="263" r:id="rId12"/>
    <p:sldId id="267" r:id="rId13"/>
    <p:sldId id="264" r:id="rId14"/>
    <p:sldId id="304" r:id="rId15"/>
    <p:sldId id="305" r:id="rId16"/>
    <p:sldId id="306" r:id="rId17"/>
    <p:sldId id="307" r:id="rId18"/>
    <p:sldId id="272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0F0F"/>
    <a:srgbClr val="FFCC66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9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DB501B6-81C3-4AD6-B4C0-18111D620D31}" type="datetimeFigureOut">
              <a:rPr lang="ru-RU"/>
              <a:pPr>
                <a:defRPr/>
              </a:pPr>
              <a:t>10.04.2014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8ABCE6C-2E75-441E-826F-FBD4A7907D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0001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FokinaLida.75@mail.ru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E0BD0-6A7B-42DC-A735-0ADB9D4A14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FokinaLida.75@mail.ru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48166-1A58-4502-9F0E-4BAF7C7357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FokinaLida.75@mail.ru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63503-1C68-433B-9F20-D2F690800E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3" y="5643563"/>
            <a:ext cx="1311275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Documents and Settings\Admin\Рабочий стол\грибы\5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38875" y="214313"/>
            <a:ext cx="29051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FokinaLida.75@mail.ru</a:t>
            </a: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370A4-AF73-4161-876E-0ABACD985E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3" y="5643563"/>
            <a:ext cx="1311275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nts and Settings\Admin\Рабочий стол\грибы\5dda0e305fc0t.jpg"/>
          <p:cNvPicPr>
            <a:picLocks noChangeAspect="1" noChangeArrowheads="1"/>
          </p:cNvPicPr>
          <p:nvPr/>
        </p:nvPicPr>
        <p:blipFill>
          <a:blip r:embed="rId3"/>
          <a:srcRect l="35001" b="46861"/>
          <a:stretch>
            <a:fillRect/>
          </a:stretch>
        </p:blipFill>
        <p:spPr bwMode="auto">
          <a:xfrm>
            <a:off x="0" y="0"/>
            <a:ext cx="914400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FokinaLida.75@mail.ru</a:t>
            </a: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F95AE-154E-49EA-9050-424CD0BD17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Рабочий стол\грибы\5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38875" y="142875"/>
            <a:ext cx="29051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Documents and Settings\Admin\Рабочий стол\грибы\grib0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6072188"/>
            <a:ext cx="1030287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FokinaLida.75@mail.ru</a:t>
            </a:r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5AF07-EE36-40B2-9047-D32A204596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Admin\Рабочий стол\грибы\5dda0e305fc0t.jpg"/>
          <p:cNvPicPr>
            <a:picLocks noChangeAspect="1" noChangeArrowheads="1"/>
          </p:cNvPicPr>
          <p:nvPr/>
        </p:nvPicPr>
        <p:blipFill>
          <a:blip r:embed="rId2"/>
          <a:srcRect l="35001" b="37448"/>
          <a:stretch>
            <a:fillRect/>
          </a:stretch>
        </p:blipFill>
        <p:spPr bwMode="auto">
          <a:xfrm>
            <a:off x="0" y="0"/>
            <a:ext cx="9144000" cy="142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Documents and Settings\Admin\Рабочий стол\грибы\grib0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38" y="6143625"/>
            <a:ext cx="7810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FokinaLida.75@mail.ru</a:t>
            </a:r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05910-399E-45C1-9114-B3E7461A24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FokinaLida.75@mail.ru</a:t>
            </a: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1CDF8-35D7-41C1-81B2-81052ECE27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FokinaLida.75@mail.ru</a:t>
            </a: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9CC34-E38F-4B80-B49C-5971D9A2DD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FokinaLida.75@mail.ru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198F5-0751-4899-BA17-587A56AD54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FokinaLida.75@mail.ru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A2026-38FE-4021-B460-99F567764A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C:\Documents and Settings\Admin\Рабочий стол\грибы\5dda0e305fc0t.jpg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063" b="28185"/>
          <a:stretch>
            <a:fillRect/>
          </a:stretch>
        </p:blipFill>
        <p:spPr bwMode="auto">
          <a:xfrm>
            <a:off x="214313" y="142875"/>
            <a:ext cx="8643937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32725" y="5834063"/>
            <a:ext cx="1311275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3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38" y="5834063"/>
            <a:ext cx="1311275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3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88" y="5834063"/>
            <a:ext cx="1311275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3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75" y="5834063"/>
            <a:ext cx="1311275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3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3" y="5834063"/>
            <a:ext cx="1311275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3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75" y="5834063"/>
            <a:ext cx="1311275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3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3188" y="5834063"/>
            <a:ext cx="1311275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3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500" y="5834063"/>
            <a:ext cx="1311275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3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50" y="5834063"/>
            <a:ext cx="1311275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3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834063"/>
            <a:ext cx="1311275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4" descr="C:\Documents and Settings\Admin\Рабочий стол\грибы\grib04.gif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572375" y="6215063"/>
            <a:ext cx="7810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4" descr="C:\Documents and Settings\Admin\Рабочий стол\грибы\grib04.gif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929313" y="6215063"/>
            <a:ext cx="7810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4" descr="C:\Documents and Settings\Admin\Рабочий стол\грибы\grib04.gif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357688" y="6215063"/>
            <a:ext cx="7810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" name="Picture 4" descr="C:\Documents and Settings\Admin\Рабочий стол\грибы\grib04.gif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428875" y="6215063"/>
            <a:ext cx="7810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1" name="Picture 4" descr="C:\Documents and Settings\Admin\Рабочий стол\грибы\grib04.gif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14375" y="6143625"/>
            <a:ext cx="7810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4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FokinaLida.75@mail.ru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BFC17A7-1B5D-401B-8AC9-F63BAAF7CF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47" name="Picture 5" descr="C:\Documents and Settings\Admin\Рабочий стол\грибы\56.gif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857625" y="214313"/>
            <a:ext cx="5548313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</p:sldLayoutIdLst>
  <p:hf sldNum="0" hdr="0" ft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prezented.ru/" TargetMode="Externa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prezented.ru/" TargetMode="Externa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928934"/>
            <a:ext cx="8229600" cy="319722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500034" y="857232"/>
            <a:ext cx="8229600" cy="478634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solidFill>
              <a:schemeClr val="accent6"/>
            </a:solidFill>
            <a:prstDash val="solid"/>
            <a:miter lim="800000"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Несъедобные  грибы — грибы,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которые не употребляют в пищу по ряду причин – из-за их горького, острого  или неприятного вкуса,</a:t>
            </a:r>
            <a:r>
              <a:rPr kumimoji="0" lang="ru-RU" sz="3600" b="1" i="0" u="none" strike="noStrike" kern="1200" cap="none" spc="0" normalizeH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неприятного запаха, </a:t>
            </a:r>
            <a:r>
              <a:rPr kumimoji="0" lang="ru-RU" sz="36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жёсткости, величины (слишком маленькие).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Ингода их употребление может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вызвать отравление.</a:t>
            </a:r>
            <a:endParaRPr kumimoji="0" lang="ru-RU" sz="3600" b="1" i="0" u="none" strike="noStrike" kern="1200" cap="none" spc="0" normalizeH="0" baseline="0" noProof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19" y="1643050"/>
            <a:ext cx="3500463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1500166" y="214290"/>
            <a:ext cx="4572032" cy="714380"/>
          </a:xfr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Бледная поганка</a:t>
            </a:r>
          </a:p>
        </p:txBody>
      </p:sp>
      <p:pic>
        <p:nvPicPr>
          <p:cNvPr id="6" name="Содержимое 5" descr="Бледная поганка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42844" y="1000108"/>
            <a:ext cx="3804507" cy="5072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196" name="Содержимое 3"/>
          <p:cNvSpPr>
            <a:spLocks noGrp="1"/>
          </p:cNvSpPr>
          <p:nvPr>
            <p:ph sz="half" idx="2"/>
          </p:nvPr>
        </p:nvSpPr>
        <p:spPr>
          <a:xfrm>
            <a:off x="3929058" y="1000108"/>
            <a:ext cx="5072065" cy="535785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ru-RU" sz="2600" b="1" dirty="0" smtClean="0">
                <a:solidFill>
                  <a:srgbClr val="520F0F"/>
                </a:solidFill>
                <a:latin typeface="Arial Black" pitchFamily="34" charset="0"/>
              </a:rPr>
              <a:t>Гриб, по мировой </a:t>
            </a:r>
          </a:p>
          <a:p>
            <a:pPr>
              <a:buNone/>
            </a:pPr>
            <a:r>
              <a:rPr lang="ru-RU" sz="2600" b="1" dirty="0" smtClean="0">
                <a:solidFill>
                  <a:srgbClr val="520F0F"/>
                </a:solidFill>
                <a:latin typeface="Arial Black" pitchFamily="34" charset="0"/>
              </a:rPr>
              <a:t>статистике вызывающий</a:t>
            </a:r>
          </a:p>
          <a:p>
            <a:pPr>
              <a:buNone/>
            </a:pPr>
            <a:r>
              <a:rPr lang="ru-RU" sz="2600" b="1" dirty="0" smtClean="0">
                <a:solidFill>
                  <a:srgbClr val="520F0F"/>
                </a:solidFill>
                <a:latin typeface="Arial Black" pitchFamily="34" charset="0"/>
              </a:rPr>
              <a:t>наибольшее число</a:t>
            </a:r>
          </a:p>
          <a:p>
            <a:pPr>
              <a:buNone/>
            </a:pPr>
            <a:r>
              <a:rPr lang="ru-RU" sz="2600" b="1" dirty="0" smtClean="0">
                <a:solidFill>
                  <a:srgbClr val="520F0F"/>
                </a:solidFill>
                <a:latin typeface="Arial Black" pitchFamily="34" charset="0"/>
              </a:rPr>
              <a:t>смертельных</a:t>
            </a:r>
          </a:p>
          <a:p>
            <a:pPr>
              <a:buNone/>
            </a:pPr>
            <a:r>
              <a:rPr lang="ru-RU" sz="2600" b="1" dirty="0" smtClean="0">
                <a:solidFill>
                  <a:srgbClr val="520F0F"/>
                </a:solidFill>
                <a:latin typeface="Arial Black" pitchFamily="34" charset="0"/>
              </a:rPr>
              <a:t>отравлений.</a:t>
            </a:r>
          </a:p>
          <a:p>
            <a:pPr>
              <a:buNone/>
            </a:pPr>
            <a:r>
              <a:rPr lang="ru-RU" sz="2600" b="1" dirty="0" smtClean="0">
                <a:solidFill>
                  <a:srgbClr val="520F0F"/>
                </a:solidFill>
                <a:latin typeface="Arial Black" pitchFamily="34" charset="0"/>
              </a:rPr>
              <a:t>Плодовое тело </a:t>
            </a:r>
          </a:p>
          <a:p>
            <a:pPr>
              <a:buNone/>
            </a:pPr>
            <a:r>
              <a:rPr lang="ru-RU" sz="2600" b="1" dirty="0" smtClean="0">
                <a:solidFill>
                  <a:srgbClr val="520F0F"/>
                </a:solidFill>
                <a:latin typeface="Arial Black" pitchFamily="34" charset="0"/>
              </a:rPr>
              <a:t>полностью покрытое </a:t>
            </a:r>
          </a:p>
          <a:p>
            <a:pPr>
              <a:buNone/>
            </a:pPr>
            <a:r>
              <a:rPr lang="ru-RU" sz="2600" b="1" dirty="0" smtClean="0">
                <a:solidFill>
                  <a:srgbClr val="520F0F"/>
                </a:solidFill>
                <a:latin typeface="Arial Black" pitchFamily="34" charset="0"/>
              </a:rPr>
              <a:t>плёнкой. </a:t>
            </a:r>
            <a:r>
              <a:rPr lang="ru-RU" sz="2600" dirty="0" smtClean="0">
                <a:solidFill>
                  <a:srgbClr val="520F0F"/>
                </a:solidFill>
                <a:latin typeface="Arial Black" pitchFamily="34" charset="0"/>
              </a:rPr>
              <a:t>Шляпка </a:t>
            </a:r>
            <a:r>
              <a:rPr lang="ru-RU" sz="26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5-15 см,</a:t>
            </a:r>
          </a:p>
          <a:p>
            <a:pPr>
              <a:buNone/>
            </a:pPr>
            <a:r>
              <a:rPr lang="ru-RU" sz="26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оливковая, зеленоватая</a:t>
            </a:r>
          </a:p>
          <a:p>
            <a:pPr>
              <a:buNone/>
            </a:pPr>
            <a:r>
              <a:rPr lang="ru-RU" sz="26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или сероватая с белыми</a:t>
            </a:r>
          </a:p>
          <a:p>
            <a:pPr>
              <a:buNone/>
            </a:pPr>
            <a:r>
              <a:rPr lang="ru-RU" sz="26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пластинками.</a:t>
            </a:r>
          </a:p>
          <a:p>
            <a:endParaRPr lang="ru-RU" sz="2600" b="1" dirty="0" smtClean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800px-Amanita_phalloides_-_deathcap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44" y="1500174"/>
            <a:ext cx="4357718" cy="3992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6314" y="1000125"/>
            <a:ext cx="4071966" cy="5429271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ru-RU" sz="26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Мякоть белая, </a:t>
            </a:r>
          </a:p>
          <a:p>
            <a:pPr>
              <a:spcBef>
                <a:spcPts val="0"/>
              </a:spcBef>
              <a:buNone/>
            </a:pPr>
            <a:r>
              <a:rPr lang="ru-RU" sz="26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мясистая, не меняет</a:t>
            </a:r>
          </a:p>
          <a:p>
            <a:pPr>
              <a:spcBef>
                <a:spcPts val="0"/>
              </a:spcBef>
              <a:buNone/>
            </a:pPr>
            <a:r>
              <a:rPr lang="ru-RU" sz="26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цвет при </a:t>
            </a:r>
          </a:p>
          <a:p>
            <a:pPr>
              <a:spcBef>
                <a:spcPts val="0"/>
              </a:spcBef>
              <a:buNone/>
            </a:pPr>
            <a:r>
              <a:rPr lang="ru-RU" sz="26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повреждении, со </a:t>
            </a:r>
          </a:p>
          <a:p>
            <a:pPr>
              <a:spcBef>
                <a:spcPts val="0"/>
              </a:spcBef>
              <a:buNone/>
            </a:pPr>
            <a:r>
              <a:rPr lang="ru-RU" sz="26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слабовыраженным </a:t>
            </a:r>
          </a:p>
          <a:p>
            <a:pPr>
              <a:spcBef>
                <a:spcPts val="0"/>
              </a:spcBef>
              <a:buNone/>
            </a:pPr>
            <a:r>
              <a:rPr lang="ru-RU" sz="26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вкусом и запахом.</a:t>
            </a:r>
          </a:p>
          <a:p>
            <a:pPr>
              <a:spcBef>
                <a:spcPts val="0"/>
              </a:spcBef>
              <a:buNone/>
            </a:pPr>
            <a:r>
              <a:rPr lang="ru-RU" sz="26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У  основания ножки </a:t>
            </a:r>
          </a:p>
          <a:p>
            <a:pPr>
              <a:spcBef>
                <a:spcPts val="0"/>
              </a:spcBef>
              <a:buNone/>
            </a:pPr>
            <a:r>
              <a:rPr lang="ru-RU" sz="26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утолщение  и </a:t>
            </a:r>
          </a:p>
          <a:p>
            <a:pPr>
              <a:spcBef>
                <a:spcPts val="0"/>
              </a:spcBef>
              <a:buNone/>
            </a:pPr>
            <a:r>
              <a:rPr lang="ru-RU" sz="26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тонкое белое</a:t>
            </a:r>
          </a:p>
          <a:p>
            <a:pPr>
              <a:spcBef>
                <a:spcPts val="0"/>
              </a:spcBef>
              <a:buNone/>
            </a:pPr>
            <a:r>
              <a:rPr lang="ru-RU" sz="26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кольцо.</a:t>
            </a:r>
          </a:p>
          <a:p>
            <a:pPr>
              <a:spcBef>
                <a:spcPts val="0"/>
              </a:spcBef>
              <a:buNone/>
            </a:pPr>
            <a:r>
              <a:rPr lang="ru-RU" sz="26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Путают с</a:t>
            </a:r>
          </a:p>
          <a:p>
            <a:pPr>
              <a:spcBef>
                <a:spcPts val="0"/>
              </a:spcBef>
              <a:buNone/>
            </a:pPr>
            <a:r>
              <a:rPr lang="ru-RU" sz="26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шампиньоном или </a:t>
            </a:r>
          </a:p>
          <a:p>
            <a:pPr>
              <a:spcBef>
                <a:spcPts val="0"/>
              </a:spcBef>
              <a:buNone/>
            </a:pPr>
            <a:r>
              <a:rPr lang="ru-RU" sz="26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сыроежкой.</a:t>
            </a:r>
          </a:p>
          <a:p>
            <a:endParaRPr lang="ru-RU" dirty="0" smtClean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500166" y="214290"/>
            <a:ext cx="4572032" cy="7143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solidFill>
              <a:schemeClr val="accent6"/>
            </a:solidFill>
            <a:prstDash val="solid"/>
            <a:miter lim="800000"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Бледная поганка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500174"/>
            <a:ext cx="428628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428736"/>
            <a:ext cx="4300956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2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764px-Amanita_muscaria_UK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44" y="1357298"/>
            <a:ext cx="4099875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6248" y="1285860"/>
            <a:ext cx="4572032" cy="4929222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ru-RU" sz="2600" b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Русское, а также характерное для большинства славянских языков, название «мухомор» возникло из-за массового использования мухомора красного в бытовой санитарии в качестве инсектицида против мух.</a:t>
            </a:r>
          </a:p>
          <a:p>
            <a:pPr>
              <a:buFont typeface="Arial" charset="0"/>
              <a:buNone/>
            </a:pPr>
            <a:endParaRPr lang="ru-RU" dirty="0" smtClean="0"/>
          </a:p>
        </p:txBody>
      </p:sp>
      <p:sp>
        <p:nvSpPr>
          <p:cNvPr id="21508" name="TextBox 6"/>
          <p:cNvSpPr txBox="1">
            <a:spLocks noChangeArrowheads="1"/>
          </p:cNvSpPr>
          <p:nvPr/>
        </p:nvSpPr>
        <p:spPr bwMode="auto">
          <a:xfrm>
            <a:off x="2071688" y="4214813"/>
            <a:ext cx="1785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26626" name="Picture 2" descr="D:\МОЯ АТТЕСТАЦИЯ\для презентаций ОБЖ\4  ядовитые  грибы\2 Мухомор\Мухомор пантерный\504px-2008-10_Amanita_pantherina_cropp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071546"/>
            <a:ext cx="3929090" cy="4494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510" name="TextBox 8"/>
          <p:cNvSpPr txBox="1">
            <a:spLocks noChangeArrowheads="1"/>
          </p:cNvSpPr>
          <p:nvPr/>
        </p:nvSpPr>
        <p:spPr bwMode="auto">
          <a:xfrm>
            <a:off x="2857500" y="4429125"/>
            <a:ext cx="1500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26627" name="Picture 3" descr="D:\МОЯ АТТЕСТАЦИЯ\для презентаций ОБЖ\4  ядовитые  грибы\2 Мухомор\Мухомор вонючий\399px-European_Destroying_Ange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071546"/>
            <a:ext cx="3929090" cy="5100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512" name="TextBox 10"/>
          <p:cNvSpPr txBox="1">
            <a:spLocks noChangeArrowheads="1"/>
          </p:cNvSpPr>
          <p:nvPr/>
        </p:nvSpPr>
        <p:spPr bwMode="auto">
          <a:xfrm>
            <a:off x="3357563" y="4643438"/>
            <a:ext cx="1357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26628" name="Picture 4" descr="D:\МОЯ АТТЕСТАЦИЯ\для презентаций ОБЖ\4  ядовитые  грибы\2 Мухомор\Мухомор красный\североамериканская разновидность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1071545"/>
            <a:ext cx="4000528" cy="5072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0" y="0"/>
            <a:ext cx="1606081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hlinkClick r:id="rId6"/>
              </a:rPr>
              <a:t>Prezented.Ru</a:t>
            </a:r>
            <a:r>
              <a:rPr lang="ru-RU" dirty="0" smtClean="0">
                <a:hlinkClick r:id="rId6"/>
              </a:rPr>
              <a:t> </a:t>
            </a:r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1500166" y="214290"/>
            <a:ext cx="4572032" cy="7143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solidFill>
              <a:schemeClr val="accent6"/>
            </a:solidFill>
            <a:prstDash val="solid"/>
            <a:miter lim="800000"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Мухомор</a:t>
            </a:r>
            <a:endParaRPr kumimoji="0" lang="ru-RU" sz="3600" b="1" i="0" u="none" strike="noStrike" kern="1200" cap="none" spc="0" normalizeH="0" baseline="0" noProof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500"/>
                            </p:stCondLst>
                            <p:childTnLst>
                              <p:par>
                                <p:cTn id="16" presetID="4" presetClass="entr" presetSubtype="32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00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D:\МОЯ АТТЕСТАЦИЯ\для презентаций ОБЖ\4  ядовитые  грибы\2 Мухомор\Мухомор красный\800px-Fliegenpilz_von_unt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357298"/>
            <a:ext cx="3500461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857620" y="1142984"/>
            <a:ext cx="5143536" cy="550070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Шляпка </a:t>
            </a:r>
            <a:r>
              <a:rPr lang="ru-RU" sz="2200" b="1" dirty="0" err="1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толстомясистая</a:t>
            </a:r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, иногда более тонкая, может быть с бугорком, легко отделяется от ножки.</a:t>
            </a:r>
          </a:p>
          <a:p>
            <a:pPr marL="0" indent="0">
              <a:buNone/>
            </a:pPr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Кожица различных оттенков белого, красного и зелёного цветов, обычно покрыта различными лоскутами или хлопьями.</a:t>
            </a:r>
          </a:p>
          <a:p>
            <a:pPr marL="0" indent="0">
              <a:buNone/>
            </a:pPr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Ножка цилиндрическая, обычно прямая, часто расширенная в основании.</a:t>
            </a:r>
          </a:p>
          <a:p>
            <a:pPr marL="0" indent="0">
              <a:buNone/>
            </a:pPr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Мякоть белая, у некоторых видов окрашивается на срезе, с запахом или без.</a:t>
            </a:r>
          </a:p>
          <a:p>
            <a:endParaRPr lang="ru-RU" sz="2600" dirty="0" smtClean="0"/>
          </a:p>
        </p:txBody>
      </p:sp>
      <p:sp>
        <p:nvSpPr>
          <p:cNvPr id="22532" name="TextBox 6"/>
          <p:cNvSpPr txBox="1">
            <a:spLocks noChangeArrowheads="1"/>
          </p:cNvSpPr>
          <p:nvPr/>
        </p:nvSpPr>
        <p:spPr bwMode="auto">
          <a:xfrm>
            <a:off x="2214563" y="3643313"/>
            <a:ext cx="1000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2534" name="TextBox 8"/>
          <p:cNvSpPr txBox="1">
            <a:spLocks noChangeArrowheads="1"/>
          </p:cNvSpPr>
          <p:nvPr/>
        </p:nvSpPr>
        <p:spPr bwMode="auto">
          <a:xfrm>
            <a:off x="2214546" y="4643446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2535" name="TextBox 9"/>
          <p:cNvSpPr txBox="1">
            <a:spLocks noChangeArrowheads="1"/>
          </p:cNvSpPr>
          <p:nvPr/>
        </p:nvSpPr>
        <p:spPr bwMode="auto">
          <a:xfrm>
            <a:off x="2000250" y="3786188"/>
            <a:ext cx="9286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2537" name="TextBox 11"/>
          <p:cNvSpPr txBox="1">
            <a:spLocks noChangeArrowheads="1"/>
          </p:cNvSpPr>
          <p:nvPr/>
        </p:nvSpPr>
        <p:spPr bwMode="auto">
          <a:xfrm>
            <a:off x="3000375" y="4071938"/>
            <a:ext cx="9286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2538" name="TextBox 12"/>
          <p:cNvSpPr txBox="1">
            <a:spLocks noChangeArrowheads="1"/>
          </p:cNvSpPr>
          <p:nvPr/>
        </p:nvSpPr>
        <p:spPr bwMode="auto">
          <a:xfrm>
            <a:off x="2714625" y="4500563"/>
            <a:ext cx="10715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1571604" y="214290"/>
            <a:ext cx="4572032" cy="7143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solidFill>
              <a:schemeClr val="accent6"/>
            </a:solidFill>
            <a:prstDash val="solid"/>
            <a:miter lim="800000"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Мухомор</a:t>
            </a:r>
            <a:endParaRPr kumimoji="0" lang="ru-RU" sz="3600" b="1" i="0" u="none" strike="noStrike" kern="1200" cap="none" spc="0" normalizeH="0" baseline="0" noProof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7651" name="Picture 3" descr="D:\МОЯ АТТЕСТАЦИЯ\для презентаций ОБЖ\4  ядовитые  грибы\2 Мухомор\Мухомор красный\800px-Amanita_muscaria_3_vliegenzwammen_op_rij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285860"/>
            <a:ext cx="3643338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407px-Amanita_muscaria_(fly_agaric).JPG"/>
          <p:cNvPicPr>
            <a:picLocks noGrp="1" noChangeAspect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42844" y="1000108"/>
            <a:ext cx="3643338" cy="5257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0" name="Picture 2" descr="D:\МОЯ АТТЕСТАЦИЯ\для презентаций ОБЖ\4  ядовитые  грибы\2 Мухомор\Мухомор пантерный\450px-Amanita_pantherina_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000107"/>
            <a:ext cx="3786182" cy="5419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ntr" presetSubtype="16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3" presetClass="entr" presetSubtype="5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000"/>
                            </p:stCondLst>
                            <p:childTnLst>
                              <p:par>
                                <p:cTn id="20" presetID="6" presetClass="entr" presetSubtype="32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571604" y="214290"/>
            <a:ext cx="4572032" cy="7143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solidFill>
              <a:schemeClr val="accent6"/>
            </a:solidFill>
            <a:prstDash val="solid"/>
            <a:miter lim="800000"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Сатанинский</a:t>
            </a:r>
            <a:r>
              <a:rPr kumimoji="0" lang="ru-RU" sz="3600" b="1" i="0" u="none" strike="noStrike" kern="1200" cap="none" spc="0" normalizeH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гриб</a:t>
            </a:r>
            <a:endParaRPr kumimoji="0" lang="ru-RU" sz="3600" b="1" i="0" u="none" strike="noStrike" kern="1200" cap="none" spc="0" normalizeH="0" baseline="0" noProof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 descr="D:\МОЯ АТТЕСТАЦИЯ\для презентаций ОБЖ\4  ядовитые  грибы\3 Сатанинский гриб\Boletus_satanas_UIA_200707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43050"/>
            <a:ext cx="400974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4357686" y="1071546"/>
            <a:ext cx="4500594" cy="563231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520F0F"/>
                </a:solidFill>
                <a:latin typeface="Arial Black" pitchFamily="34" charset="0"/>
              </a:rPr>
              <a:t>Шляпка в диаметре достигает 8—30 см, имеет полушаровидную форму, в зрелом возрасте близится к распростёртой, бархатистая на ощупь или гладкая; цвет шляпки бывает: белый, серый, оливково-серый, местами с охряным или желтоватым оттенком, порой с желто-розовыми или же зеленоватыми разводами. Грибная мякоть белого либо желтого цвета, при срезе немного синеет либо же окрашивается в красноватый оттенок. Имеет неприятный запах.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571604" y="214290"/>
            <a:ext cx="4572032" cy="7143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solidFill>
              <a:schemeClr val="accent6"/>
            </a:solidFill>
            <a:prstDash val="solid"/>
            <a:miter lim="800000"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Сатанинский</a:t>
            </a:r>
            <a:r>
              <a:rPr kumimoji="0" lang="ru-RU" sz="3600" b="1" i="0" u="none" strike="noStrike" kern="1200" cap="none" spc="0" normalizeH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гриб</a:t>
            </a:r>
            <a:endParaRPr kumimoji="0" lang="ru-RU" sz="3600" b="1" i="0" u="none" strike="noStrike" kern="1200" cap="none" spc="0" normalizeH="0" baseline="0" noProof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3" descr="D:\МОЯ АТТЕСТАЦИЯ\для презентаций ОБЖ\4  ядовитые  грибы\3 Сатанинский гриб\Boletus-satanas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857364"/>
            <a:ext cx="4147968" cy="2857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500562" y="1071546"/>
            <a:ext cx="4429156" cy="563231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520F0F"/>
                </a:solidFill>
                <a:latin typeface="Arial Black" pitchFamily="34" charset="0"/>
              </a:rPr>
              <a:t>Ножка Сатанинского гриба 5—15 см в высоту, а также 3—10 см в толщину, поначалу шаровидная либо же яйцевидная, позже клубневидная, реповидная, немного заужена кверху, ближе к ее верху желтовато-красный оттенок, у самого основания — буро-жёлтый.</a:t>
            </a:r>
          </a:p>
          <a:p>
            <a:r>
              <a:rPr lang="ru-RU" sz="2000" b="1" dirty="0" smtClean="0">
                <a:solidFill>
                  <a:srgbClr val="520F0F"/>
                </a:solidFill>
                <a:latin typeface="Arial Black" pitchFamily="34" charset="0"/>
              </a:rPr>
              <a:t>Гриб можно встретить лиственных лесах с большим количеством света: дубовых, буковых, грабовых, липовых, в основном на известковых почвах. Сатанинский гриб очень ядовит.</a:t>
            </a:r>
            <a:endParaRPr lang="ru-RU" sz="2000" dirty="0">
              <a:solidFill>
                <a:srgbClr val="520F0F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00174"/>
            <a:ext cx="3714776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571604" y="214290"/>
            <a:ext cx="4572032" cy="7143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solidFill>
              <a:schemeClr val="accent6"/>
            </a:solidFill>
            <a:prstDash val="solid"/>
            <a:miter lim="800000"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Свинушка</a:t>
            </a:r>
            <a:r>
              <a:rPr kumimoji="0" lang="ru-RU" sz="3600" b="1" i="0" u="none" strike="noStrike" kern="1200" cap="none" spc="0" normalizeH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тонкая</a:t>
            </a:r>
            <a:endParaRPr kumimoji="0" lang="ru-RU" sz="3600" b="1" i="0" u="none" strike="noStrike" kern="1200" cap="none" spc="0" normalizeH="0" baseline="0" noProof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1" y="1428736"/>
            <a:ext cx="4032487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4643438" y="1500174"/>
            <a:ext cx="4000528" cy="409342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520F0F"/>
                </a:solidFill>
                <a:latin typeface="Arial Black" pitchFamily="34" charset="0"/>
              </a:rPr>
              <a:t>Имеет также и другие названия: коровья губа, гриб </a:t>
            </a:r>
            <a:r>
              <a:rPr lang="ru-RU" sz="2000" b="1" dirty="0" err="1" smtClean="0">
                <a:solidFill>
                  <a:srgbClr val="520F0F"/>
                </a:solidFill>
                <a:latin typeface="Arial Black" pitchFamily="34" charset="0"/>
              </a:rPr>
              <a:t>дунька</a:t>
            </a:r>
            <a:r>
              <a:rPr lang="ru-RU" sz="2000" b="1" dirty="0" smtClean="0">
                <a:solidFill>
                  <a:srgbClr val="520F0F"/>
                </a:solidFill>
                <a:latin typeface="Arial Black" pitchFamily="34" charset="0"/>
              </a:rPr>
              <a:t>. До определённого времени его относили к категории условно-съедобных грибов, но после многочисленных случаев отравления, гриб начали исследовать более глубоко и причислили его к категории ядовитых грибов .</a:t>
            </a:r>
            <a:endParaRPr lang="ru-RU" sz="2000" b="1" dirty="0">
              <a:solidFill>
                <a:srgbClr val="520F0F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0" presetClass="entr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14678" y="1071546"/>
            <a:ext cx="5786446" cy="532453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520F0F"/>
                </a:solidFill>
                <a:latin typeface="Arial Black" pitchFamily="34" charset="0"/>
              </a:rPr>
              <a:t>Шляпка молодой свинушки тонкой плоская с загнутыми краями, по мере созревания становится воронковидной с глубоко завёрнутыми внутрь краями. Поверхность её бархатистая, по цвету буро-коричневая. По размерам может достигать 20 см в диаметре.</a:t>
            </a:r>
          </a:p>
          <a:p>
            <a:r>
              <a:rPr lang="ru-RU" sz="2000" b="1" dirty="0" smtClean="0">
                <a:solidFill>
                  <a:srgbClr val="520F0F"/>
                </a:solidFill>
                <a:latin typeface="Arial Black" pitchFamily="34" charset="0"/>
              </a:rPr>
              <a:t>Пластинки нисходящие, легко отделяющиеся от шляпки. Цвет желтовато-бурый, после надавливания на них меняют окрас на тёмно-бурый. Ножка гриба толстая, короткая и сплошная. Вырастает до 2-6 см в длину и до 1-2 см в ширину. На ощупь гладкая, цвет такой же, как у шляпки.</a:t>
            </a:r>
            <a:endParaRPr lang="ru-RU" sz="2000" b="1" dirty="0">
              <a:solidFill>
                <a:srgbClr val="520F0F"/>
              </a:solidFill>
              <a:latin typeface="Arial Black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571604" y="214290"/>
            <a:ext cx="4572032" cy="7143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solidFill>
              <a:schemeClr val="accent6"/>
            </a:solidFill>
            <a:prstDash val="solid"/>
            <a:miter lim="800000"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Свинушка</a:t>
            </a:r>
            <a:r>
              <a:rPr kumimoji="0" lang="ru-RU" sz="3600" b="1" i="0" u="none" strike="noStrike" kern="1200" cap="none" spc="0" normalizeH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тонкая</a:t>
            </a:r>
            <a:endParaRPr kumimoji="0" lang="ru-RU" sz="3600" b="1" i="0" u="none" strike="noStrike" kern="1200" cap="none" spc="0" normalizeH="0" baseline="0" noProof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3116"/>
            <a:ext cx="292538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Содержимое 5" descr="gribot3b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44" y="2428868"/>
            <a:ext cx="3286148" cy="2826087"/>
          </a:xfr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71869" y="142852"/>
            <a:ext cx="5357850" cy="6572296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>
              <a:spcBef>
                <a:spcPts val="0"/>
              </a:spcBef>
            </a:pPr>
            <a:r>
              <a:rPr lang="ru-RU" sz="2600" b="1" dirty="0" smtClean="0">
                <a:solidFill>
                  <a:srgbClr val="520F0F"/>
                </a:solidFill>
                <a:latin typeface="Arial Black" pitchFamily="34" charset="0"/>
              </a:rPr>
              <a:t>Будь внимателен при сборе грибов.</a:t>
            </a:r>
          </a:p>
          <a:p>
            <a:pPr>
              <a:spcBef>
                <a:spcPts val="0"/>
              </a:spcBef>
            </a:pPr>
            <a:r>
              <a:rPr lang="ru-RU" sz="2600" b="1" dirty="0" smtClean="0">
                <a:solidFill>
                  <a:srgbClr val="520F0F"/>
                </a:solidFill>
                <a:latin typeface="Arial Black" pitchFamily="34" charset="0"/>
              </a:rPr>
              <a:t>Изучай внешние признаки грибов.</a:t>
            </a:r>
          </a:p>
          <a:p>
            <a:pPr>
              <a:spcBef>
                <a:spcPts val="0"/>
              </a:spcBef>
            </a:pPr>
            <a:r>
              <a:rPr lang="ru-RU" sz="2600" b="1" dirty="0" smtClean="0">
                <a:solidFill>
                  <a:srgbClr val="520F0F"/>
                </a:solidFill>
                <a:latin typeface="Arial Black" pitchFamily="34" charset="0"/>
              </a:rPr>
              <a:t>Знай признаки отличия ядовитых грибов от съедобных.</a:t>
            </a:r>
          </a:p>
          <a:p>
            <a:pPr>
              <a:spcBef>
                <a:spcPts val="0"/>
              </a:spcBef>
            </a:pPr>
            <a:r>
              <a:rPr lang="ru-RU" sz="2600" b="1" dirty="0" smtClean="0">
                <a:solidFill>
                  <a:srgbClr val="520F0F"/>
                </a:solidFill>
                <a:latin typeface="Arial Black" pitchFamily="34" charset="0"/>
              </a:rPr>
              <a:t>Не собирай грибы у дорог, у предприятий.</a:t>
            </a:r>
          </a:p>
          <a:p>
            <a:pPr>
              <a:spcBef>
                <a:spcPts val="0"/>
              </a:spcBef>
            </a:pPr>
            <a:r>
              <a:rPr lang="ru-RU" sz="2600" b="1" dirty="0" smtClean="0">
                <a:solidFill>
                  <a:srgbClr val="520F0F"/>
                </a:solidFill>
                <a:latin typeface="Arial Black" pitchFamily="34" charset="0"/>
              </a:rPr>
              <a:t>Не собирай грибы старые, перезрелые.</a:t>
            </a:r>
          </a:p>
          <a:p>
            <a:pPr>
              <a:spcBef>
                <a:spcPts val="0"/>
              </a:spcBef>
            </a:pPr>
            <a:r>
              <a:rPr lang="ru-RU" sz="2600" b="1" dirty="0" smtClean="0">
                <a:solidFill>
                  <a:srgbClr val="520F0F"/>
                </a:solidFill>
                <a:latin typeface="Arial Black" pitchFamily="34" charset="0"/>
              </a:rPr>
              <a:t>Не срезай гриб, если сомневаешься.</a:t>
            </a:r>
          </a:p>
          <a:p>
            <a:pPr>
              <a:spcBef>
                <a:spcPts val="0"/>
              </a:spcBef>
            </a:pPr>
            <a:r>
              <a:rPr lang="ru-RU" sz="2600" b="1" dirty="0" smtClean="0">
                <a:solidFill>
                  <a:srgbClr val="520F0F"/>
                </a:solidFill>
                <a:latin typeface="Arial Black" pitchFamily="34" charset="0"/>
              </a:rPr>
              <a:t>Отваривай грибы в подсоленной воде 30 – 40 минут, слей воду.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00166" y="5143512"/>
            <a:ext cx="1606081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hlinkClick r:id="rId3"/>
              </a:rPr>
              <a:t>Prezented.Ru</a:t>
            </a:r>
            <a:r>
              <a:rPr lang="ru-RU" dirty="0" smtClean="0">
                <a:hlinkClick r:id="rId3"/>
              </a:rPr>
              <a:t> </a:t>
            </a: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85720" y="285728"/>
            <a:ext cx="3071834" cy="14287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solidFill>
              <a:schemeClr val="accent6"/>
            </a:solidFill>
            <a:prstDash val="solid"/>
            <a:miter lim="800000"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Должны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знать!!!</a:t>
            </a:r>
            <a:endParaRPr kumimoji="0" lang="ru-RU" sz="3600" b="1" i="0" u="none" strike="noStrike" kern="1200" cap="none" spc="0" normalizeH="0" baseline="0" noProof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3857628"/>
            <a:ext cx="2568024" cy="2534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071546"/>
            <a:ext cx="360807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4357686" y="1071546"/>
            <a:ext cx="4643470" cy="532453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520F0F"/>
                </a:solidFill>
                <a:latin typeface="Arial Black" pitchFamily="34" charset="0"/>
              </a:rPr>
              <a:t>Несъедобен из-за весьма горького вкуса и несколько ядовит.  Растет в июле - сентябре на песчаной почве в хвойных лесах, иногда на гнилых, обросших мхом пнях и на основании стволов деревьев. Имеет внешнее сходство с белым грибом и березовиком, особенно </a:t>
            </a:r>
          </a:p>
          <a:p>
            <a:r>
              <a:rPr lang="ru-RU" sz="2000" b="1" dirty="0" smtClean="0">
                <a:solidFill>
                  <a:srgbClr val="520F0F"/>
                </a:solidFill>
                <a:latin typeface="Arial Black" pitchFamily="34" charset="0"/>
              </a:rPr>
              <a:t>в молодом возрасте. Но его легко можно отличить от этих съедобных грибов по темному сетчатому рисунку на ножке, грязновато-розоватому трубчатому слою, горькой и слегка розовеющей  мякоти. 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1500166" y="214290"/>
            <a:ext cx="4572032" cy="7143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solidFill>
              <a:schemeClr val="accent6"/>
            </a:solidFill>
            <a:prstDash val="solid"/>
            <a:miter lim="800000"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Желчный гриб</a:t>
            </a:r>
            <a:endParaRPr kumimoji="0" lang="ru-RU" sz="3600" b="1" i="0" u="none" strike="noStrike" kern="1200" cap="none" spc="0" normalizeH="0" baseline="0" noProof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000108"/>
            <a:ext cx="8786874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6314" y="1428736"/>
            <a:ext cx="4143404" cy="435771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520F0F"/>
                </a:solidFill>
                <a:latin typeface="Arial Black" pitchFamily="34" charset="0"/>
              </a:rPr>
              <a:t>Несъедобен из-за острого 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520F0F"/>
                </a:solidFill>
                <a:latin typeface="Arial Black" pitchFamily="34" charset="0"/>
              </a:rPr>
              <a:t>перечного, жгучего вкуса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520F0F"/>
                </a:solidFill>
                <a:latin typeface="Arial Black" pitchFamily="34" charset="0"/>
              </a:rPr>
              <a:t>мякоти. Встречается 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520F0F"/>
                </a:solidFill>
                <a:latin typeface="Arial Black" pitchFamily="34" charset="0"/>
              </a:rPr>
              <a:t>обычно в хвойных 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520F0F"/>
                </a:solidFill>
                <a:latin typeface="Arial Black" pitchFamily="34" charset="0"/>
              </a:rPr>
              <a:t>лесах. Имеет некоторое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520F0F"/>
                </a:solidFill>
                <a:latin typeface="Arial Black" pitchFamily="34" charset="0"/>
              </a:rPr>
              <a:t>сходство со съедобными 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520F0F"/>
                </a:solidFill>
                <a:latin typeface="Arial Black" pitchFamily="34" charset="0"/>
              </a:rPr>
              <a:t>маслятами, зеленым 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520F0F"/>
                </a:solidFill>
                <a:latin typeface="Arial Black" pitchFamily="34" charset="0"/>
              </a:rPr>
              <a:t>моховиком и козляком. 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520F0F"/>
                </a:solidFill>
                <a:latin typeface="Arial Black" pitchFamily="34" charset="0"/>
              </a:rPr>
              <a:t>Распознать его можно по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520F0F"/>
                </a:solidFill>
                <a:latin typeface="Arial Black" pitchFamily="34" charset="0"/>
              </a:rPr>
              <a:t>желтовато-красному 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520F0F"/>
                </a:solidFill>
                <a:latin typeface="Arial Black" pitchFamily="34" charset="0"/>
              </a:rPr>
              <a:t>трубчатому слою и едкой 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520F0F"/>
                </a:solidFill>
                <a:latin typeface="Arial Black" pitchFamily="34" charset="0"/>
              </a:rPr>
              <a:t>горечи мякоти. Перечный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520F0F"/>
                </a:solidFill>
                <a:latin typeface="Arial Black" pitchFamily="34" charset="0"/>
              </a:rPr>
              <a:t>гриб не съедобен, но и не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520F0F"/>
                </a:solidFill>
                <a:latin typeface="Arial Black" pitchFamily="34" charset="0"/>
              </a:rPr>
              <a:t>ядовит. </a:t>
            </a:r>
            <a:endParaRPr lang="ru-RU" sz="2000" b="1" dirty="0">
              <a:solidFill>
                <a:srgbClr val="520F0F"/>
              </a:solidFill>
              <a:latin typeface="Arial Black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00107"/>
            <a:ext cx="4357718" cy="3142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4214818"/>
            <a:ext cx="3065031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500166" y="214290"/>
            <a:ext cx="4572032" cy="7143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solidFill>
              <a:schemeClr val="accent6"/>
            </a:solidFill>
            <a:prstDash val="solid"/>
            <a:miter lim="800000"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Перечный гриб </a:t>
            </a:r>
            <a:endParaRPr kumimoji="0" lang="ru-RU" sz="3600" b="1" i="0" u="none" strike="noStrike" kern="1200" cap="none" spc="0" normalizeH="0" baseline="0" noProof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500034" y="2071678"/>
            <a:ext cx="8229600" cy="3500461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sz="2600" b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Готовятся к грибному сезону не только грибники, но и врачи, т. к. сбор грибов – занятие, таящее в себе определенный риск.</a:t>
            </a:r>
          </a:p>
          <a:p>
            <a:r>
              <a:rPr lang="ru-RU" sz="2600" b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Грибы очень опасны.</a:t>
            </a:r>
          </a:p>
          <a:p>
            <a:r>
              <a:rPr lang="ru-RU" sz="2600" b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Нельзя собирать незнакомые грибы, некоторые из них очень ядовиты.</a:t>
            </a:r>
          </a:p>
          <a:p>
            <a:r>
              <a:rPr lang="ru-RU" sz="2600" b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Ими можно отравиться и даже умереть.</a:t>
            </a:r>
          </a:p>
        </p:txBody>
      </p:sp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Ядовитые грибы — </a:t>
            </a:r>
            <a:r>
              <a:rPr lang="ru-RU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грибы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употребление которых в пищу может вызвать отравление или даже смерть.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857364"/>
            <a:ext cx="367395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071934" y="1071546"/>
            <a:ext cx="4929222" cy="532453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520F0F"/>
                </a:solidFill>
                <a:latin typeface="Arial Black" pitchFamily="34" charset="0"/>
              </a:rPr>
              <a:t>Из-за содержания в ней ядовитых токсинов её правильно считать ядовитой. Мякоть ложной лисички весьма твердая, деревянистая и по своим вкусовым и пищевым качествам не представляет требуемой от гриба ценности. Ложная лисичка лишь по форме имеет сходство со съедобной лисичкой, но по окраске их нельзя спутать. Окраска шляпки у ложной лисички красновато-оранжевая или оранжево-желтая. Пластинки ярко-красные или оранжевые.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500166" y="214290"/>
            <a:ext cx="4572032" cy="7143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solidFill>
              <a:schemeClr val="accent6"/>
            </a:solidFill>
            <a:prstDash val="solid"/>
            <a:miter lim="800000"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Ложная лисичка </a:t>
            </a:r>
            <a:endParaRPr kumimoji="0" lang="ru-RU" sz="3600" b="1" i="0" u="none" strike="noStrike" kern="1200" cap="none" spc="0" normalizeH="0" baseline="0" noProof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500174"/>
            <a:ext cx="364333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3" y="1500174"/>
            <a:ext cx="3714776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5" y="1142984"/>
            <a:ext cx="3786213" cy="4071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1071546"/>
            <a:ext cx="8858312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ntr" presetSubtype="16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20" presetClass="entr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D:\МОЯ АТТЕСТАЦИЯ\для презентаций ОБЖ\4  ядовитые  грибы\6 Ложный опёнок\Ложноопёнок серно-жёлтый.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736"/>
            <a:ext cx="4429156" cy="35744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14422"/>
            <a:ext cx="4038600" cy="4911741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Ложный  опёнок, </a:t>
            </a:r>
          </a:p>
          <a:p>
            <a:pPr>
              <a:buNone/>
            </a:pPr>
            <a:r>
              <a:rPr lang="ru-RU" sz="2400" b="1" dirty="0" err="1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ложноопёнок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 —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название нескольких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видов ядовитых или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несъедобных грибов,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внешне похожих на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съедобные опята.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Ложные опята легко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отличаются по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отсутствию у них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кольца на ножке.</a:t>
            </a:r>
            <a:endParaRPr lang="ru-RU" sz="2600" b="1" dirty="0" smtClean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5" name="Содержимое 2"/>
          <p:cNvSpPr txBox="1">
            <a:spLocks/>
          </p:cNvSpPr>
          <p:nvPr/>
        </p:nvSpPr>
        <p:spPr bwMode="auto">
          <a:xfrm>
            <a:off x="428625" y="6286500"/>
            <a:ext cx="8572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ru-RU" sz="2800">
              <a:latin typeface="+mn-lt"/>
            </a:endParaRPr>
          </a:p>
        </p:txBody>
      </p:sp>
      <p:sp>
        <p:nvSpPr>
          <p:cNvPr id="16" name="Дата 4"/>
          <p:cNvSpPr txBox="1">
            <a:spLocks/>
          </p:cNvSpPr>
          <p:nvPr/>
        </p:nvSpPr>
        <p:spPr>
          <a:xfrm>
            <a:off x="428625" y="6072188"/>
            <a:ext cx="71438" cy="71437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latin typeface="+mn-lt"/>
            </a:endParaRPr>
          </a:p>
        </p:txBody>
      </p:sp>
      <p:sp>
        <p:nvSpPr>
          <p:cNvPr id="23558" name="TextBox 20"/>
          <p:cNvSpPr txBox="1">
            <a:spLocks noChangeArrowheads="1"/>
          </p:cNvSpPr>
          <p:nvPr/>
        </p:nvSpPr>
        <p:spPr bwMode="auto">
          <a:xfrm>
            <a:off x="1285875" y="4714875"/>
            <a:ext cx="13985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28674" name="Picture 2" descr="D:\МОЯ АТТЕСТАЦИЯ\для презентаций ОБЖ\4  ядовитые  грибы\6 Ложный опёнок\Ложноопёнок кирпично-красный.....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500174"/>
            <a:ext cx="4357718" cy="3813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560" name="TextBox 22"/>
          <p:cNvSpPr txBox="1">
            <a:spLocks noChangeArrowheads="1"/>
          </p:cNvSpPr>
          <p:nvPr/>
        </p:nvSpPr>
        <p:spPr bwMode="auto">
          <a:xfrm>
            <a:off x="2000250" y="4071938"/>
            <a:ext cx="16129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3562" name="TextBox 24"/>
          <p:cNvSpPr txBox="1">
            <a:spLocks noChangeArrowheads="1"/>
          </p:cNvSpPr>
          <p:nvPr/>
        </p:nvSpPr>
        <p:spPr bwMode="auto">
          <a:xfrm>
            <a:off x="2428875" y="3857625"/>
            <a:ext cx="928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214282" y="214290"/>
            <a:ext cx="6643734" cy="7143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solidFill>
              <a:schemeClr val="accent6"/>
            </a:solidFill>
            <a:prstDash val="solid"/>
            <a:miter lim="800000"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Ложный</a:t>
            </a:r>
            <a:r>
              <a:rPr kumimoji="0" lang="ru-RU" sz="3600" b="1" i="0" u="none" strike="noStrike" kern="1200" cap="none" spc="0" normalizeH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опёнок серно-жёлтый</a:t>
            </a:r>
            <a:endParaRPr kumimoji="0" lang="ru-RU" sz="3600" b="1" i="0" u="none" strike="noStrike" kern="1200" cap="none" spc="0" normalizeH="0" baseline="0" noProof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" name="Содержимое 19" descr="Ложноопёнок серно-жёлтый..jpg"/>
          <p:cNvPicPr>
            <a:picLocks noGrp="1" noChangeAspect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42844" y="1071545"/>
            <a:ext cx="4429156" cy="5368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4" descr="D:\МОЯ АТТЕСТАЦИЯ\для презентаций ОБЖ\4  ядовитые  грибы\6 Ложный опёнок\Ложноопёнок серно-жёлтый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000108"/>
            <a:ext cx="8858312" cy="5429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7" presetID="3" presetClass="entr" presetSubtype="5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572000" y="1000108"/>
            <a:ext cx="4429156" cy="563231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520F0F"/>
                </a:solidFill>
                <a:latin typeface="Arial Black" pitchFamily="34" charset="0"/>
              </a:rPr>
              <a:t>Несъедобны из-за горького вкуса, неприятного запаха, иногда случаются и отравления..У </a:t>
            </a:r>
            <a:r>
              <a:rPr lang="ru-RU" sz="2000" dirty="0" err="1" smtClean="0">
                <a:solidFill>
                  <a:srgbClr val="520F0F"/>
                </a:solidFill>
                <a:latin typeface="Arial Black" pitchFamily="34" charset="0"/>
              </a:rPr>
              <a:t>ложноопенка</a:t>
            </a:r>
            <a:r>
              <a:rPr lang="ru-RU" sz="2000" dirty="0" smtClean="0">
                <a:solidFill>
                  <a:srgbClr val="520F0F"/>
                </a:solidFill>
                <a:latin typeface="Arial Black" pitchFamily="34" charset="0"/>
              </a:rPr>
              <a:t> серно-желтого шляпка зеленовато-желтая или серно-желтая, в центре красноватая или красно-буроватая. Пластинки серно-желтые, потом оливковые, у старых буро-зеленоватые или оливково-желтые. Мякоть серно-желтая, тонкая, горькая, с неприятным запахом. Пластинки приросшие, серно-желтые, потом зеленовато-оливковые.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85926"/>
            <a:ext cx="4125165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214282" y="214290"/>
            <a:ext cx="6643734" cy="7143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solidFill>
              <a:schemeClr val="accent6"/>
            </a:solidFill>
            <a:prstDash val="solid"/>
            <a:miter lim="800000"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Ложный</a:t>
            </a:r>
            <a:r>
              <a:rPr kumimoji="0" lang="ru-RU" sz="3600" b="1" i="0" u="none" strike="noStrike" kern="1200" cap="none" spc="0" normalizeH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опёнок серно-жёлтый</a:t>
            </a:r>
            <a:endParaRPr kumimoji="0" lang="ru-RU" sz="3600" b="1" i="0" u="none" strike="noStrike" kern="1200" cap="none" spc="0" normalizeH="0" baseline="0" noProof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428868"/>
            <a:ext cx="3986033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357686" y="1928802"/>
            <a:ext cx="4572000" cy="415498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sz="2400" dirty="0" smtClean="0">
                <a:solidFill>
                  <a:srgbClr val="520F0F"/>
                </a:solidFill>
                <a:latin typeface="Arial Black" pitchFamily="34" charset="0"/>
              </a:rPr>
              <a:t>У ложного кирпично-красного опенка шляпка кирпично-красная, к краю желтая. Пластинки сначала желтоватые, затем дымчатые, с фиолетово-коричневым оттенком, и наконец черно-лиловые. Мякоть у молодых грибков белая, у старых желтоватая.</a:t>
            </a:r>
            <a:endParaRPr lang="ru-RU" sz="2400" dirty="0">
              <a:solidFill>
                <a:srgbClr val="520F0F"/>
              </a:solidFill>
              <a:latin typeface="Arial Black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14282" y="214290"/>
            <a:ext cx="4429156" cy="12858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solidFill>
              <a:schemeClr val="accent6"/>
            </a:solidFill>
            <a:prstDash val="solid"/>
            <a:miter lim="800000"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Ложный</a:t>
            </a:r>
            <a:r>
              <a:rPr kumimoji="0" lang="ru-RU" sz="3600" b="1" i="0" u="none" strike="noStrike" kern="1200" cap="none" spc="0" normalizeH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опёнок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кирпично-красный </a:t>
            </a:r>
            <a:endParaRPr kumimoji="0" lang="ru-RU" sz="3600" b="1" i="0" u="none" strike="noStrike" kern="1200" cap="none" spc="0" normalizeH="0" baseline="0" noProof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285992"/>
            <a:ext cx="4056144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571611"/>
            <a:ext cx="4071966" cy="5203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3" presetClass="entr" presetSubtype="16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71546"/>
            <a:ext cx="369351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4214810" y="1142984"/>
            <a:ext cx="4786314" cy="470898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520F0F"/>
                </a:solidFill>
                <a:latin typeface="Arial Black" pitchFamily="34" charset="0"/>
              </a:rPr>
              <a:t>Посреди лесной полянки</a:t>
            </a:r>
          </a:p>
          <a:p>
            <a:r>
              <a:rPr lang="ru-RU" sz="2000" b="1" dirty="0" smtClean="0">
                <a:solidFill>
                  <a:srgbClr val="520F0F"/>
                </a:solidFill>
                <a:latin typeface="Arial Black" pitchFamily="34" charset="0"/>
              </a:rPr>
              <a:t>Притаились хулиганки,</a:t>
            </a:r>
          </a:p>
          <a:p>
            <a:r>
              <a:rPr lang="ru-RU" sz="2000" b="1" dirty="0" smtClean="0">
                <a:solidFill>
                  <a:srgbClr val="520F0F"/>
                </a:solidFill>
                <a:latin typeface="Arial Black" pitchFamily="34" charset="0"/>
              </a:rPr>
              <a:t>Притаились хулиганки —</a:t>
            </a:r>
          </a:p>
          <a:p>
            <a:r>
              <a:rPr lang="ru-RU" sz="2000" b="1" dirty="0" smtClean="0">
                <a:solidFill>
                  <a:srgbClr val="520F0F"/>
                </a:solidFill>
                <a:latin typeface="Arial Black" pitchFamily="34" charset="0"/>
              </a:rPr>
              <a:t>Две противные Поганки.</a:t>
            </a:r>
          </a:p>
          <a:p>
            <a:r>
              <a:rPr lang="ru-RU" sz="2000" b="1" dirty="0" smtClean="0">
                <a:solidFill>
                  <a:srgbClr val="520F0F"/>
                </a:solidFill>
                <a:latin typeface="Arial Black" pitchFamily="34" charset="0"/>
              </a:rPr>
              <a:t>В белых юбках, шляпах белых,</a:t>
            </a:r>
          </a:p>
          <a:p>
            <a:r>
              <a:rPr lang="ru-RU" sz="2000" b="1" dirty="0" smtClean="0">
                <a:solidFill>
                  <a:srgbClr val="520F0F"/>
                </a:solidFill>
                <a:latin typeface="Arial Black" pitchFamily="34" charset="0"/>
              </a:rPr>
              <a:t>Каждая белее мела.</a:t>
            </a:r>
          </a:p>
          <a:p>
            <a:r>
              <a:rPr lang="ru-RU" sz="2000" b="1" dirty="0" smtClean="0">
                <a:solidFill>
                  <a:srgbClr val="520F0F"/>
                </a:solidFill>
                <a:latin typeface="Arial Black" pitchFamily="34" charset="0"/>
              </a:rPr>
              <a:t>Слишком уж они бледны,</a:t>
            </a:r>
          </a:p>
          <a:p>
            <a:r>
              <a:rPr lang="ru-RU" sz="2000" b="1" dirty="0" smtClean="0">
                <a:solidFill>
                  <a:srgbClr val="520F0F"/>
                </a:solidFill>
                <a:latin typeface="Arial Black" pitchFamily="34" charset="0"/>
              </a:rPr>
              <a:t>Да и в пищу не годны.</a:t>
            </a:r>
          </a:p>
          <a:p>
            <a:r>
              <a:rPr lang="ru-RU" sz="2000" b="1" dirty="0" smtClean="0">
                <a:solidFill>
                  <a:srgbClr val="520F0F"/>
                </a:solidFill>
                <a:latin typeface="Arial Black" pitchFamily="34" charset="0"/>
              </a:rPr>
              <a:t>Ведь в Поганках, говорят,</a:t>
            </a:r>
          </a:p>
          <a:p>
            <a:r>
              <a:rPr lang="ru-RU" sz="2000" b="1" dirty="0" smtClean="0">
                <a:solidFill>
                  <a:srgbClr val="520F0F"/>
                </a:solidFill>
                <a:latin typeface="Arial Black" pitchFamily="34" charset="0"/>
              </a:rPr>
              <a:t>Самый сильный в мире яд</a:t>
            </a:r>
          </a:p>
          <a:p>
            <a:r>
              <a:rPr lang="ru-RU" sz="2000" b="1" dirty="0" smtClean="0">
                <a:solidFill>
                  <a:srgbClr val="520F0F"/>
                </a:solidFill>
                <a:latin typeface="Arial Black" pitchFamily="34" charset="0"/>
              </a:rPr>
              <a:t>Для людей и для зверей.</a:t>
            </a:r>
          </a:p>
          <a:p>
            <a:r>
              <a:rPr lang="ru-RU" sz="2000" b="1" dirty="0" smtClean="0">
                <a:solidFill>
                  <a:srgbClr val="520F0F"/>
                </a:solidFill>
                <a:latin typeface="Arial Black" pitchFamily="34" charset="0"/>
              </a:rPr>
              <a:t>Мимо них пройдем скорей! </a:t>
            </a:r>
          </a:p>
          <a:p>
            <a:endParaRPr lang="ru-RU" sz="2000" b="1" dirty="0" smtClean="0">
              <a:solidFill>
                <a:srgbClr val="520F0F"/>
              </a:solidFill>
              <a:latin typeface="Arial Black" pitchFamily="34" charset="0"/>
            </a:endParaRPr>
          </a:p>
          <a:p>
            <a:r>
              <a:rPr lang="ru-RU" sz="2000" b="1" dirty="0" smtClean="0">
                <a:solidFill>
                  <a:srgbClr val="520F0F"/>
                </a:solidFill>
                <a:latin typeface="Arial Black" pitchFamily="34" charset="0"/>
              </a:rPr>
              <a:t>(автор - </a:t>
            </a:r>
            <a:r>
              <a:rPr lang="ru-RU" sz="2000" b="1" dirty="0" err="1" smtClean="0">
                <a:solidFill>
                  <a:srgbClr val="520F0F"/>
                </a:solidFill>
                <a:latin typeface="Arial Black" pitchFamily="34" charset="0"/>
              </a:rPr>
              <a:t>Кнушевицкая</a:t>
            </a:r>
            <a:r>
              <a:rPr lang="ru-RU" sz="2000" b="1" dirty="0" smtClean="0">
                <a:solidFill>
                  <a:srgbClr val="520F0F"/>
                </a:solidFill>
                <a:latin typeface="Arial Black" pitchFamily="34" charset="0"/>
              </a:rPr>
              <a:t> </a:t>
            </a:r>
          </a:p>
          <a:p>
            <a:r>
              <a:rPr lang="ru-RU" sz="2000" b="1" dirty="0" smtClean="0">
                <a:solidFill>
                  <a:srgbClr val="520F0F"/>
                </a:solidFill>
                <a:latin typeface="Arial Black" pitchFamily="34" charset="0"/>
              </a:rPr>
              <a:t>Наталия Аркадьевна).</a:t>
            </a:r>
            <a:endParaRPr lang="ru-RU" sz="2000" b="1" dirty="0">
              <a:solidFill>
                <a:srgbClr val="520F0F"/>
              </a:solidFill>
              <a:latin typeface="Arial Black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500166" y="214290"/>
            <a:ext cx="4572032" cy="7143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solidFill>
              <a:schemeClr val="accent6"/>
            </a:solidFill>
            <a:prstDash val="solid"/>
            <a:miter lim="800000"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Поганки </a:t>
            </a:r>
            <a:endParaRPr kumimoji="0" lang="ru-RU" sz="3600" b="1" i="0" u="none" strike="noStrike" kern="1200" cap="none" spc="0" normalizeH="0" baseline="0" noProof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Грибы">
  <a:themeElements>
    <a:clrScheme name="Другая 2">
      <a:dk1>
        <a:srgbClr val="3A2C24"/>
      </a:dk1>
      <a:lt1>
        <a:srgbClr val="EC9797"/>
      </a:lt1>
      <a:dk2>
        <a:srgbClr val="D29F0F"/>
      </a:dk2>
      <a:lt2>
        <a:srgbClr val="EC9797"/>
      </a:lt2>
      <a:accent1>
        <a:srgbClr val="FFE7AB"/>
      </a:accent1>
      <a:accent2>
        <a:srgbClr val="CBA092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EC9797"/>
      </a:hlink>
      <a:folHlink>
        <a:srgbClr val="FFC42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Грибы</Template>
  <TotalTime>689</TotalTime>
  <Words>998</Words>
  <Application>Microsoft Office PowerPoint</Application>
  <PresentationFormat>Экран (4:3)</PresentationFormat>
  <Paragraphs>116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Грибы</vt:lpstr>
      <vt:lpstr>Презентация PowerPoint</vt:lpstr>
      <vt:lpstr>Презентация PowerPoint</vt:lpstr>
      <vt:lpstr>Презентация PowerPoint</vt:lpstr>
      <vt:lpstr>Ядовитые грибы — грибы, употребление которых в пищу может вызвать отравление или даже смерть.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Бледная поганка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0</dc:creator>
  <cp:lastModifiedBy>user</cp:lastModifiedBy>
  <cp:revision>86</cp:revision>
  <dcterms:created xsi:type="dcterms:W3CDTF">2011-12-01T20:29:20Z</dcterms:created>
  <dcterms:modified xsi:type="dcterms:W3CDTF">2014-04-10T09:36:54Z</dcterms:modified>
</cp:coreProperties>
</file>