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73" r:id="rId4"/>
    <p:sldId id="274" r:id="rId5"/>
    <p:sldId id="259" r:id="rId6"/>
    <p:sldId id="269" r:id="rId7"/>
    <p:sldId id="266" r:id="rId8"/>
    <p:sldId id="263" r:id="rId9"/>
    <p:sldId id="268" r:id="rId10"/>
    <p:sldId id="257" r:id="rId11"/>
    <p:sldId id="261" r:id="rId12"/>
    <p:sldId id="264" r:id="rId13"/>
    <p:sldId id="258" r:id="rId14"/>
    <p:sldId id="262" r:id="rId15"/>
    <p:sldId id="265" r:id="rId16"/>
    <p:sldId id="267" r:id="rId17"/>
    <p:sldId id="270" r:id="rId18"/>
    <p:sldId id="271" r:id="rId19"/>
    <p:sldId id="276" r:id="rId20"/>
    <p:sldId id="275" r:id="rId21"/>
    <p:sldId id="260"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C09"/>
    <a:srgbClr val="20A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1" autoAdjust="0"/>
    <p:restoredTop sz="94660"/>
  </p:normalViewPr>
  <p:slideViewPr>
    <p:cSldViewPr>
      <p:cViewPr>
        <p:scale>
          <a:sx n="110" d="100"/>
          <a:sy n="110" d="100"/>
        </p:scale>
        <p:origin x="816" y="13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3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8F04D-4392-4D07-B005-87F3D7CE4056}" type="datetimeFigureOut">
              <a:rPr lang="uk-UA" smtClean="0"/>
              <a:t>24.11.2018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77D95-35D3-4752-A347-991BDB16C518}" type="slidenum">
              <a:rPr lang="uk-UA" smtClean="0"/>
              <a:t>‹#›</a:t>
            </a:fld>
            <a:endParaRPr lang="uk-UA"/>
          </a:p>
        </p:txBody>
      </p:sp>
    </p:spTree>
    <p:extLst>
      <p:ext uri="{BB962C8B-B14F-4D97-AF65-F5344CB8AC3E}">
        <p14:creationId xmlns:p14="http://schemas.microsoft.com/office/powerpoint/2010/main" val="67303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20F0BF6-854A-4928-AEC4-8383E7CF7172}" type="datetimeFigureOut">
              <a:rPr lang="uk-UA" smtClean="0"/>
              <a:t>24.11.2018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291895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20F0BF6-854A-4928-AEC4-8383E7CF7172}" type="datetimeFigureOut">
              <a:rPr lang="uk-UA" smtClean="0"/>
              <a:t>24.11.2018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97964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20F0BF6-854A-4928-AEC4-8383E7CF7172}" type="datetimeFigureOut">
              <a:rPr lang="uk-UA" smtClean="0"/>
              <a:t>24.11.2018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110847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20F0BF6-854A-4928-AEC4-8383E7CF7172}" type="datetimeFigureOut">
              <a:rPr lang="uk-UA" smtClean="0"/>
              <a:t>24.11.2018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290548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0F0BF6-854A-4928-AEC4-8383E7CF7172}" type="datetimeFigureOut">
              <a:rPr lang="uk-UA" smtClean="0"/>
              <a:t>24.11.2018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106633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20F0BF6-854A-4928-AEC4-8383E7CF7172}" type="datetimeFigureOut">
              <a:rPr lang="uk-UA" smtClean="0"/>
              <a:t>24.11.2018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234493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20F0BF6-854A-4928-AEC4-8383E7CF7172}" type="datetimeFigureOut">
              <a:rPr lang="uk-UA" smtClean="0"/>
              <a:t>24.11.2018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89479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20F0BF6-854A-4928-AEC4-8383E7CF7172}" type="datetimeFigureOut">
              <a:rPr lang="uk-UA" smtClean="0"/>
              <a:t>24.11.2018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200750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0F0BF6-854A-4928-AEC4-8383E7CF7172}" type="datetimeFigureOut">
              <a:rPr lang="uk-UA" smtClean="0"/>
              <a:t>24.11.2018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251749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0F0BF6-854A-4928-AEC4-8383E7CF7172}" type="datetimeFigureOut">
              <a:rPr lang="uk-UA" smtClean="0"/>
              <a:t>24.11.2018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306617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0F0BF6-854A-4928-AEC4-8383E7CF7172}" type="datetimeFigureOut">
              <a:rPr lang="uk-UA" smtClean="0"/>
              <a:t>24.11.2018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073B1B5-ED79-448E-8BFE-53DB04F537F1}" type="slidenum">
              <a:rPr lang="uk-UA" smtClean="0"/>
              <a:t>‹#›</a:t>
            </a:fld>
            <a:endParaRPr lang="uk-UA"/>
          </a:p>
        </p:txBody>
      </p:sp>
    </p:spTree>
    <p:extLst>
      <p:ext uri="{BB962C8B-B14F-4D97-AF65-F5344CB8AC3E}">
        <p14:creationId xmlns:p14="http://schemas.microsoft.com/office/powerpoint/2010/main" val="29160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F0BF6-854A-4928-AEC4-8383E7CF7172}" type="datetimeFigureOut">
              <a:rPr lang="uk-UA" smtClean="0"/>
              <a:t>24.11.2018</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3B1B5-ED79-448E-8BFE-53DB04F537F1}" type="slidenum">
              <a:rPr lang="uk-UA" smtClean="0"/>
              <a:t>‹#›</a:t>
            </a:fld>
            <a:endParaRPr lang="uk-UA"/>
          </a:p>
        </p:txBody>
      </p:sp>
    </p:spTree>
    <p:extLst>
      <p:ext uri="{BB962C8B-B14F-4D97-AF65-F5344CB8AC3E}">
        <p14:creationId xmlns:p14="http://schemas.microsoft.com/office/powerpoint/2010/main" val="35215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34.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705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ctrTitle"/>
          </p:nvPr>
        </p:nvSpPr>
        <p:spPr>
          <a:xfrm>
            <a:off x="685800" y="908721"/>
            <a:ext cx="7772400" cy="1800199"/>
          </a:xfrm>
        </p:spPr>
        <p:txBody>
          <a:bodyPr>
            <a:normAutofit/>
          </a:bodyPr>
          <a:lstStyle/>
          <a:p>
            <a:r>
              <a:rPr lang="uk-UA" sz="6600" dirty="0" smtClean="0">
                <a:solidFill>
                  <a:srgbClr val="D11C09"/>
                </a:solidFill>
              </a:rPr>
              <a:t>РОСЛИНИ - ХИЖАКИ</a:t>
            </a:r>
            <a:endParaRPr lang="uk-UA" sz="6600" dirty="0">
              <a:solidFill>
                <a:srgbClr val="D11C09"/>
              </a:solidFill>
            </a:endParaRPr>
          </a:p>
        </p:txBody>
      </p:sp>
    </p:spTree>
    <p:extLst>
      <p:ext uri="{BB962C8B-B14F-4D97-AF65-F5344CB8AC3E}">
        <p14:creationId xmlns:p14="http://schemas.microsoft.com/office/powerpoint/2010/main" val="352086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Текст 4"/>
          <p:cNvSpPr>
            <a:spLocks noGrp="1"/>
          </p:cNvSpPr>
          <p:nvPr>
            <p:ph type="body" sz="quarter" idx="3"/>
          </p:nvPr>
        </p:nvSpPr>
        <p:spPr>
          <a:xfrm>
            <a:off x="4932040" y="332656"/>
            <a:ext cx="3960440" cy="5998343"/>
          </a:xfrm>
        </p:spPr>
        <p:txBody>
          <a:bodyPr>
            <a:noAutofit/>
          </a:bodyPr>
          <a:lstStyle/>
          <a:p>
            <a:r>
              <a:rPr lang="uk-UA" sz="1800" dirty="0" err="1"/>
              <a:t>Непентес</a:t>
            </a:r>
            <a:r>
              <a:rPr lang="uk-UA" sz="1800" dirty="0"/>
              <a:t> (</a:t>
            </a:r>
            <a:r>
              <a:rPr lang="en-US" sz="1800" i="1" dirty="0"/>
              <a:t>Nepenthes</a:t>
            </a:r>
            <a:r>
              <a:rPr lang="en-US" sz="1800" dirty="0"/>
              <a:t> L.)</a:t>
            </a:r>
            <a:r>
              <a:rPr lang="en-US" sz="1800" b="0" dirty="0"/>
              <a:t> — </a:t>
            </a:r>
            <a:r>
              <a:rPr lang="uk-UA" sz="1800" b="0" dirty="0" err="1"/>
              <a:t>рід хижих рослин із родини </a:t>
            </a:r>
            <a:r>
              <a:rPr lang="uk-UA" sz="1800" b="0" dirty="0" err="1" smtClean="0"/>
              <a:t>Непентес</a:t>
            </a:r>
            <a:r>
              <a:rPr lang="uk-UA" sz="1800" b="0" dirty="0" smtClean="0"/>
              <a:t>ових </a:t>
            </a:r>
            <a:r>
              <a:rPr lang="en-US" sz="1800" b="0" dirty="0" smtClean="0"/>
              <a:t>, </a:t>
            </a:r>
            <a:r>
              <a:rPr lang="uk-UA" sz="1800" b="0" dirty="0"/>
              <a:t>які характеризуються утворенням, заповнених </a:t>
            </a:r>
            <a:r>
              <a:rPr lang="uk-UA" sz="1800" b="0" dirty="0" smtClean="0"/>
              <a:t>травними </a:t>
            </a:r>
            <a:r>
              <a:rPr lang="uk-UA" sz="1800" b="0" dirty="0" err="1" smtClean="0"/>
              <a:t>сока</a:t>
            </a:r>
            <a:r>
              <a:rPr lang="uk-UA" sz="1800" b="0" dirty="0" smtClean="0"/>
              <a:t>, </a:t>
            </a:r>
            <a:r>
              <a:rPr lang="uk-UA" sz="1800" b="0" dirty="0"/>
              <a:t>специфічних глечиків-пасток на кінцях листків. Загалом налічується 120—130 видів Непентесів, розповсюджених на території південно-східної Азії, західної Океанії, </a:t>
            </a:r>
            <a:r>
              <a:rPr lang="uk-UA" sz="1800" b="0" dirty="0" err="1"/>
              <a:t>північної </a:t>
            </a:r>
            <a:r>
              <a:rPr lang="uk-UA" sz="1800" b="0" dirty="0" err="1" smtClean="0"/>
              <a:t>А</a:t>
            </a:r>
            <a:r>
              <a:rPr lang="uk-UA" sz="1800" b="0" dirty="0" smtClean="0"/>
              <a:t>встралї</a:t>
            </a:r>
            <a:r>
              <a:rPr lang="uk-UA" sz="1800" b="0" dirty="0"/>
              <a:t> та на Мадаґаскарі. </a:t>
            </a:r>
            <a:r>
              <a:rPr lang="uk-UA" sz="1800" b="0" dirty="0" err="1"/>
              <a:t>Непентеси</a:t>
            </a:r>
            <a:r>
              <a:rPr lang="uk-UA" sz="1800" b="0" dirty="0"/>
              <a:t> пасивно полюють на комах, павуків, дрібних ссавців. Види роду мають тісні </a:t>
            </a:r>
            <a:r>
              <a:rPr lang="uk-UA" sz="1800" b="0" dirty="0" smtClean="0"/>
              <a:t>симбіотичні взаємини </a:t>
            </a:r>
            <a:r>
              <a:rPr lang="uk-UA" sz="1800" b="0" dirty="0"/>
              <a:t>із окремими видами термітів, мурах та ссавців. Із </a:t>
            </a:r>
            <a:r>
              <a:rPr lang="uk-UA" sz="1800" b="0" dirty="0" err="1"/>
              <a:t>Непентесами</a:t>
            </a:r>
            <a:r>
              <a:rPr lang="uk-UA" sz="1800" b="0" dirty="0"/>
              <a:t> </a:t>
            </a:r>
            <a:r>
              <a:rPr lang="uk-UA" sz="1800" b="0" dirty="0" smtClean="0"/>
              <a:t>асоціюється особлива </a:t>
            </a:r>
            <a:r>
              <a:rPr lang="uk-UA" sz="1800" b="0" dirty="0" err="1" smtClean="0"/>
              <a:t>фауна</a:t>
            </a:r>
            <a:r>
              <a:rPr lang="uk-UA" sz="1800" b="0" dirty="0" err="1"/>
              <a:t> </a:t>
            </a:r>
            <a:r>
              <a:rPr lang="uk-UA" sz="1800" b="0" dirty="0" err="1" smtClean="0"/>
              <a:t>непентобіо</a:t>
            </a:r>
            <a:r>
              <a:rPr lang="uk-UA" sz="1800" b="0" dirty="0" smtClean="0"/>
              <a:t>нтів</a:t>
            </a:r>
            <a:r>
              <a:rPr lang="uk-UA" sz="1800" b="0" dirty="0"/>
              <a:t> — видоспецифічна для рослин група тварин, які заселяють її глеки та листя, будучи виключно коменсалами.</a:t>
            </a:r>
            <a:endParaRPr lang="uk-UA" sz="180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429000"/>
            <a:ext cx="4153644" cy="2880320"/>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32656"/>
            <a:ext cx="4153644" cy="2880320"/>
          </a:xfrm>
          <a:prstGeom prst="rect">
            <a:avLst/>
          </a:prstGeom>
        </p:spPr>
      </p:pic>
    </p:spTree>
    <p:extLst>
      <p:ext uri="{BB962C8B-B14F-4D97-AF65-F5344CB8AC3E}">
        <p14:creationId xmlns:p14="http://schemas.microsoft.com/office/powerpoint/2010/main" val="270928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Объект 2"/>
          <p:cNvSpPr>
            <a:spLocks noGrp="1"/>
          </p:cNvSpPr>
          <p:nvPr>
            <p:ph idx="1"/>
          </p:nvPr>
        </p:nvSpPr>
        <p:spPr>
          <a:xfrm>
            <a:off x="4932767" y="391812"/>
            <a:ext cx="3959713" cy="6178168"/>
          </a:xfrm>
          <a:noFill/>
          <a:ln>
            <a:noFill/>
          </a:ln>
        </p:spPr>
        <p:txBody>
          <a:bodyPr>
            <a:normAutofit/>
          </a:bodyPr>
          <a:lstStyle/>
          <a:p>
            <a:pPr marL="0" indent="0">
              <a:buNone/>
            </a:pPr>
            <a:r>
              <a:rPr lang="uk-UA" sz="2000" b="1" dirty="0" err="1"/>
              <a:t>Сарраценія</a:t>
            </a:r>
            <a:r>
              <a:rPr lang="uk-UA" sz="1800" dirty="0"/>
              <a:t> - </a:t>
            </a:r>
            <a:r>
              <a:rPr lang="uk-UA" sz="1800" dirty="0" err="1"/>
              <a:t>хижа рослина родини саррацен</a:t>
            </a:r>
            <a:r>
              <a:rPr lang="uk-UA" sz="1800" dirty="0"/>
              <a:t>ієвих. Спочатку була дикою, але поступово перейшла в розряд кімнатних </a:t>
            </a:r>
            <a:r>
              <a:rPr lang="uk-UA" sz="1800" dirty="0" smtClean="0"/>
              <a:t>росли. </a:t>
            </a:r>
            <a:r>
              <a:rPr lang="uk-UA" sz="1800" dirty="0"/>
              <a:t>Відомо близько 10 </a:t>
            </a:r>
            <a:r>
              <a:rPr lang="uk-UA" sz="1800" dirty="0" smtClean="0"/>
              <a:t>видів  цієї </a:t>
            </a:r>
            <a:r>
              <a:rPr lang="uk-UA" sz="1800" dirty="0"/>
              <a:t>рослини. </a:t>
            </a:r>
            <a:r>
              <a:rPr lang="uk-UA" sz="1800" dirty="0" err="1"/>
              <a:t>Сарраценія</a:t>
            </a:r>
            <a:r>
              <a:rPr lang="uk-UA" sz="1800" dirty="0"/>
              <a:t> являє собою скручений лист, що виходить із кореневої </a:t>
            </a:r>
            <a:r>
              <a:rPr lang="uk-UA" sz="1800" dirty="0" smtClean="0"/>
              <a:t>системи, </a:t>
            </a:r>
            <a:r>
              <a:rPr lang="uk-UA" sz="1800" dirty="0"/>
              <a:t>який утворює пастку. До верху рослини лист розширюється, утворюючи своєрідний «навіс». Колір рослини буває різноманітним: забарвлення залежить </a:t>
            </a:r>
            <a:r>
              <a:rPr lang="uk-UA" sz="1800" dirty="0" err="1"/>
              <a:t>від сорту приналежн</a:t>
            </a:r>
            <a:r>
              <a:rPr lang="uk-UA" sz="1800" dirty="0"/>
              <a:t>ості квітки. </a:t>
            </a:r>
            <a:r>
              <a:rPr lang="uk-UA" sz="1800" dirty="0" err="1" smtClean="0"/>
              <a:t>Сарраценія</a:t>
            </a:r>
            <a:r>
              <a:rPr lang="uk-UA" sz="1800" dirty="0" smtClean="0"/>
              <a:t> заманює комах своїм забарвленням і солодким нектаром , що виділяє глечик, при спробі скуштувати нектар комаха потрапляє всередину глечика і там тоне в травній рідині.</a:t>
            </a:r>
            <a:endParaRPr lang="uk-UA" sz="18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91812"/>
            <a:ext cx="4123151" cy="302433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645024"/>
            <a:ext cx="4105635" cy="2924956"/>
          </a:xfrm>
          <a:prstGeom prst="rect">
            <a:avLst/>
          </a:prstGeom>
        </p:spPr>
      </p:pic>
    </p:spTree>
    <p:extLst>
      <p:ext uri="{BB962C8B-B14F-4D97-AF65-F5344CB8AC3E}">
        <p14:creationId xmlns:p14="http://schemas.microsoft.com/office/powerpoint/2010/main" val="1961554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Объект 2"/>
          <p:cNvSpPr>
            <a:spLocks noGrp="1"/>
          </p:cNvSpPr>
          <p:nvPr>
            <p:ph idx="1"/>
          </p:nvPr>
        </p:nvSpPr>
        <p:spPr>
          <a:xfrm>
            <a:off x="4572000" y="332656"/>
            <a:ext cx="4104456" cy="5853113"/>
          </a:xfrm>
        </p:spPr>
        <p:txBody>
          <a:bodyPr>
            <a:normAutofit fontScale="92500" lnSpcReduction="10000"/>
          </a:bodyPr>
          <a:lstStyle/>
          <a:p>
            <a:pPr marL="0" indent="0">
              <a:buNone/>
            </a:pPr>
            <a:r>
              <a:rPr lang="uk-UA" dirty="0" smtClean="0"/>
              <a:t/>
            </a:r>
            <a:br>
              <a:rPr lang="uk-UA" dirty="0" smtClean="0"/>
            </a:br>
            <a:r>
              <a:rPr lang="uk-UA" sz="2000" b="1" dirty="0" err="1"/>
              <a:t>Дарлінгтонія</a:t>
            </a:r>
            <a:r>
              <a:rPr lang="uk-UA" sz="2000" dirty="0"/>
              <a:t> ( лат . </a:t>
            </a:r>
            <a:r>
              <a:rPr lang="en-US" sz="2000" dirty="0" err="1"/>
              <a:t>Darlingtonia</a:t>
            </a:r>
            <a:r>
              <a:rPr lang="en-US" sz="2000" dirty="0"/>
              <a:t> ) - </a:t>
            </a:r>
            <a:r>
              <a:rPr lang="uk-UA" sz="2000" dirty="0"/>
              <a:t>рід комахоїдних рослин сімейства </a:t>
            </a:r>
            <a:r>
              <a:rPr lang="uk-UA" sz="2000" dirty="0" err="1"/>
              <a:t>сарраценієвих</a:t>
            </a:r>
            <a:r>
              <a:rPr lang="uk-UA" sz="2000" dirty="0"/>
              <a:t> . Єдиний представник роду - </a:t>
            </a:r>
            <a:r>
              <a:rPr lang="uk-UA" sz="2000" dirty="0" err="1"/>
              <a:t>Дарлінгтон</a:t>
            </a:r>
            <a:r>
              <a:rPr lang="uk-UA" sz="2000" dirty="0"/>
              <a:t> каліфорнійська ( </a:t>
            </a:r>
            <a:r>
              <a:rPr lang="en-US" sz="2000" dirty="0" err="1"/>
              <a:t>Darlingtonia</a:t>
            </a:r>
            <a:r>
              <a:rPr lang="en-US" sz="2000" dirty="0"/>
              <a:t> </a:t>
            </a:r>
            <a:r>
              <a:rPr lang="en-US" sz="2000" dirty="0" err="1"/>
              <a:t>californica</a:t>
            </a:r>
            <a:r>
              <a:rPr lang="en-US" sz="2000" dirty="0"/>
              <a:t> ) , </a:t>
            </a:r>
            <a:r>
              <a:rPr lang="uk-UA" sz="2000" dirty="0"/>
              <a:t>що зустрічається на болотах на півночі Каліфорнії і в </a:t>
            </a:r>
            <a:r>
              <a:rPr lang="uk-UA" sz="2000" dirty="0" err="1"/>
              <a:t>Орегоні</a:t>
            </a:r>
            <a:r>
              <a:rPr lang="uk-UA" sz="2000" dirty="0"/>
              <a:t> </a:t>
            </a:r>
            <a:r>
              <a:rPr lang="uk-UA" sz="2000" dirty="0" smtClean="0"/>
              <a:t>. </a:t>
            </a:r>
            <a:br>
              <a:rPr lang="uk-UA" sz="2000" dirty="0" smtClean="0"/>
            </a:br>
            <a:r>
              <a:rPr lang="uk-UA" sz="2000" dirty="0"/>
              <a:t>Стебло </a:t>
            </a:r>
            <a:r>
              <a:rPr lang="uk-UA" sz="2000" dirty="0" smtClean="0"/>
              <a:t>довге </a:t>
            </a:r>
            <a:r>
              <a:rPr lang="uk-UA" sz="2000" dirty="0"/>
              <a:t>. Листя - пастки жовтого або червоно - </a:t>
            </a:r>
            <a:r>
              <a:rPr lang="uk-UA" sz="2000" dirty="0" smtClean="0"/>
              <a:t>помаранчевого </a:t>
            </a:r>
            <a:r>
              <a:rPr lang="uk-UA" sz="2000" dirty="0"/>
              <a:t>кольору в формі </a:t>
            </a:r>
            <a:r>
              <a:rPr lang="uk-UA" sz="2000" dirty="0" err="1" smtClean="0"/>
              <a:t>капішона</a:t>
            </a:r>
            <a:r>
              <a:rPr lang="uk-UA" sz="2000" dirty="0" smtClean="0"/>
              <a:t> </a:t>
            </a:r>
            <a:r>
              <a:rPr lang="uk-UA" sz="2000" dirty="0"/>
              <a:t>кобри . На їх верхівці - глечик світло - зеленого кольору , що досягає в діаметрі 60 сантиметрів . Пастки - накопичувачі виділяють різкий запах , який приваблює комах . Вони потрапляють всередину і більше не можуть вибратися . Комахи перетравлюються в травних соках рослини , яке таким чином отримує додаткові поживні речовини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276872"/>
            <a:ext cx="3384376" cy="222768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76" y="260648"/>
            <a:ext cx="2846456" cy="187677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415" y="4653136"/>
            <a:ext cx="2813418" cy="1847850"/>
          </a:xfrm>
          <a:prstGeom prst="rect">
            <a:avLst/>
          </a:prstGeom>
        </p:spPr>
      </p:pic>
    </p:spTree>
    <p:extLst>
      <p:ext uri="{BB962C8B-B14F-4D97-AF65-F5344CB8AC3E}">
        <p14:creationId xmlns:p14="http://schemas.microsoft.com/office/powerpoint/2010/main" val="2902609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Текст 6"/>
          <p:cNvSpPr>
            <a:spLocks noGrp="1"/>
          </p:cNvSpPr>
          <p:nvPr>
            <p:ph type="body" sz="half" idx="2"/>
          </p:nvPr>
        </p:nvSpPr>
        <p:spPr>
          <a:xfrm>
            <a:off x="4788024" y="260648"/>
            <a:ext cx="3888432" cy="6336704"/>
          </a:xfrm>
        </p:spPr>
        <p:txBody>
          <a:bodyPr>
            <a:normAutofit fontScale="92500"/>
          </a:bodyPr>
          <a:lstStyle/>
          <a:p>
            <a:r>
              <a:rPr lang="uk-UA" b="1" dirty="0"/>
              <a:t>Венерина мухоловка</a:t>
            </a:r>
            <a:r>
              <a:rPr lang="uk-UA" dirty="0"/>
              <a:t> — </a:t>
            </a:r>
            <a:r>
              <a:rPr lang="uk-UA" dirty="0" err="1"/>
              <a:t>невелика трав'янист</a:t>
            </a:r>
            <a:r>
              <a:rPr lang="uk-UA" dirty="0"/>
              <a:t>а рослина з розеткою з 4 — 7 листків, які ростуть з короткого підземного стебла. </a:t>
            </a:r>
            <a:r>
              <a:rPr lang="uk-UA" dirty="0" err="1"/>
              <a:t>Стебло —цибуле</a:t>
            </a:r>
            <a:r>
              <a:rPr lang="uk-UA" dirty="0"/>
              <a:t>подібне, листя розміром від трьох до семи сантиметрів, залежно від пори року, довгі листи-пастки </a:t>
            </a:r>
            <a:r>
              <a:rPr lang="uk-UA" dirty="0" smtClean="0"/>
              <a:t>зазвичай формуються після цвитіння. </a:t>
            </a:r>
            <a:r>
              <a:rPr lang="ru-RU" dirty="0" err="1"/>
              <a:t>Пастка</a:t>
            </a:r>
            <a:r>
              <a:rPr lang="ru-RU" dirty="0"/>
              <a:t> </a:t>
            </a:r>
            <a:r>
              <a:rPr lang="ru-RU" dirty="0" err="1"/>
              <a:t>утворена</a:t>
            </a:r>
            <a:r>
              <a:rPr lang="ru-RU" dirty="0"/>
              <a:t> краями листка. </a:t>
            </a:r>
            <a:r>
              <a:rPr lang="uk-UA" dirty="0" smtClean="0"/>
              <a:t>                                                                  У </a:t>
            </a:r>
            <a:r>
              <a:rPr lang="uk-UA" dirty="0"/>
              <a:t>природі харчується комахами та павуками, іноді можуть потрапляти молюски (слимаки</a:t>
            </a:r>
            <a:r>
              <a:rPr lang="uk-UA" dirty="0" smtClean="0"/>
              <a:t>).</a:t>
            </a:r>
            <a:r>
              <a:rPr lang="uk-UA" dirty="0"/>
              <a:t> </a:t>
            </a:r>
            <a:r>
              <a:rPr lang="uk-UA" dirty="0" smtClean="0"/>
              <a:t> Згідно з гіпотезою</a:t>
            </a:r>
            <a:r>
              <a:rPr lang="uk-UA" dirty="0"/>
              <a:t>, клітини у внутрішніх шарах лопатей та середній частині листка </a:t>
            </a:r>
            <a:r>
              <a:rPr lang="uk-UA" dirty="0" err="1"/>
              <a:t>швидко секретую</a:t>
            </a:r>
            <a:r>
              <a:rPr lang="uk-UA" dirty="0"/>
              <a:t>ть інші іони, вода також виділяється в результаті осмосу, що призводить до колапсу клітин.</a:t>
            </a:r>
            <a:r>
              <a:rPr lang="uk-UA" dirty="0" smtClean="0"/>
              <a:t> </a:t>
            </a:r>
            <a:r>
              <a:rPr lang="uk-UA" dirty="0"/>
              <a:t>Якщо здобич не змогла звільнитися, вона продовжує стимулювати внутрішню поверхню лопатей листка, викликаючи ріст клітин. Зрештою, краї листків змикаються, повністю закриваючи пастку та формуючи «шлунок», в якому відбувається </a:t>
            </a:r>
            <a:r>
              <a:rPr lang="uk-UA" dirty="0" smtClean="0"/>
              <a:t>процес </a:t>
            </a:r>
            <a:r>
              <a:rPr lang="uk-UA" dirty="0"/>
              <a:t> </a:t>
            </a:r>
            <a:r>
              <a:rPr lang="uk-UA" dirty="0" smtClean="0"/>
              <a:t>перетравлення. </a:t>
            </a:r>
            <a:r>
              <a:rPr lang="uk-UA" dirty="0" err="1"/>
              <a:t>Травлення каталізується </a:t>
            </a:r>
            <a:r>
              <a:rPr lang="uk-UA" dirty="0"/>
              <a:t>ферментами, </a:t>
            </a:r>
            <a:r>
              <a:rPr lang="uk-UA" dirty="0" err="1"/>
              <a:t>які секретуються зало</a:t>
            </a:r>
            <a:r>
              <a:rPr lang="uk-UA" dirty="0"/>
              <a:t>зами в лопатях. Цей процес займає приблизно 10 днів, після чого від здобичі залишається тільки порожня хітинова оболонка. Після цього пастка відкривається і готова до нової жертви. За час життя пастки в неї в середньому потрапляє три комахи.</a:t>
            </a:r>
            <a:r>
              <a:rPr lang="uk-UA" dirty="0" smtClean="0"/>
              <a:t>                                         </a:t>
            </a:r>
            <a:r>
              <a:rPr lang="uk-UA" dirty="0"/>
              <a:t>Росте у вологому помірному кліматі на Атлантичному узбережжі США (штатів Флорида, Північна та </a:t>
            </a:r>
            <a:r>
              <a:rPr lang="uk-UA" dirty="0" smtClean="0"/>
              <a:t>          Південна    Кароліна ,</a:t>
            </a:r>
            <a:r>
              <a:rPr lang="uk-UA" dirty="0"/>
              <a:t> Нью-Джерсі). Є видом, який культивується в декоративному садівництві, може вирощуватися як кімнатна </a:t>
            </a:r>
            <a:r>
              <a:rPr lang="uk-UA" dirty="0" smtClean="0"/>
              <a:t>рослина</a:t>
            </a:r>
            <a:r>
              <a:rPr lang="uk-UA" baseline="30000" dirty="0" smtClean="0"/>
              <a:t>[2]</a:t>
            </a:r>
            <a:r>
              <a:rPr lang="uk-UA" dirty="0" smtClean="0"/>
              <a:t>.</a:t>
            </a:r>
            <a:endParaRPr lang="uk-UA"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03" y="260648"/>
            <a:ext cx="2930207" cy="2088232"/>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03" y="4509120"/>
            <a:ext cx="2794000" cy="2095500"/>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6" y="2492896"/>
            <a:ext cx="2808312" cy="1858166"/>
          </a:xfrm>
          <a:prstGeom prst="rect">
            <a:avLst/>
          </a:prstGeom>
        </p:spPr>
      </p:pic>
    </p:spTree>
    <p:extLst>
      <p:ext uri="{BB962C8B-B14F-4D97-AF65-F5344CB8AC3E}">
        <p14:creationId xmlns:p14="http://schemas.microsoft.com/office/powerpoint/2010/main" val="3863491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Заголовок 1"/>
          <p:cNvSpPr>
            <a:spLocks noGrp="1"/>
          </p:cNvSpPr>
          <p:nvPr>
            <p:ph type="title"/>
          </p:nvPr>
        </p:nvSpPr>
        <p:spPr>
          <a:xfrm>
            <a:off x="5004048" y="640070"/>
            <a:ext cx="3851920" cy="5741257"/>
          </a:xfrm>
        </p:spPr>
        <p:txBody>
          <a:bodyPr>
            <a:normAutofit/>
          </a:bodyPr>
          <a:lstStyle/>
          <a:p>
            <a:pPr algn="l"/>
            <a:r>
              <a:rPr lang="uk-UA" sz="1800" dirty="0"/>
              <a:t>На мілинах, поруч із пухирником </a:t>
            </a:r>
            <a:r>
              <a:rPr lang="uk-UA" sz="1800" dirty="0" err="1"/>
              <a:t>зустріча</a:t>
            </a:r>
            <a:r>
              <a:rPr lang="uk-UA" sz="1800" dirty="0"/>
              <a:t>ється </a:t>
            </a:r>
            <a:r>
              <a:rPr lang="uk-UA" sz="1800" b="1" dirty="0"/>
              <a:t>генлісея </a:t>
            </a:r>
            <a:r>
              <a:rPr lang="uk-UA" sz="1800" dirty="0"/>
              <a:t>(</a:t>
            </a:r>
            <a:r>
              <a:rPr lang="en-US" sz="1800" i="1" dirty="0" err="1"/>
              <a:t>Genlisea</a:t>
            </a:r>
            <a:r>
              <a:rPr lang="en-US" sz="1800" dirty="0"/>
              <a:t>) — </a:t>
            </a:r>
            <a:r>
              <a:rPr lang="uk-UA" sz="1800" dirty="0"/>
              <a:t>невеликі, ледь затоплені розетки, що вільно плавають. Ловильні листки рослин мають короткий черешок, розділений на дві трубки, спрямовані у воду. Уздовж кожної з трубок проходить спіральний проріз, на внутрішній </a:t>
            </a:r>
            <a:r>
              <a:rPr lang="uk-UA" sz="1800" dirty="0" err="1"/>
              <a:t>поверхності</a:t>
            </a:r>
            <a:r>
              <a:rPr lang="uk-UA" sz="1800" dirty="0"/>
              <a:t> якого помітний ряд спрямованих </a:t>
            </a:r>
            <a:r>
              <a:rPr lang="uk-UA" sz="1800" dirty="0" err="1"/>
              <a:t>усередену</a:t>
            </a:r>
            <a:r>
              <a:rPr lang="uk-UA" sz="1800" dirty="0"/>
              <a:t> волосків. Залози розташовані на передньому краї, виділяють клейку речовину.</a:t>
            </a:r>
            <a:br>
              <a:rPr lang="uk-UA" sz="1800" dirty="0"/>
            </a:br>
            <a:r>
              <a:rPr lang="uk-UA" sz="1800" dirty="0"/>
              <a:t>Невеликі водні організми спрямовуються волосками всередину пастки, звідки вони вже неспроможні вилізти.</a:t>
            </a:r>
            <a:br>
              <a:rPr lang="uk-UA" sz="1800" dirty="0"/>
            </a:br>
            <a:endParaRPr lang="uk-UA" sz="18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40071"/>
            <a:ext cx="4211960" cy="2905385"/>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789040"/>
            <a:ext cx="4283968" cy="2592288"/>
          </a:xfrm>
          <a:prstGeom prst="rect">
            <a:avLst/>
          </a:prstGeom>
        </p:spPr>
      </p:pic>
    </p:spTree>
    <p:extLst>
      <p:ext uri="{BB962C8B-B14F-4D97-AF65-F5344CB8AC3E}">
        <p14:creationId xmlns:p14="http://schemas.microsoft.com/office/powerpoint/2010/main" val="2681728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Объект 2"/>
          <p:cNvSpPr>
            <a:spLocks noGrp="1"/>
          </p:cNvSpPr>
          <p:nvPr>
            <p:ph idx="1"/>
          </p:nvPr>
        </p:nvSpPr>
        <p:spPr>
          <a:xfrm>
            <a:off x="4283968" y="188640"/>
            <a:ext cx="4248472" cy="6480720"/>
          </a:xfrm>
        </p:spPr>
        <p:txBody>
          <a:bodyPr>
            <a:noAutofit/>
          </a:bodyPr>
          <a:lstStyle/>
          <a:p>
            <a:pPr marL="0" indent="0">
              <a:buNone/>
            </a:pPr>
            <a:r>
              <a:rPr lang="uk-UA" sz="1600" b="1" dirty="0" err="1" smtClean="0"/>
              <a:t>Бібліс</a:t>
            </a:r>
            <a:r>
              <a:rPr lang="uk-UA" sz="1600" b="1" dirty="0" smtClean="0"/>
              <a:t> гігантський </a:t>
            </a:r>
            <a:r>
              <a:rPr lang="uk-UA" sz="1600" dirty="0" smtClean="0"/>
              <a:t>- найбільший </a:t>
            </a:r>
            <a:r>
              <a:rPr lang="uk-UA" sz="1600" dirty="0"/>
              <a:t>вид роду </a:t>
            </a:r>
            <a:r>
              <a:rPr lang="uk-UA" sz="1600" i="1" dirty="0"/>
              <a:t>Бібліс</a:t>
            </a:r>
            <a:r>
              <a:rPr lang="uk-UA" sz="1600" dirty="0"/>
              <a:t>, який може досягати висоти 70 см. Забарвлення </a:t>
            </a:r>
            <a:r>
              <a:rPr lang="uk-UA" sz="1600" dirty="0" smtClean="0"/>
              <a:t>квіток варіює </a:t>
            </a:r>
            <a:r>
              <a:rPr lang="uk-UA" sz="1600" dirty="0"/>
              <a:t>від гарного темно-рожевого до </a:t>
            </a:r>
            <a:r>
              <a:rPr lang="uk-UA" sz="1600" dirty="0" smtClean="0"/>
              <a:t>світло-блакитного</a:t>
            </a:r>
            <a:r>
              <a:rPr lang="uk-UA" sz="1600" dirty="0"/>
              <a:t>. </a:t>
            </a:r>
            <a:r>
              <a:rPr lang="uk-UA" sz="1600" dirty="0" err="1"/>
              <a:t>Вузькі </a:t>
            </a:r>
            <a:r>
              <a:rPr lang="uk-UA" sz="1600" dirty="0" err="1" smtClean="0"/>
              <a:t>листя</a:t>
            </a:r>
            <a:r>
              <a:rPr lang="uk-UA" sz="1600" dirty="0" err="1"/>
              <a:t> </a:t>
            </a:r>
            <a:r>
              <a:rPr lang="uk-UA" sz="1600" dirty="0"/>
              <a:t>рослини суцільно вкриті липкими волосками і залозками; підраховано, що на одному кущику — до 300 тис. волосків і 2 млн залозок. Залозки виділяють сік, що </a:t>
            </a:r>
            <a:r>
              <a:rPr lang="uk-UA" sz="1600" dirty="0" err="1"/>
              <a:t>допомагає перетравлюв</a:t>
            </a:r>
            <a:r>
              <a:rPr lang="uk-UA" sz="1600" dirty="0"/>
              <a:t>ати жертву. Гілочки і листя рослини утворюють щільну липку перешкоду для комах. Іноді жертвами </a:t>
            </a:r>
            <a:r>
              <a:rPr lang="uk-UA" sz="1600" dirty="0" err="1"/>
              <a:t>Бібліса</a:t>
            </a:r>
            <a:r>
              <a:rPr lang="uk-UA" sz="1600" dirty="0"/>
              <a:t> </a:t>
            </a:r>
            <a:r>
              <a:rPr lang="uk-UA" sz="1600" dirty="0" err="1"/>
              <a:t>стають равлики </a:t>
            </a:r>
            <a:r>
              <a:rPr lang="uk-UA" sz="1600" dirty="0"/>
              <a:t>та жаби. Про нього ходили і продовжують поширюватися чутки як про рослину-людожера</a:t>
            </a:r>
            <a:r>
              <a:rPr lang="uk-UA" sz="1600" dirty="0" smtClean="0"/>
              <a:t>.</a:t>
            </a:r>
            <a:r>
              <a:rPr lang="uk-UA" sz="1600" dirty="0"/>
              <a:t> </a:t>
            </a:r>
            <a:r>
              <a:rPr lang="uk-UA" sz="1600" dirty="0" smtClean="0"/>
              <a:t>                                                                         Поширений </a:t>
            </a:r>
            <a:r>
              <a:rPr lang="uk-UA" sz="1600" dirty="0"/>
              <a:t>цей вид в Західній Австралії, на схід від міста Перт, на кількох низинних ділянках, а також на піщаній рівнині в </a:t>
            </a:r>
            <a:r>
              <a:rPr lang="uk-UA" sz="1600" dirty="0" err="1"/>
              <a:t>межиріччі Мур-Рівер і </a:t>
            </a:r>
            <a:r>
              <a:rPr lang="uk-UA" sz="1600" dirty="0" err="1" smtClean="0"/>
              <a:t>Енеа</a:t>
            </a:r>
            <a:r>
              <a:rPr lang="uk-UA" sz="1600" dirty="0" smtClean="0"/>
              <a:t>бба. </a:t>
            </a:r>
            <a:r>
              <a:rPr lang="uk-UA" sz="1600" dirty="0"/>
              <a:t>Для цих районів характерний середземноморський тип клімату з холодними </a:t>
            </a:r>
            <a:r>
              <a:rPr lang="uk-UA" sz="1600" dirty="0" err="1"/>
              <a:t>вологими</a:t>
            </a:r>
            <a:r>
              <a:rPr lang="uk-UA" sz="1600" dirty="0"/>
              <a:t> зимами і </a:t>
            </a:r>
            <a:r>
              <a:rPr lang="uk-UA" sz="1600" dirty="0" smtClean="0"/>
              <a:t>спекотним сухим</a:t>
            </a:r>
            <a:r>
              <a:rPr lang="uk-UA" sz="1600" dirty="0"/>
              <a:t> </a:t>
            </a:r>
            <a:r>
              <a:rPr lang="uk-UA" sz="1600" dirty="0" smtClean="0"/>
              <a:t>літніми періодами. </a:t>
            </a:r>
            <a:r>
              <a:rPr lang="uk-UA" sz="1600" dirty="0"/>
              <a:t>Коли болота, в яких вони мешкають, пересихають в літні місяці, рослини йдуть на період спокою, але з початком </a:t>
            </a:r>
            <a:r>
              <a:rPr lang="uk-UA" sz="1600" dirty="0" smtClean="0"/>
              <a:t>дощів восени </a:t>
            </a:r>
            <a:r>
              <a:rPr lang="uk-UA" sz="1600" dirty="0"/>
              <a:t>вони знову відростають.</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573016"/>
            <a:ext cx="3960440" cy="296494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60648"/>
            <a:ext cx="3960440" cy="3168352"/>
          </a:xfrm>
          <a:prstGeom prst="rect">
            <a:avLst/>
          </a:prstGeom>
        </p:spPr>
      </p:pic>
    </p:spTree>
    <p:extLst>
      <p:ext uri="{BB962C8B-B14F-4D97-AF65-F5344CB8AC3E}">
        <p14:creationId xmlns:p14="http://schemas.microsoft.com/office/powerpoint/2010/main" val="326462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Объект 2"/>
          <p:cNvSpPr>
            <a:spLocks noGrp="1"/>
          </p:cNvSpPr>
          <p:nvPr>
            <p:ph idx="1"/>
          </p:nvPr>
        </p:nvSpPr>
        <p:spPr>
          <a:xfrm>
            <a:off x="3995936" y="188640"/>
            <a:ext cx="4896544" cy="6552728"/>
          </a:xfrm>
        </p:spPr>
        <p:txBody>
          <a:bodyPr>
            <a:noAutofit/>
          </a:bodyPr>
          <a:lstStyle/>
          <a:p>
            <a:pPr marL="0" indent="0">
              <a:buNone/>
            </a:pPr>
            <a:r>
              <a:rPr lang="vi-VN" sz="1600" b="1" dirty="0"/>
              <a:t>Товстя́нка звича́йна</a:t>
            </a:r>
            <a:r>
              <a:rPr lang="vi-VN" sz="1600" dirty="0"/>
              <a:t> </a:t>
            </a:r>
            <a:r>
              <a:rPr lang="en-US" sz="1600" dirty="0"/>
              <a:t> — </a:t>
            </a:r>
            <a:r>
              <a:rPr lang="vi-VN" sz="1600" dirty="0" smtClean="0"/>
              <a:t>багаторічн</a:t>
            </a:r>
            <a:r>
              <a:rPr lang="uk-UA" sz="1600" dirty="0"/>
              <a:t>а</a:t>
            </a:r>
            <a:r>
              <a:rPr lang="vi-VN" sz="1600" dirty="0" smtClean="0"/>
              <a:t> росли</a:t>
            </a:r>
            <a:r>
              <a:rPr lang="uk-UA" sz="1600" dirty="0" smtClean="0"/>
              <a:t>на</a:t>
            </a:r>
            <a:r>
              <a:rPr lang="vi-VN" sz="1600" dirty="0"/>
              <a:t> родини Пухирникових, один з небагатьох комахоїдних представників флори </a:t>
            </a:r>
            <a:r>
              <a:rPr lang="uk-UA" sz="1600" dirty="0" smtClean="0"/>
              <a:t>України.</a:t>
            </a:r>
            <a:r>
              <a:rPr lang="vi-VN" sz="1600" dirty="0" smtClean="0"/>
              <a:t>Лікарська</a:t>
            </a:r>
            <a:r>
              <a:rPr lang="uk-UA" sz="1600" dirty="0" smtClean="0"/>
              <a:t> </a:t>
            </a:r>
            <a:r>
              <a:rPr lang="vi-VN" sz="1600" dirty="0" smtClean="0"/>
              <a:t>та</a:t>
            </a:r>
            <a:r>
              <a:rPr lang="vi-VN" sz="1600" dirty="0"/>
              <a:t> декоративна </a:t>
            </a:r>
            <a:r>
              <a:rPr lang="vi-VN" sz="1600" dirty="0" smtClean="0"/>
              <a:t>рослина</a:t>
            </a:r>
            <a:r>
              <a:rPr lang="uk-UA" sz="1600" dirty="0"/>
              <a:t>.</a:t>
            </a:r>
            <a:r>
              <a:rPr lang="vi-VN" sz="1600" dirty="0" smtClean="0"/>
              <a:t/>
            </a:r>
            <a:br>
              <a:rPr lang="vi-VN" sz="1600" dirty="0" smtClean="0"/>
            </a:br>
            <a:r>
              <a:rPr lang="uk-UA" sz="1600" dirty="0" smtClean="0"/>
              <a:t>Трав'яниста </a:t>
            </a:r>
            <a:r>
              <a:rPr lang="uk-UA" sz="1600" dirty="0"/>
              <a:t>рослина заввишки 5-25 см,</a:t>
            </a:r>
            <a:r>
              <a:rPr lang="uk-UA" sz="1600" dirty="0" err="1"/>
              <a:t> </a:t>
            </a:r>
            <a:r>
              <a:rPr lang="uk-UA" sz="1600" dirty="0" err="1" smtClean="0"/>
              <a:t>гемікриптофі</a:t>
            </a:r>
            <a:r>
              <a:rPr lang="uk-UA" sz="1600" dirty="0" smtClean="0"/>
              <a:t>т </a:t>
            </a:r>
            <a:r>
              <a:rPr lang="uk-UA" sz="1600" dirty="0"/>
              <a:t>Кореневище </a:t>
            </a:r>
            <a:r>
              <a:rPr lang="uk-UA" sz="1600" dirty="0" smtClean="0"/>
              <a:t>вкорочене</a:t>
            </a:r>
            <a:r>
              <a:rPr lang="uk-UA" sz="1600" dirty="0"/>
              <a:t>,</a:t>
            </a:r>
            <a:r>
              <a:rPr lang="uk-UA" sz="1600" dirty="0" smtClean="0"/>
              <a:t> завдовжки </a:t>
            </a:r>
            <a:r>
              <a:rPr lang="uk-UA" sz="1600" dirty="0"/>
              <a:t>лише 1-3 см. Листки розташовані у </a:t>
            </a:r>
            <a:r>
              <a:rPr lang="uk-UA" sz="1600" dirty="0" smtClean="0"/>
              <a:t>прикореневій  розетці</a:t>
            </a:r>
            <a:r>
              <a:rPr lang="uk-UA" sz="1600" dirty="0"/>
              <a:t> завширшки до 16 см. Вони майже сидячі, відносно товсті, довгасто-еліптичні, блідо-зелені або зеленкувато-жовті, </a:t>
            </a:r>
            <a:r>
              <a:rPr lang="uk-UA" sz="1600" dirty="0" err="1"/>
              <a:t>цілокраї</a:t>
            </a:r>
            <a:r>
              <a:rPr lang="uk-UA" sz="1600" dirty="0"/>
              <a:t>, завдовжки 2-5 см, завширшки 0,6-2 см. Поверхня листків вкрита залозками, що виділяють клейку речовину, їх кількість може сягати 40 000.</a:t>
            </a:r>
          </a:p>
          <a:p>
            <a:pPr marL="0" indent="0">
              <a:buNone/>
            </a:pPr>
            <a:r>
              <a:rPr lang="uk-UA" sz="1600" dirty="0" err="1" smtClean="0"/>
              <a:t>Квітконіс</a:t>
            </a:r>
            <a:r>
              <a:rPr lang="uk-UA" sz="1600" dirty="0" smtClean="0"/>
              <a:t> безлистий</a:t>
            </a:r>
            <a:r>
              <a:rPr lang="uk-UA" sz="1600" dirty="0"/>
              <a:t>, </a:t>
            </a:r>
            <a:r>
              <a:rPr lang="uk-UA" sz="1600" dirty="0" err="1"/>
              <a:t>короткоопушений</a:t>
            </a:r>
            <a:r>
              <a:rPr lang="uk-UA" sz="1600" dirty="0"/>
              <a:t>, несе поодиноку, пониклу зигоморфну квітку. Чашечка вкрита рідкими дрібними, залозистими волосками, її частки видовжено-еліптичні. Віночок завдовжки 10-20 мм, синювато-фіолетовий з білими волосками у центрі. Шпорка шилоподібна, біла, удвічі коротша за пелюстки. Тичинок 2. Пилкові зерна5-7-борозно-орові, майже кулясті або злегка сплющені, із сітчастою текстурою</a:t>
            </a:r>
            <a:r>
              <a:rPr lang="uk-UA" sz="1600" dirty="0" smtClean="0"/>
              <a:t>.</a:t>
            </a:r>
            <a:r>
              <a:rPr lang="uk-UA" sz="1600" baseline="30000" dirty="0" smtClean="0"/>
              <a:t>]</a:t>
            </a:r>
            <a:r>
              <a:rPr lang="uk-UA" sz="1600" dirty="0"/>
              <a:t> Плід — еліптично-куляста коробочка. Насіння дуже дрібне, чорне або коричневе, з сітчастою поверхнею</a:t>
            </a:r>
            <a:r>
              <a:rPr lang="uk-UA" sz="1600" dirty="0" smtClean="0"/>
              <a:t>.</a:t>
            </a:r>
            <a:r>
              <a:rPr lang="vi-VN" sz="1600" dirty="0" smtClean="0"/>
              <a:t> Вид занесений до</a:t>
            </a:r>
            <a:r>
              <a:rPr lang="uk-UA" sz="1600" dirty="0" smtClean="0"/>
              <a:t> </a:t>
            </a:r>
            <a:r>
              <a:rPr lang="vi-VN" sz="1600" dirty="0" smtClean="0">
                <a:solidFill>
                  <a:srgbClr val="D11C09"/>
                </a:solidFill>
              </a:rPr>
              <a:t>Червоної книги України </a:t>
            </a:r>
            <a:r>
              <a:rPr lang="vi-VN" sz="1600" dirty="0" smtClean="0"/>
              <a:t>у статусі «Вразливий».</a:t>
            </a:r>
            <a:endParaRPr lang="uk-UA" sz="1600" dirty="0"/>
          </a:p>
          <a:p>
            <a:endParaRPr lang="uk-UA" sz="18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08" y="188640"/>
            <a:ext cx="3423295" cy="2880320"/>
          </a:xfrm>
          <a:prstGeom prst="rect">
            <a:avLst/>
          </a:prstGeom>
        </p:spPr>
      </p:pic>
      <p:pic>
        <p:nvPicPr>
          <p:cNvPr id="2050" name="Picture 2" descr="C:\Users\Irynka\Desktop\258px-Sinterquelle_Bülgenauel_Mai_2014_82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3284984"/>
            <a:ext cx="345072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93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0" y="0"/>
            <a:ext cx="9173890" cy="6858000"/>
          </a:xfrm>
          <a:prstGeom prst="rect">
            <a:avLst/>
          </a:prstGeom>
        </p:spPr>
      </p:pic>
      <p:sp>
        <p:nvSpPr>
          <p:cNvPr id="3" name="Объект 2"/>
          <p:cNvSpPr>
            <a:spLocks noGrp="1"/>
          </p:cNvSpPr>
          <p:nvPr>
            <p:ph idx="1"/>
          </p:nvPr>
        </p:nvSpPr>
        <p:spPr>
          <a:xfrm>
            <a:off x="4427984" y="188640"/>
            <a:ext cx="4247654" cy="6264696"/>
          </a:xfrm>
        </p:spPr>
        <p:txBody>
          <a:bodyPr>
            <a:normAutofit fontScale="92500" lnSpcReduction="20000"/>
          </a:bodyPr>
          <a:lstStyle/>
          <a:p>
            <a:pPr marL="0" indent="0">
              <a:buNone/>
            </a:pPr>
            <a:r>
              <a:rPr lang="uk-UA" dirty="0" smtClean="0"/>
              <a:t/>
            </a:r>
            <a:br>
              <a:rPr lang="uk-UA" dirty="0" smtClean="0"/>
            </a:br>
            <a:r>
              <a:rPr lang="uk-UA" sz="1900" b="1" dirty="0" err="1" smtClean="0"/>
              <a:t>Жирянка</a:t>
            </a:r>
            <a:r>
              <a:rPr lang="uk-UA" sz="1900" b="1" dirty="0" smtClean="0"/>
              <a:t> </a:t>
            </a:r>
            <a:r>
              <a:rPr lang="uk-UA" sz="1900" b="1" dirty="0" err="1" smtClean="0"/>
              <a:t>моранська</a:t>
            </a:r>
            <a:r>
              <a:rPr lang="uk-UA" sz="1900" b="1" dirty="0" smtClean="0"/>
              <a:t> </a:t>
            </a:r>
            <a:r>
              <a:rPr lang="uk-UA" sz="1900" dirty="0"/>
              <a:t>(лат. </a:t>
            </a:r>
            <a:r>
              <a:rPr lang="en-US" sz="1900" dirty="0" err="1"/>
              <a:t>Pinguícula</a:t>
            </a:r>
            <a:r>
              <a:rPr lang="en-US" sz="1900" dirty="0"/>
              <a:t> </a:t>
            </a:r>
            <a:r>
              <a:rPr lang="en-US" sz="1900" dirty="0" err="1"/>
              <a:t>moranénsis</a:t>
            </a:r>
            <a:r>
              <a:rPr lang="en-US" sz="1900" dirty="0"/>
              <a:t>) - </a:t>
            </a:r>
            <a:r>
              <a:rPr lang="uk-UA" sz="1900" dirty="0"/>
              <a:t>багаторічна комахоїдна рослина; вид роду </a:t>
            </a:r>
            <a:r>
              <a:rPr lang="uk-UA" sz="1900" dirty="0" err="1" smtClean="0"/>
              <a:t>Жирянка</a:t>
            </a:r>
            <a:r>
              <a:rPr lang="uk-UA" sz="1900" dirty="0" smtClean="0"/>
              <a:t> </a:t>
            </a:r>
            <a:r>
              <a:rPr lang="uk-UA" sz="1900" dirty="0"/>
              <a:t>(</a:t>
            </a:r>
            <a:r>
              <a:rPr lang="en-US" sz="1900" dirty="0" err="1"/>
              <a:t>Pinguicula</a:t>
            </a:r>
            <a:r>
              <a:rPr lang="en-US" sz="1900" dirty="0"/>
              <a:t>) </a:t>
            </a:r>
            <a:r>
              <a:rPr lang="uk-UA" sz="1900" dirty="0"/>
              <a:t>сімейства </a:t>
            </a:r>
            <a:r>
              <a:rPr lang="uk-UA" sz="1900" dirty="0" err="1"/>
              <a:t>пузирчаткових</a:t>
            </a:r>
            <a:r>
              <a:rPr lang="uk-UA" sz="1900" dirty="0"/>
              <a:t> (</a:t>
            </a:r>
            <a:r>
              <a:rPr lang="en-US" sz="1900" dirty="0" err="1"/>
              <a:t>Lentibulariaceae</a:t>
            </a:r>
            <a:r>
              <a:rPr lang="en-US" sz="1900" dirty="0" smtClean="0"/>
              <a:t>).</a:t>
            </a:r>
            <a:r>
              <a:rPr lang="uk-UA" sz="1900" dirty="0" smtClean="0"/>
              <a:t> Наукова назва роду </a:t>
            </a:r>
            <a:r>
              <a:rPr lang="uk-UA" sz="1900" dirty="0" err="1" smtClean="0"/>
              <a:t>Жирянка</a:t>
            </a:r>
            <a:r>
              <a:rPr lang="uk-UA" sz="1900" dirty="0" smtClean="0"/>
              <a:t> - </a:t>
            </a:r>
            <a:r>
              <a:rPr lang="en-US" sz="1900" dirty="0" err="1" smtClean="0"/>
              <a:t>Pinguicula</a:t>
            </a:r>
            <a:r>
              <a:rPr lang="en-US" sz="1900" dirty="0" smtClean="0"/>
              <a:t> - </a:t>
            </a:r>
            <a:r>
              <a:rPr lang="uk-UA" sz="1900" dirty="0" smtClean="0"/>
              <a:t>походить від лат . « </a:t>
            </a:r>
            <a:r>
              <a:rPr lang="en-US" sz="1900" dirty="0" err="1" smtClean="0"/>
              <a:t>Pinguis</a:t>
            </a:r>
            <a:r>
              <a:rPr lang="en-US" sz="1900" dirty="0" smtClean="0"/>
              <a:t> » , </a:t>
            </a:r>
            <a:r>
              <a:rPr lang="uk-UA" sz="1900" dirty="0" smtClean="0"/>
              <a:t>що означає « жир » . Воно було дано через « масляних » листя рослини . Видовий епітет - </a:t>
            </a:r>
            <a:r>
              <a:rPr lang="en-US" sz="1900" dirty="0" err="1" smtClean="0"/>
              <a:t>moranensis</a:t>
            </a:r>
            <a:r>
              <a:rPr lang="en-US" sz="1900" dirty="0" smtClean="0"/>
              <a:t> - </a:t>
            </a:r>
            <a:r>
              <a:rPr lang="uk-UA" sz="1900" dirty="0" smtClean="0"/>
              <a:t>походить від назви місцевості </a:t>
            </a:r>
            <a:r>
              <a:rPr lang="en-US" sz="1900" dirty="0" smtClean="0"/>
              <a:t>Mina de </a:t>
            </a:r>
            <a:r>
              <a:rPr lang="en-US" sz="1900" dirty="0" err="1" smtClean="0"/>
              <a:t>Morán</a:t>
            </a:r>
            <a:r>
              <a:rPr lang="en-US" sz="1900" dirty="0" smtClean="0"/>
              <a:t> ( </a:t>
            </a:r>
            <a:r>
              <a:rPr lang="uk-UA" sz="1900" dirty="0" smtClean="0"/>
              <a:t>тепер штат Ідальго в Мексиці ) , де вид був відкритий .</a:t>
            </a:r>
          </a:p>
          <a:p>
            <a:pPr marL="0" indent="0">
              <a:buNone/>
            </a:pPr>
            <a:r>
              <a:rPr lang="en-US" sz="1900" dirty="0" smtClean="0"/>
              <a:t> </a:t>
            </a:r>
            <a:r>
              <a:rPr lang="uk-UA" sz="1900" dirty="0"/>
              <a:t>Природний ареал - Мексика і Гватемала. Вид відкритий Олександром фон Гумбольдтом і </a:t>
            </a:r>
            <a:r>
              <a:rPr lang="uk-UA" sz="1900" dirty="0" err="1"/>
              <a:t>Еме</a:t>
            </a:r>
            <a:r>
              <a:rPr lang="uk-UA" sz="1900" dirty="0"/>
              <a:t> </a:t>
            </a:r>
            <a:r>
              <a:rPr lang="uk-UA" sz="1900" dirty="0" err="1"/>
              <a:t>Бонпланом</a:t>
            </a:r>
            <a:r>
              <a:rPr lang="uk-UA" sz="1900" dirty="0"/>
              <a:t> під час їх експедиції в Південну Америку (1799-1804). Вперше описаний Гумбольдтом і </a:t>
            </a:r>
            <a:r>
              <a:rPr lang="uk-UA" sz="1900" dirty="0" err="1"/>
              <a:t>Бонпланом</a:t>
            </a:r>
            <a:r>
              <a:rPr lang="uk-UA" sz="1900" dirty="0"/>
              <a:t>, разом з Карлом </a:t>
            </a:r>
            <a:r>
              <a:rPr lang="uk-UA" sz="1900" dirty="0" err="1"/>
              <a:t>Кунта</a:t>
            </a:r>
            <a:r>
              <a:rPr lang="uk-UA" sz="1900" dirty="0"/>
              <a:t> в книзі </a:t>
            </a:r>
            <a:r>
              <a:rPr lang="en-US" sz="1900" dirty="0"/>
              <a:t>Nova Genera et Species </a:t>
            </a:r>
            <a:r>
              <a:rPr lang="en-US" sz="1900" dirty="0" err="1"/>
              <a:t>Plantarum</a:t>
            </a:r>
            <a:r>
              <a:rPr lang="en-US" sz="1900" dirty="0"/>
              <a:t>, </a:t>
            </a:r>
            <a:r>
              <a:rPr lang="uk-UA" sz="1900" dirty="0"/>
              <a:t>виданої в 1817 році. Вид дуже мінливий, з часом дещо його різновидів були виділені в самостійні види, що відрізняються ареалом і морфологічними особливостями</a:t>
            </a:r>
            <a:r>
              <a:rPr lang="uk-UA" sz="2900" dirty="0" smtClean="0"/>
              <a:t>.</a:t>
            </a:r>
            <a:r>
              <a:rPr lang="uk-UA" sz="2800" dirty="0" smtClean="0"/>
              <a:t> </a:t>
            </a:r>
            <a:br>
              <a:rPr lang="uk-UA" sz="2800" dirty="0" smtClean="0"/>
            </a:br>
            <a:endParaRPr lang="uk-UA" sz="19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0648"/>
            <a:ext cx="4032447" cy="2952328"/>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3645024"/>
            <a:ext cx="4032447" cy="2880320"/>
          </a:xfrm>
          <a:prstGeom prst="rect">
            <a:avLst/>
          </a:prstGeom>
        </p:spPr>
      </p:pic>
    </p:spTree>
    <p:extLst>
      <p:ext uri="{BB962C8B-B14F-4D97-AF65-F5344CB8AC3E}">
        <p14:creationId xmlns:p14="http://schemas.microsoft.com/office/powerpoint/2010/main" val="845361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Объект 2"/>
          <p:cNvSpPr>
            <a:spLocks noGrp="1"/>
          </p:cNvSpPr>
          <p:nvPr>
            <p:ph idx="1"/>
          </p:nvPr>
        </p:nvSpPr>
        <p:spPr>
          <a:xfrm>
            <a:off x="4211960" y="332656"/>
            <a:ext cx="4464496" cy="5853113"/>
          </a:xfrm>
        </p:spPr>
        <p:txBody>
          <a:bodyPr>
            <a:normAutofit fontScale="70000" lnSpcReduction="20000"/>
          </a:bodyPr>
          <a:lstStyle/>
          <a:p>
            <a:pPr marL="0" indent="0">
              <a:buNone/>
            </a:pPr>
            <a:r>
              <a:rPr lang="uk-UA" b="1" dirty="0" err="1"/>
              <a:t> Утрікулярі</a:t>
            </a:r>
            <a:r>
              <a:rPr lang="uk-UA" b="1" dirty="0"/>
              <a:t>я Грамініфолія</a:t>
            </a:r>
          </a:p>
          <a:p>
            <a:pPr marL="0" indent="0">
              <a:buNone/>
            </a:pPr>
            <a:r>
              <a:rPr lang="uk-UA" dirty="0" smtClean="0"/>
              <a:t>належить до сімейства </a:t>
            </a:r>
            <a:r>
              <a:rPr lang="uk-UA" dirty="0" err="1" smtClean="0"/>
              <a:t>Lentibulariaceae</a:t>
            </a:r>
            <a:r>
              <a:rPr lang="uk-UA" dirty="0" smtClean="0"/>
              <a:t> (пухирчатка). Всі рослини цього сімейства комахоїдні, повністю занурені в воду або болото. Наявність бульбашок, здатних захоплювати комах - унікальна особливість рослин з цього сімейства. </a:t>
            </a:r>
            <a:r>
              <a:rPr lang="uk-UA" dirty="0" err="1"/>
              <a:t>У</a:t>
            </a:r>
            <a:r>
              <a:rPr lang="uk-UA" dirty="0" err="1" smtClean="0"/>
              <a:t>трікулярія</a:t>
            </a:r>
            <a:r>
              <a:rPr lang="uk-UA" dirty="0" smtClean="0"/>
              <a:t> </a:t>
            </a:r>
            <a:r>
              <a:rPr lang="uk-UA" dirty="0" err="1" smtClean="0"/>
              <a:t>грамініфолія</a:t>
            </a:r>
            <a:r>
              <a:rPr lang="uk-UA" dirty="0" smtClean="0"/>
              <a:t> набуває цю здатність після короткого періоду перебування в акваріумі. Назва </a:t>
            </a:r>
            <a:r>
              <a:rPr lang="uk-UA" dirty="0" err="1" smtClean="0"/>
              <a:t>graminifolia</a:t>
            </a:r>
            <a:r>
              <a:rPr lang="uk-UA" dirty="0" smtClean="0"/>
              <a:t> означає буквально "з листям, схожими на траву". І дійсно, цей вид пухирчатки повністю виправдовує свою назву, оскільки за невеликий проміжок часу формує на </a:t>
            </a:r>
            <a:r>
              <a:rPr lang="uk-UA" dirty="0" err="1" smtClean="0"/>
              <a:t>грунті</a:t>
            </a:r>
            <a:r>
              <a:rPr lang="uk-UA" dirty="0" smtClean="0"/>
              <a:t> яскраво зелену галявину. Ідеально підходить в якості рослини переднього плану.</a:t>
            </a:r>
            <a:endParaRPr lang="uk-UA"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09" y="3573016"/>
            <a:ext cx="3733914" cy="273630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09" y="332656"/>
            <a:ext cx="3672408" cy="2750761"/>
          </a:xfrm>
          <a:prstGeom prst="rect">
            <a:avLst/>
          </a:prstGeom>
        </p:spPr>
      </p:pic>
    </p:spTree>
    <p:extLst>
      <p:ext uri="{BB962C8B-B14F-4D97-AF65-F5344CB8AC3E}">
        <p14:creationId xmlns:p14="http://schemas.microsoft.com/office/powerpoint/2010/main" val="578009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Объект 3"/>
          <p:cNvSpPr>
            <a:spLocks noGrp="1"/>
          </p:cNvSpPr>
          <p:nvPr>
            <p:ph idx="1"/>
          </p:nvPr>
        </p:nvSpPr>
        <p:spPr>
          <a:xfrm>
            <a:off x="107504" y="2996952"/>
            <a:ext cx="8784976" cy="3861048"/>
          </a:xfrm>
        </p:spPr>
        <p:txBody>
          <a:bodyPr>
            <a:normAutofit fontScale="55000" lnSpcReduction="20000"/>
          </a:bodyPr>
          <a:lstStyle/>
          <a:p>
            <a:pPr marL="0" indent="0">
              <a:buNone/>
            </a:pPr>
            <a:r>
              <a:rPr lang="uk-UA" dirty="0"/>
              <a:t>Одним з рідкісних рослин на Землі вважається </a:t>
            </a:r>
            <a:r>
              <a:rPr lang="uk-UA" b="1" dirty="0" err="1"/>
              <a:t>Дарлінгтон</a:t>
            </a:r>
            <a:r>
              <a:rPr lang="uk-UA" b="1" dirty="0"/>
              <a:t> каліфорнійський</a:t>
            </a:r>
            <a:r>
              <a:rPr lang="uk-UA" dirty="0"/>
              <a:t>, який є єдиним представником роду </a:t>
            </a:r>
            <a:r>
              <a:rPr lang="uk-UA" dirty="0" err="1"/>
              <a:t>Дарлінгтон</a:t>
            </a:r>
            <a:r>
              <a:rPr lang="uk-UA" dirty="0"/>
              <a:t>, зростаючий на території </a:t>
            </a:r>
            <a:r>
              <a:rPr lang="uk-UA" dirty="0" err="1"/>
              <a:t>Орегони</a:t>
            </a:r>
            <a:r>
              <a:rPr lang="uk-UA" dirty="0"/>
              <a:t> і північної Кароліни. </a:t>
            </a:r>
            <a:r>
              <a:rPr lang="uk-UA" dirty="0" err="1"/>
              <a:t>Дарлінгтонія</a:t>
            </a:r>
            <a:r>
              <a:rPr lang="uk-UA" dirty="0"/>
              <a:t> любить болотисті водойми, а також джерела з холодними проточними водами. Листя даної представниці м’ясоїдних мають форму цибулини і утворюють якусь порожнину з отвором, яка знаходиться під роздутою структурою, як «повітряна куля» і двома досить гострими </a:t>
            </a:r>
            <a:r>
              <a:rPr lang="uk-UA" dirty="0" err="1"/>
              <a:t>листями</a:t>
            </a:r>
            <a:r>
              <a:rPr lang="uk-UA" dirty="0"/>
              <a:t>, які звисають над землею подібно іклам. На відміну від інших представників комахоїдних, </a:t>
            </a:r>
            <a:r>
              <a:rPr lang="uk-UA" dirty="0" err="1"/>
              <a:t>дарлінгтонія</a:t>
            </a:r>
            <a:r>
              <a:rPr lang="uk-UA" dirty="0"/>
              <a:t> не використовує свої ловчі листя для полювання, вона воліє пастку у вигляді крабової клешні. Варто тільки жертві виявитися всередині, її відразу збиває з пантелику світло, яке проходить цяточками через рослину. Далі комаха приземляється в мільйон тонких густих волосків, які ростуть у напрямку всередину. Жертві залишається тільки слідувати за віями до травних органів, так як повернутися назад вона вже не може. На даний момент учені не отримали ще всіх примірників рослин вампірів і хижаків. Науці ще належить розбиратися з м’ясоїдними рослинами, тому як вони є перехідною стадією між рослинним і тваринним царствами, демонструючи зрідка деякі риси, які не властиві ні представникам флори, ні навіть представникам м’ясоїдної фауни.</a:t>
            </a:r>
          </a:p>
          <a:p>
            <a:endParaRPr lang="uk-UA"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8640"/>
            <a:ext cx="3960440" cy="266429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356" y="170158"/>
            <a:ext cx="4003724" cy="2664296"/>
          </a:xfrm>
          <a:prstGeom prst="rect">
            <a:avLst/>
          </a:prstGeom>
        </p:spPr>
      </p:pic>
    </p:spTree>
    <p:extLst>
      <p:ext uri="{BB962C8B-B14F-4D97-AF65-F5344CB8AC3E}">
        <p14:creationId xmlns:p14="http://schemas.microsoft.com/office/powerpoint/2010/main" val="1913453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02"/>
            <a:ext cx="9143999" cy="6858001"/>
          </a:xfrm>
          <a:prstGeom prst="rect">
            <a:avLst/>
          </a:prstGeom>
        </p:spPr>
      </p:pic>
      <p:sp>
        <p:nvSpPr>
          <p:cNvPr id="2" name="Заголовок 1"/>
          <p:cNvSpPr>
            <a:spLocks noGrp="1"/>
          </p:cNvSpPr>
          <p:nvPr>
            <p:ph type="title"/>
          </p:nvPr>
        </p:nvSpPr>
        <p:spPr>
          <a:xfrm>
            <a:off x="457200" y="116632"/>
            <a:ext cx="8229600" cy="1143000"/>
          </a:xfrm>
        </p:spPr>
        <p:txBody>
          <a:bodyPr/>
          <a:lstStyle/>
          <a:p>
            <a:r>
              <a:rPr lang="uk-UA" i="1" dirty="0">
                <a:solidFill>
                  <a:srgbClr val="0070C0"/>
                </a:solidFill>
              </a:rPr>
              <a:t>Загальна характеристика</a:t>
            </a:r>
            <a:endParaRPr lang="uk-UA" dirty="0"/>
          </a:p>
        </p:txBody>
      </p:sp>
      <p:sp>
        <p:nvSpPr>
          <p:cNvPr id="3" name="Объект 2"/>
          <p:cNvSpPr>
            <a:spLocks noGrp="1"/>
          </p:cNvSpPr>
          <p:nvPr>
            <p:ph sz="half" idx="1"/>
          </p:nvPr>
        </p:nvSpPr>
        <p:spPr>
          <a:xfrm>
            <a:off x="2483768" y="1772816"/>
            <a:ext cx="4038600" cy="4525963"/>
          </a:xfrm>
        </p:spPr>
        <p:txBody>
          <a:bodyPr>
            <a:normAutofit fontScale="62500" lnSpcReduction="20000"/>
          </a:bodyPr>
          <a:lstStyle/>
          <a:p>
            <a:pPr marL="0" indent="0">
              <a:buNone/>
            </a:pPr>
            <a:r>
              <a:rPr lang="uk-UA" dirty="0"/>
              <a:t>Рослини-хижаки живуть у воді прісних водойм, на заболочених лугах і болотах, в торфі, піску, тобто на субстратах, бідних з'єднаннями азоту. Неминуче в таких умовах азотисте голодування, а також нестача фосфору, калія та інших речовин хижі рослини компенсують за </a:t>
            </a:r>
            <a:r>
              <a:rPr lang="uk-UA" dirty="0" err="1"/>
              <a:t>рахунок перетравлювання невелики</a:t>
            </a:r>
            <a:r>
              <a:rPr lang="uk-UA" dirty="0"/>
              <a:t>х тварин, в основному комах, яких ловлять за допомогою спеціальних органів — метаморфізованного листя. На поверхні такого листя є залозки, що виділяють травні ферменти на зразок</a:t>
            </a:r>
            <a:r>
              <a:rPr lang="uk-UA" sz="1800" dirty="0"/>
              <a:t> </a:t>
            </a:r>
            <a:r>
              <a:rPr lang="uk-UA" dirty="0"/>
              <a:t>пепсину і органічні кислоти (мурашину, бензойну тощо). </a:t>
            </a:r>
            <a:r>
              <a:rPr lang="uk-UA" dirty="0" err="1"/>
              <a:t>Ферменти розщеплюють б</a:t>
            </a:r>
            <a:r>
              <a:rPr lang="uk-UA" dirty="0"/>
              <a:t>ілки тіла тварини до простіших, засвоюваних рослинами з'єднань.</a:t>
            </a:r>
          </a:p>
          <a:p>
            <a:endParaRPr lang="uk-UA"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42" y="1519515"/>
            <a:ext cx="2271211" cy="1927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112" y="1347827"/>
            <a:ext cx="2105624"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3933056"/>
            <a:ext cx="2068262" cy="25922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2771" y="4509122"/>
            <a:ext cx="2247955" cy="20162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3924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Заголовок 3"/>
          <p:cNvSpPr>
            <a:spLocks noGrp="1"/>
          </p:cNvSpPr>
          <p:nvPr>
            <p:ph type="ctrTitle"/>
          </p:nvPr>
        </p:nvSpPr>
        <p:spPr>
          <a:xfrm>
            <a:off x="539552" y="-4138"/>
            <a:ext cx="7772400" cy="1296145"/>
          </a:xfrm>
        </p:spPr>
        <p:txBody>
          <a:bodyPr/>
          <a:lstStyle/>
          <a:p>
            <a:r>
              <a:rPr lang="uk-UA" i="1" dirty="0">
                <a:solidFill>
                  <a:schemeClr val="accent4">
                    <a:lumMod val="75000"/>
                  </a:schemeClr>
                </a:solidFill>
              </a:rPr>
              <a:t>Цікаві факти</a:t>
            </a:r>
            <a:endParaRPr lang="uk-UA" dirty="0"/>
          </a:p>
        </p:txBody>
      </p:sp>
      <p:sp>
        <p:nvSpPr>
          <p:cNvPr id="3" name="Объект 2"/>
          <p:cNvSpPr>
            <a:spLocks noGrp="1"/>
          </p:cNvSpPr>
          <p:nvPr>
            <p:ph type="subTitle" idx="1"/>
          </p:nvPr>
        </p:nvSpPr>
        <p:spPr>
          <a:xfrm>
            <a:off x="87342" y="1196752"/>
            <a:ext cx="4680520" cy="5832648"/>
          </a:xfrm>
        </p:spPr>
        <p:txBody>
          <a:bodyPr>
            <a:normAutofit fontScale="55000" lnSpcReduction="20000"/>
          </a:bodyPr>
          <a:lstStyle/>
          <a:p>
            <a:pPr marL="0" indent="0" algn="l">
              <a:buNone/>
            </a:pPr>
            <a:r>
              <a:rPr lang="uk-UA" dirty="0">
                <a:solidFill>
                  <a:schemeClr val="tx1"/>
                </a:solidFill>
              </a:rPr>
              <a:t>Розміри </a:t>
            </a:r>
            <a:r>
              <a:rPr lang="uk-UA" dirty="0" err="1">
                <a:solidFill>
                  <a:schemeClr val="tx1"/>
                </a:solidFill>
              </a:rPr>
              <a:t>пастки-гл</a:t>
            </a:r>
            <a:r>
              <a:rPr lang="uk-UA" dirty="0">
                <a:solidFill>
                  <a:schemeClr val="tx1"/>
                </a:solidFill>
              </a:rPr>
              <a:t>ечика непентеса(</a:t>
            </a:r>
            <a:r>
              <a:rPr lang="en-US" i="1" dirty="0">
                <a:solidFill>
                  <a:schemeClr val="tx1"/>
                </a:solidFill>
              </a:rPr>
              <a:t>Nepenthes</a:t>
            </a:r>
            <a:r>
              <a:rPr lang="en-US" dirty="0">
                <a:solidFill>
                  <a:schemeClr val="tx1"/>
                </a:solidFill>
              </a:rPr>
              <a:t>), </a:t>
            </a:r>
            <a:r>
              <a:rPr lang="uk-UA" dirty="0">
                <a:solidFill>
                  <a:schemeClr val="tx1"/>
                </a:solidFill>
              </a:rPr>
              <a:t>одного з найбільших видів серед комахоїдних рослин із </a:t>
            </a:r>
            <a:r>
              <a:rPr lang="uk-UA" dirty="0" err="1">
                <a:solidFill>
                  <a:schemeClr val="tx1"/>
                </a:solidFill>
              </a:rPr>
              <a:t>родини аристол</a:t>
            </a:r>
            <a:r>
              <a:rPr lang="uk-UA" dirty="0">
                <a:solidFill>
                  <a:schemeClr val="tx1"/>
                </a:solidFill>
              </a:rPr>
              <a:t>охієвих , дають йому змогу ловити щурів та дрібних птахів.</a:t>
            </a:r>
          </a:p>
          <a:p>
            <a:pPr marL="0" indent="0" algn="l">
              <a:buNone/>
            </a:pPr>
            <a:r>
              <a:rPr lang="uk-UA" dirty="0">
                <a:solidFill>
                  <a:schemeClr val="tx1"/>
                </a:solidFill>
              </a:rPr>
              <a:t>Серед ферментів, що їх виділяє </a:t>
            </a:r>
            <a:r>
              <a:rPr lang="uk-UA" dirty="0" err="1">
                <a:solidFill>
                  <a:schemeClr val="tx1"/>
                </a:solidFill>
              </a:rPr>
              <a:t>непентес</a:t>
            </a:r>
            <a:r>
              <a:rPr lang="uk-UA" dirty="0">
                <a:solidFill>
                  <a:schemeClr val="tx1"/>
                </a:solidFill>
              </a:rPr>
              <a:t>, </a:t>
            </a:r>
            <a:r>
              <a:rPr lang="uk-UA" dirty="0" err="1">
                <a:solidFill>
                  <a:schemeClr val="tx1"/>
                </a:solidFill>
              </a:rPr>
              <a:t>виявлено н</a:t>
            </a:r>
            <a:r>
              <a:rPr lang="uk-UA" dirty="0">
                <a:solidFill>
                  <a:schemeClr val="tx1"/>
                </a:solidFill>
              </a:rPr>
              <a:t>епентезій, який розкладає білки здобичі на амінокислоти. Ці сполуки постачають рослині азот, якого часто бракує в місцях її проживання в умовах тропіків.</a:t>
            </a:r>
          </a:p>
          <a:p>
            <a:pPr marL="0" indent="0" algn="l">
              <a:buNone/>
            </a:pPr>
            <a:r>
              <a:rPr lang="uk-UA" dirty="0" err="1">
                <a:solidFill>
                  <a:schemeClr val="tx1"/>
                </a:solidFill>
              </a:rPr>
              <a:t>Екзоске</a:t>
            </a:r>
            <a:r>
              <a:rPr lang="uk-UA" dirty="0">
                <a:solidFill>
                  <a:schemeClr val="tx1"/>
                </a:solidFill>
              </a:rPr>
              <a:t>лети комах — ще одне потенційне джерело азоту. Вони цілком складаються з майже не податливої до </a:t>
            </a:r>
            <a:r>
              <a:rPr lang="uk-UA" dirty="0" err="1">
                <a:solidFill>
                  <a:schemeClr val="tx1"/>
                </a:solidFill>
              </a:rPr>
              <a:t>руйнаціїї</a:t>
            </a:r>
            <a:r>
              <a:rPr lang="uk-UA" dirty="0">
                <a:solidFill>
                  <a:schemeClr val="tx1"/>
                </a:solidFill>
              </a:rPr>
              <a:t> речовини —хітину. Проте </a:t>
            </a:r>
            <a:r>
              <a:rPr lang="uk-UA" dirty="0" err="1">
                <a:solidFill>
                  <a:schemeClr val="tx1"/>
                </a:solidFill>
              </a:rPr>
              <a:t>непентес</a:t>
            </a:r>
            <a:r>
              <a:rPr lang="uk-UA" dirty="0">
                <a:solidFill>
                  <a:schemeClr val="tx1"/>
                </a:solidFill>
              </a:rPr>
              <a:t> виділяє фермент, що розчиняє й цей матеріал.</a:t>
            </a:r>
          </a:p>
          <a:p>
            <a:pPr marL="0" indent="0" algn="l">
              <a:buNone/>
            </a:pPr>
            <a:r>
              <a:rPr lang="uk-UA" dirty="0">
                <a:solidFill>
                  <a:schemeClr val="tx1"/>
                </a:solidFill>
              </a:rPr>
              <a:t>У багатьох комахоїдних рослин виявлено «пружинні» клапани, що приводяться в рух за допомогою електричних імпульсів, які генерує сама рослина.</a:t>
            </a:r>
          </a:p>
          <a:p>
            <a:pPr marL="0" indent="0" algn="l">
              <a:buNone/>
            </a:pPr>
            <a:r>
              <a:rPr lang="uk-UA" dirty="0">
                <a:solidFill>
                  <a:schemeClr val="tx1"/>
                </a:solidFill>
              </a:rPr>
              <a:t>Довжина ловильних листків-глечиків </a:t>
            </a:r>
            <a:r>
              <a:rPr lang="uk-UA" dirty="0" err="1">
                <a:solidFill>
                  <a:schemeClr val="tx1"/>
                </a:solidFill>
              </a:rPr>
              <a:t>саранеценії</a:t>
            </a:r>
            <a:r>
              <a:rPr lang="uk-UA" dirty="0">
                <a:solidFill>
                  <a:schemeClr val="tx1"/>
                </a:solidFill>
              </a:rPr>
              <a:t> сягає метра.</a:t>
            </a:r>
          </a:p>
          <a:p>
            <a:pPr algn="l"/>
            <a:endParaRPr lang="uk-UA" b="1"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196752"/>
            <a:ext cx="3475087" cy="224574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3" y="3717032"/>
            <a:ext cx="1861649" cy="275708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717032"/>
            <a:ext cx="1872208" cy="2757088"/>
          </a:xfrm>
          <a:prstGeom prst="rect">
            <a:avLst/>
          </a:prstGeom>
        </p:spPr>
      </p:pic>
    </p:spTree>
    <p:extLst>
      <p:ext uri="{BB962C8B-B14F-4D97-AF65-F5344CB8AC3E}">
        <p14:creationId xmlns:p14="http://schemas.microsoft.com/office/powerpoint/2010/main" val="1552337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Заголовок 4"/>
          <p:cNvSpPr>
            <a:spLocks noGrp="1"/>
          </p:cNvSpPr>
          <p:nvPr>
            <p:ph type="ctrTitle"/>
          </p:nvPr>
        </p:nvSpPr>
        <p:spPr>
          <a:xfrm>
            <a:off x="827584" y="1916832"/>
            <a:ext cx="7772400" cy="1470025"/>
          </a:xfrm>
        </p:spPr>
        <p:txBody>
          <a:bodyPr>
            <a:normAutofit/>
          </a:bodyPr>
          <a:lstStyle/>
          <a:p>
            <a:r>
              <a:rPr lang="uk-UA" sz="7200" b="1" i="1" dirty="0" smtClean="0"/>
              <a:t>Дякую за увагу</a:t>
            </a:r>
            <a:endParaRPr lang="uk-UA" sz="7200" b="1" i="1" dirty="0"/>
          </a:p>
        </p:txBody>
      </p:sp>
      <p:sp>
        <p:nvSpPr>
          <p:cNvPr id="2" name="Подзаголовок 1"/>
          <p:cNvSpPr>
            <a:spLocks noGrp="1"/>
          </p:cNvSpPr>
          <p:nvPr>
            <p:ph type="subTitle" idx="1"/>
          </p:nvPr>
        </p:nvSpPr>
        <p:spPr/>
        <p:txBody>
          <a:bodyPr/>
          <a:lstStyle/>
          <a:p>
            <a:endParaRPr lang="ru-RU"/>
          </a:p>
        </p:txBody>
      </p:sp>
    </p:spTree>
    <p:extLst>
      <p:ext uri="{BB962C8B-B14F-4D97-AF65-F5344CB8AC3E}">
        <p14:creationId xmlns:p14="http://schemas.microsoft.com/office/powerpoint/2010/main" val="3630588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Заголовок 1"/>
          <p:cNvSpPr>
            <a:spLocks noGrp="1"/>
          </p:cNvSpPr>
          <p:nvPr>
            <p:ph type="title"/>
          </p:nvPr>
        </p:nvSpPr>
        <p:spPr/>
        <p:txBody>
          <a:bodyPr/>
          <a:lstStyle/>
          <a:p>
            <a:r>
              <a:rPr lang="uk-UA" i="1" dirty="0">
                <a:solidFill>
                  <a:schemeClr val="accent2">
                    <a:lumMod val="75000"/>
                  </a:schemeClr>
                </a:solidFill>
              </a:rPr>
              <a:t>Живлення рослин - хижаків</a:t>
            </a:r>
            <a:endParaRPr lang="uk-UA" dirty="0"/>
          </a:p>
        </p:txBody>
      </p:sp>
      <p:sp>
        <p:nvSpPr>
          <p:cNvPr id="3" name="Объект 2"/>
          <p:cNvSpPr>
            <a:spLocks noGrp="1"/>
          </p:cNvSpPr>
          <p:nvPr>
            <p:ph sz="half" idx="1"/>
          </p:nvPr>
        </p:nvSpPr>
        <p:spPr>
          <a:xfrm>
            <a:off x="2915816" y="1772816"/>
            <a:ext cx="3096344" cy="5256584"/>
          </a:xfrm>
        </p:spPr>
        <p:txBody>
          <a:bodyPr>
            <a:normAutofit fontScale="55000" lnSpcReduction="20000"/>
          </a:bodyPr>
          <a:lstStyle/>
          <a:p>
            <a:pPr marL="0" indent="0">
              <a:buNone/>
            </a:pPr>
            <a:r>
              <a:rPr lang="uk-UA" dirty="0"/>
              <a:t>У н</a:t>
            </a:r>
            <a:r>
              <a:rPr lang="uk-UA" dirty="0" err="1"/>
              <a:t>айвідоміших «хижак</a:t>
            </a:r>
            <a:r>
              <a:rPr lang="uk-UA" dirty="0"/>
              <a:t>ів» — росичок, непентесів і сараценій основну частину здобичі складають комахи (звідси інша назва цих рослин — комахоїдні). Інші — водні </a:t>
            </a:r>
            <a:r>
              <a:rPr lang="uk-UA" dirty="0" err="1"/>
              <a:t>пухиринки і альдрован</a:t>
            </a:r>
            <a:r>
              <a:rPr lang="uk-UA" dirty="0"/>
              <a:t>ди ловлять найчастіше планктонних ракоподібних. Є і такі хижі рослини, які харчуються мальками риб, пуголовками або </a:t>
            </a:r>
            <a:r>
              <a:rPr lang="uk-UA" dirty="0" err="1"/>
              <a:t>навіть жабами і я</a:t>
            </a:r>
            <a:r>
              <a:rPr lang="uk-UA" dirty="0"/>
              <a:t>щірками.</a:t>
            </a:r>
          </a:p>
          <a:p>
            <a:pPr marL="0" indent="0">
              <a:buNone/>
            </a:pPr>
            <a:r>
              <a:rPr lang="uk-UA" dirty="0"/>
              <a:t>В наземних хижих рослин коренева система розвинена слабо, </a:t>
            </a:r>
            <a:r>
              <a:rPr lang="uk-UA" dirty="0" err="1"/>
              <a:t>у водних во</a:t>
            </a:r>
            <a:r>
              <a:rPr lang="uk-UA" dirty="0"/>
              <a:t>на зредукована, проте, всі вони можуть існувати за рахунок речовин, що отримуються з ґрунту або води. Проте додаткове живлення тваринною їжею прискорює розвиток комахоїдних рослин, перехід </a:t>
            </a:r>
            <a:r>
              <a:rPr lang="uk-UA" dirty="0" err="1"/>
              <a:t>до цвітіння і плодоносі</a:t>
            </a:r>
            <a:r>
              <a:rPr lang="uk-UA" dirty="0"/>
              <a:t>ння.</a:t>
            </a:r>
          </a:p>
          <a:p>
            <a:pPr marL="0" indent="0">
              <a:buNone/>
            </a:pPr>
            <a:endParaRPr lang="uk-UA" dirty="0"/>
          </a:p>
          <a:p>
            <a:endParaRPr lang="uk-UA"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8" y="1412776"/>
            <a:ext cx="2362200"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077072"/>
            <a:ext cx="1944216" cy="2486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191" y="1412776"/>
            <a:ext cx="2409586"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248" y="4077072"/>
            <a:ext cx="1838325" cy="2486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7942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Заголовок 4"/>
          <p:cNvSpPr>
            <a:spLocks noGrp="1"/>
          </p:cNvSpPr>
          <p:nvPr>
            <p:ph type="title"/>
          </p:nvPr>
        </p:nvSpPr>
        <p:spPr>
          <a:xfrm>
            <a:off x="395536" y="260648"/>
            <a:ext cx="8229600" cy="1143000"/>
          </a:xfrm>
        </p:spPr>
        <p:txBody>
          <a:bodyPr>
            <a:normAutofit fontScale="90000"/>
          </a:bodyPr>
          <a:lstStyle/>
          <a:p>
            <a:r>
              <a:rPr lang="uk-UA" i="1" dirty="0">
                <a:solidFill>
                  <a:srgbClr val="FF0000"/>
                </a:solidFill>
              </a:rPr>
              <a:t>Види рослин – хижаків і їх охорона</a:t>
            </a:r>
            <a:endParaRPr lang="uk-UA" dirty="0"/>
          </a:p>
        </p:txBody>
      </p:sp>
      <p:sp>
        <p:nvSpPr>
          <p:cNvPr id="3" name="Объект 2"/>
          <p:cNvSpPr>
            <a:spLocks noGrp="1"/>
          </p:cNvSpPr>
          <p:nvPr>
            <p:ph sz="half" idx="2"/>
          </p:nvPr>
        </p:nvSpPr>
        <p:spPr>
          <a:xfrm>
            <a:off x="251520" y="1484784"/>
            <a:ext cx="2160240" cy="2808312"/>
          </a:xfrm>
          <a:solidFill>
            <a:schemeClr val="accent5">
              <a:lumMod val="20000"/>
              <a:lumOff val="80000"/>
            </a:schemeClr>
          </a:solidFill>
          <a:ln>
            <a:solidFill>
              <a:schemeClr val="tx1"/>
            </a:solidFill>
          </a:ln>
        </p:spPr>
        <p:txBody>
          <a:bodyPr>
            <a:normAutofit fontScale="55000" lnSpcReduction="20000"/>
          </a:bodyPr>
          <a:lstStyle/>
          <a:p>
            <a:pPr marL="0" indent="0">
              <a:buNone/>
            </a:pPr>
            <a:r>
              <a:rPr lang="uk-UA" dirty="0" smtClean="0"/>
              <a:t>         У </a:t>
            </a:r>
            <a:r>
              <a:rPr lang="uk-UA" dirty="0"/>
              <a:t>світі налічується близько                                     450 видів таких рослин, що належать до 6 родин, у тому числі:</a:t>
            </a:r>
          </a:p>
          <a:p>
            <a:r>
              <a:rPr lang="uk-UA" dirty="0"/>
              <a:t>росянкових (</a:t>
            </a:r>
            <a:r>
              <a:rPr lang="uk-UA" dirty="0" err="1"/>
              <a:t>Дрозера</a:t>
            </a:r>
            <a:r>
              <a:rPr lang="uk-UA" dirty="0"/>
              <a:t> круглолиста і ін.),</a:t>
            </a:r>
          </a:p>
          <a:p>
            <a:r>
              <a:rPr lang="uk-UA" dirty="0"/>
              <a:t>пухирникових,</a:t>
            </a:r>
          </a:p>
          <a:p>
            <a:r>
              <a:rPr lang="uk-UA" dirty="0" err="1"/>
              <a:t>непентесових</a:t>
            </a:r>
            <a:r>
              <a:rPr lang="uk-UA" dirty="0"/>
              <a:t>,</a:t>
            </a:r>
          </a:p>
          <a:p>
            <a:r>
              <a:rPr lang="uk-UA" dirty="0" err="1"/>
              <a:t>сарраценієвих</a:t>
            </a:r>
            <a:r>
              <a:rPr lang="uk-UA" dirty="0"/>
              <a:t>,</a:t>
            </a:r>
          </a:p>
          <a:p>
            <a:r>
              <a:rPr lang="uk-UA" dirty="0" err="1"/>
              <a:t>цефалотових</a:t>
            </a:r>
            <a:r>
              <a:rPr lang="uk-UA" dirty="0"/>
              <a:t>.</a:t>
            </a:r>
          </a:p>
          <a:p>
            <a:r>
              <a:rPr lang="uk-UA" dirty="0"/>
              <a:t>Ареали їх зростання — в найрізноманітніших куточках світу.</a:t>
            </a:r>
          </a:p>
          <a:p>
            <a:pPr marL="0" indent="0">
              <a:buNone/>
            </a:pPr>
            <a:endParaRPr lang="uk-UA" dirty="0"/>
          </a:p>
          <a:p>
            <a:endParaRPr lang="uk-UA" dirty="0"/>
          </a:p>
        </p:txBody>
      </p:sp>
      <p:sp>
        <p:nvSpPr>
          <p:cNvPr id="4" name="Объект 3"/>
          <p:cNvSpPr>
            <a:spLocks noGrp="1"/>
          </p:cNvSpPr>
          <p:nvPr>
            <p:ph sz="quarter" idx="4"/>
          </p:nvPr>
        </p:nvSpPr>
        <p:spPr>
          <a:xfrm>
            <a:off x="2951820" y="3284984"/>
            <a:ext cx="2808312" cy="3528392"/>
          </a:xfrm>
          <a:solidFill>
            <a:schemeClr val="accent2">
              <a:lumMod val="40000"/>
              <a:lumOff val="60000"/>
            </a:schemeClr>
          </a:solidFill>
          <a:ln>
            <a:solidFill>
              <a:schemeClr val="tx1"/>
            </a:solidFill>
          </a:ln>
        </p:spPr>
        <p:txBody>
          <a:bodyPr>
            <a:normAutofit fontScale="47500" lnSpcReduction="20000"/>
          </a:bodyPr>
          <a:lstStyle/>
          <a:p>
            <a:pPr marL="0" indent="0">
              <a:buNone/>
            </a:pPr>
            <a:r>
              <a:rPr lang="uk-UA" dirty="0" smtClean="0"/>
              <a:t>        В </a:t>
            </a:r>
            <a:r>
              <a:rPr lang="uk-UA" dirty="0"/>
              <a:t>Україні майже всі види рослин-хижаків занесені до Червоної книги України. Нині не охороняються на державному рівні лише 2 види комахоїдних рослин — </a:t>
            </a:r>
            <a:r>
              <a:rPr lang="en-US" i="1" dirty="0" err="1"/>
              <a:t>Drosera</a:t>
            </a:r>
            <a:r>
              <a:rPr lang="en-US" i="1" dirty="0"/>
              <a:t> </a:t>
            </a:r>
            <a:r>
              <a:rPr lang="en-US" i="1" dirty="0" err="1"/>
              <a:t>rotundifolia</a:t>
            </a:r>
            <a:r>
              <a:rPr lang="en-US" dirty="0"/>
              <a:t> (</a:t>
            </a:r>
            <a:r>
              <a:rPr lang="uk-UA" dirty="0"/>
              <a:t>росичка </a:t>
            </a:r>
            <a:r>
              <a:rPr lang="uk-UA" dirty="0" err="1"/>
              <a:t>круглолиста</a:t>
            </a:r>
            <a:r>
              <a:rPr lang="uk-UA" dirty="0"/>
              <a:t>) та </a:t>
            </a:r>
            <a:r>
              <a:rPr lang="en-US" i="1" dirty="0" err="1"/>
              <a:t>Utricularia</a:t>
            </a:r>
            <a:r>
              <a:rPr lang="en-US" i="1" dirty="0"/>
              <a:t> vulgaris</a:t>
            </a:r>
            <a:r>
              <a:rPr lang="en-US" dirty="0"/>
              <a:t> (</a:t>
            </a:r>
            <a:r>
              <a:rPr lang="uk-UA" dirty="0"/>
              <a:t>пухирник звичайний). Проте, ці види охороняються як регіонально рідкісні у низці областей України.</a:t>
            </a:r>
          </a:p>
          <a:p>
            <a:pPr marL="0" indent="0">
              <a:buNone/>
            </a:pPr>
            <a:r>
              <a:rPr lang="uk-UA" dirty="0"/>
              <a:t>Статус міжнародної охорони має </a:t>
            </a:r>
            <a:r>
              <a:rPr lang="en-US" i="1" dirty="0" err="1"/>
              <a:t>Aldrovanda</a:t>
            </a:r>
            <a:r>
              <a:rPr lang="en-US" i="1" dirty="0"/>
              <a:t> </a:t>
            </a:r>
            <a:r>
              <a:rPr lang="en-US" i="1" dirty="0" err="1"/>
              <a:t>vesiculosa</a:t>
            </a:r>
            <a:r>
              <a:rPr lang="en-US" dirty="0"/>
              <a:t> (</a:t>
            </a:r>
            <a:r>
              <a:rPr lang="uk-UA" dirty="0" err="1"/>
              <a:t>альдрованда</a:t>
            </a:r>
            <a:r>
              <a:rPr lang="uk-UA" dirty="0"/>
              <a:t> пухирчаста). Цей вид включений до Додатку І Бернської конвенції та до Додатку ІІ до Директиви Європейського Союзу до місць зростання.</a:t>
            </a:r>
          </a:p>
          <a:p>
            <a:pPr marL="0" indent="0">
              <a:buNone/>
            </a:pPr>
            <a:r>
              <a:rPr lang="en-US" i="1" dirty="0" err="1"/>
              <a:t>Pinguicula</a:t>
            </a:r>
            <a:r>
              <a:rPr lang="en-US" i="1" dirty="0"/>
              <a:t> bicolor</a:t>
            </a:r>
            <a:r>
              <a:rPr lang="en-US" dirty="0"/>
              <a:t> (</a:t>
            </a:r>
            <a:r>
              <a:rPr lang="uk-UA" dirty="0"/>
              <a:t>товстянка двоколірна) увійшла до Червоної книги МСОП (</a:t>
            </a:r>
            <a:r>
              <a:rPr lang="en-US" dirty="0"/>
              <a:t>IUCN) </a:t>
            </a:r>
            <a:r>
              <a:rPr lang="uk-UA" dirty="0"/>
              <a:t>з категорією </a:t>
            </a:r>
            <a:r>
              <a:rPr lang="en-US" dirty="0"/>
              <a:t>EN (</a:t>
            </a:r>
            <a:r>
              <a:rPr lang="uk-UA" dirty="0"/>
              <a:t>Види під загрозою вимирання).</a:t>
            </a:r>
          </a:p>
          <a:p>
            <a:pPr marL="0" indent="0">
              <a:buNone/>
            </a:pPr>
            <a:r>
              <a:rPr lang="uk-UA" dirty="0"/>
              <a:t>Інші види також входять до червоних книг низки країн та регіонів.</a:t>
            </a:r>
          </a:p>
          <a:p>
            <a:endParaRPr lang="uk-UA" dirty="0"/>
          </a:p>
        </p:txBody>
      </p:sp>
      <p:sp>
        <p:nvSpPr>
          <p:cNvPr id="9" name="Текст 5"/>
          <p:cNvSpPr>
            <a:spLocks noGrp="1"/>
          </p:cNvSpPr>
          <p:nvPr>
            <p:ph type="body" sz="quarter" idx="3"/>
          </p:nvPr>
        </p:nvSpPr>
        <p:spPr>
          <a:xfrm>
            <a:off x="6300192" y="1484784"/>
            <a:ext cx="2530624" cy="2880320"/>
          </a:xfrm>
          <a:solidFill>
            <a:schemeClr val="accent6">
              <a:lumMod val="20000"/>
              <a:lumOff val="80000"/>
            </a:schemeClr>
          </a:solidFill>
          <a:ln>
            <a:solidFill>
              <a:schemeClr val="tx1"/>
            </a:solidFill>
          </a:ln>
        </p:spPr>
        <p:txBody>
          <a:bodyPr>
            <a:normAutofit fontScale="55000" lnSpcReduction="20000"/>
          </a:bodyPr>
          <a:lstStyle/>
          <a:p>
            <a:r>
              <a:rPr lang="uk-UA" dirty="0" smtClean="0"/>
              <a:t>       У </a:t>
            </a:r>
            <a:r>
              <a:rPr lang="uk-UA" dirty="0"/>
              <a:t>флорі України наявні 4 роди комахоїдних </a:t>
            </a:r>
            <a:r>
              <a:rPr lang="uk-UA" dirty="0" err="1"/>
              <a:t>рослин — росичка та альдро</a:t>
            </a:r>
            <a:r>
              <a:rPr lang="uk-UA" dirty="0"/>
              <a:t>ванда з родини росичкових  </a:t>
            </a:r>
            <a:r>
              <a:rPr lang="en-US" dirty="0"/>
              <a:t>, </a:t>
            </a:r>
            <a:r>
              <a:rPr lang="uk-UA" dirty="0" err="1"/>
              <a:t>товстянка т</a:t>
            </a:r>
            <a:r>
              <a:rPr lang="uk-UA" dirty="0"/>
              <a:t>а пухирник із родини пухирникових </a:t>
            </a:r>
            <a:r>
              <a:rPr lang="en-US" dirty="0"/>
              <a:t>.</a:t>
            </a:r>
          </a:p>
          <a:p>
            <a:r>
              <a:rPr lang="uk-UA" dirty="0"/>
              <a:t>Практично всі комахоїдні рослини України є рідкісними видами </a:t>
            </a:r>
            <a:r>
              <a:rPr lang="uk-UA" dirty="0" err="1"/>
              <a:t>її флор</a:t>
            </a:r>
            <a:r>
              <a:rPr lang="uk-UA" dirty="0"/>
              <a:t>и — адже це переважно мешканці боліт, заболочених лук, водойм. Основними регіонами їх зростання в Україні є Полісся, насамперед,</a:t>
            </a:r>
            <a:r>
              <a:rPr lang="uk-UA" dirty="0" err="1"/>
              <a:t> Західне і Ц</a:t>
            </a:r>
            <a:r>
              <a:rPr lang="uk-UA" dirty="0"/>
              <a:t>ентральне, та Карпати.</a:t>
            </a:r>
          </a:p>
          <a:p>
            <a:endParaRPr lang="uk-UA"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181493"/>
            <a:ext cx="2448272" cy="1883431"/>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4725144"/>
            <a:ext cx="1800200" cy="1520949"/>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553159"/>
            <a:ext cx="2448272" cy="171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0249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Объект 3"/>
          <p:cNvSpPr>
            <a:spLocks noGrp="1"/>
          </p:cNvSpPr>
          <p:nvPr>
            <p:ph sz="half" idx="4294967295"/>
          </p:nvPr>
        </p:nvSpPr>
        <p:spPr>
          <a:xfrm>
            <a:off x="5004048" y="408006"/>
            <a:ext cx="3960440" cy="6142440"/>
          </a:xfrm>
        </p:spPr>
        <p:txBody>
          <a:bodyPr>
            <a:noAutofit/>
          </a:bodyPr>
          <a:lstStyle/>
          <a:p>
            <a:pPr marL="0" indent="0">
              <a:buNone/>
            </a:pPr>
            <a:r>
              <a:rPr lang="vi-VN" sz="1600" b="1" dirty="0"/>
              <a:t>Роси́чка</a:t>
            </a:r>
            <a:r>
              <a:rPr lang="vi-VN" sz="1600" dirty="0"/>
              <a:t> (</a:t>
            </a:r>
            <a:r>
              <a:rPr lang="en-US" sz="1600" i="1" dirty="0" err="1"/>
              <a:t>Drosera</a:t>
            </a:r>
            <a:r>
              <a:rPr lang="en-US" sz="1600" dirty="0"/>
              <a:t>) — </a:t>
            </a:r>
            <a:r>
              <a:rPr lang="vi-VN" sz="1600" dirty="0"/>
              <a:t>рід багаторічних болотяних комахоїдних рослин з родини росичкових. На листках, зібраних у прикореневу розетку, розташовані волоски, кожен із яких має на кінці велику яскраво-червону головчасту залозку. Залозки виділяють секрет — клейку блискучу краплинку, схожу на росяну (звідси й назва — росичка). До волосків прилипають дрібні комахи. Потім </a:t>
            </a:r>
            <a:r>
              <a:rPr lang="vi-VN" sz="1600" dirty="0" smtClean="0"/>
              <a:t>листок</a:t>
            </a:r>
            <a:r>
              <a:rPr lang="vi-VN" sz="1600" dirty="0"/>
              <a:t> згинається таким чином, що численні сусідні волоски огортають жертву та поступово перетравлюють її. </a:t>
            </a:r>
            <a:r>
              <a:rPr lang="uk-UA" sz="1600" dirty="0" smtClean="0"/>
              <a:t>                   </a:t>
            </a:r>
            <a:r>
              <a:rPr lang="vi-VN" sz="1600" dirty="0" smtClean="0"/>
              <a:t>До</a:t>
            </a:r>
            <a:r>
              <a:rPr lang="vi-VN" sz="1600" dirty="0"/>
              <a:t> флори України належать лише три види, поширені переважно на мохових болотах </a:t>
            </a:r>
            <a:r>
              <a:rPr lang="vi-VN" sz="1600" dirty="0" smtClean="0"/>
              <a:t>Полісся</a:t>
            </a:r>
            <a:r>
              <a:rPr lang="uk-UA" sz="1600" dirty="0" smtClean="0"/>
              <a:t> </a:t>
            </a:r>
            <a:r>
              <a:rPr lang="vi-VN" sz="1600" dirty="0" smtClean="0"/>
              <a:t>:</a:t>
            </a:r>
            <a:r>
              <a:rPr lang="vi-VN" sz="1600" dirty="0"/>
              <a:t> </a:t>
            </a:r>
            <a:r>
              <a:rPr lang="uk-UA" sz="1600" dirty="0" smtClean="0"/>
              <a:t> </a:t>
            </a:r>
            <a:r>
              <a:rPr lang="vi-VN" sz="1600" dirty="0" smtClean="0"/>
              <a:t>росичк</a:t>
            </a:r>
            <a:r>
              <a:rPr lang="uk-UA" sz="2000" dirty="0" smtClean="0"/>
              <a:t>а</a:t>
            </a:r>
            <a:r>
              <a:rPr lang="vi-VN" sz="1600" dirty="0" smtClean="0"/>
              <a:t> </a:t>
            </a:r>
            <a:r>
              <a:rPr lang="uk-UA" sz="1600" dirty="0" smtClean="0"/>
              <a:t> </a:t>
            </a:r>
            <a:r>
              <a:rPr lang="vi-VN" sz="1600" dirty="0" smtClean="0"/>
              <a:t>круглолиста</a:t>
            </a:r>
            <a:r>
              <a:rPr lang="uk-UA" sz="1600" dirty="0" smtClean="0"/>
              <a:t> , </a:t>
            </a:r>
            <a:r>
              <a:rPr lang="en-US" sz="1600" dirty="0"/>
              <a:t> </a:t>
            </a:r>
            <a:r>
              <a:rPr lang="vi-VN" sz="1600" dirty="0"/>
              <a:t>росичка англійська </a:t>
            </a:r>
            <a:r>
              <a:rPr lang="en-US" sz="1600" dirty="0" smtClean="0"/>
              <a:t> </a:t>
            </a:r>
            <a:r>
              <a:rPr lang="vi-VN" sz="1600" dirty="0"/>
              <a:t>і росичка середня </a:t>
            </a:r>
            <a:r>
              <a:rPr lang="en-US" sz="1600" dirty="0" smtClean="0"/>
              <a:t>. </a:t>
            </a:r>
            <a:r>
              <a:rPr lang="vi-VN" sz="1600" dirty="0"/>
              <a:t>Два останні види занесені до </a:t>
            </a:r>
            <a:r>
              <a:rPr lang="vi-VN" sz="1600" u="sng" dirty="0" smtClean="0">
                <a:solidFill>
                  <a:srgbClr val="D11C09"/>
                </a:solidFill>
              </a:rPr>
              <a:t>Червоно</a:t>
            </a:r>
            <a:r>
              <a:rPr lang="uk-UA" sz="1600" u="sng" dirty="0" smtClean="0">
                <a:solidFill>
                  <a:srgbClr val="D11C09"/>
                </a:solidFill>
              </a:rPr>
              <a:t>ї</a:t>
            </a:r>
            <a:r>
              <a:rPr lang="vi-VN" sz="1600" u="sng" dirty="0" smtClean="0">
                <a:solidFill>
                  <a:srgbClr val="D11C09"/>
                </a:solidFill>
              </a:rPr>
              <a:t> </a:t>
            </a:r>
            <a:r>
              <a:rPr lang="vi-VN" sz="1600" u="sng" dirty="0">
                <a:solidFill>
                  <a:srgbClr val="D11C09"/>
                </a:solidFill>
              </a:rPr>
              <a:t>книги України</a:t>
            </a:r>
            <a:r>
              <a:rPr lang="vi-VN" sz="1600" dirty="0"/>
              <a:t> й мають категорію ІІ (вразливі). Зустрічаються на сфагнових болотах Полісся, Карпат і </a:t>
            </a:r>
            <a:r>
              <a:rPr lang="vi-VN" sz="1600" dirty="0" smtClean="0"/>
              <a:t>Лісостепу.</a:t>
            </a:r>
            <a:endParaRPr lang="uk-UA" sz="1600" dirty="0"/>
          </a:p>
        </p:txBody>
      </p:sp>
      <p:pic>
        <p:nvPicPr>
          <p:cNvPr id="5" name="Объект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67544" y="404664"/>
            <a:ext cx="4038600" cy="2952328"/>
          </a:xfr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573016"/>
            <a:ext cx="4054208" cy="2952328"/>
          </a:xfrm>
          <a:prstGeom prst="rect">
            <a:avLst/>
          </a:prstGeom>
        </p:spPr>
      </p:pic>
    </p:spTree>
    <p:extLst>
      <p:ext uri="{BB962C8B-B14F-4D97-AF65-F5344CB8AC3E}">
        <p14:creationId xmlns:p14="http://schemas.microsoft.com/office/powerpoint/2010/main" val="4063600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Объект 6"/>
          <p:cNvSpPr>
            <a:spLocks noGrp="1"/>
          </p:cNvSpPr>
          <p:nvPr>
            <p:ph idx="1"/>
          </p:nvPr>
        </p:nvSpPr>
        <p:spPr>
          <a:xfrm>
            <a:off x="4644007" y="404664"/>
            <a:ext cx="4352081" cy="6048672"/>
          </a:xfrm>
        </p:spPr>
        <p:txBody>
          <a:bodyPr>
            <a:normAutofit/>
          </a:bodyPr>
          <a:lstStyle/>
          <a:p>
            <a:pPr marL="0" indent="0">
              <a:buNone/>
            </a:pPr>
            <a:r>
              <a:rPr lang="uk-UA" sz="1600" b="1" dirty="0"/>
              <a:t>Росичка англійська,</a:t>
            </a:r>
            <a:r>
              <a:rPr lang="uk-UA" sz="1600" dirty="0"/>
              <a:t> </a:t>
            </a:r>
            <a:r>
              <a:rPr lang="uk-UA" sz="1600" b="1" dirty="0"/>
              <a:t>Росичка довголиста</a:t>
            </a:r>
            <a:r>
              <a:rPr lang="uk-UA" sz="1600" dirty="0"/>
              <a:t> (</a:t>
            </a:r>
            <a:r>
              <a:rPr lang="uk-UA" sz="1600" dirty="0" smtClean="0"/>
              <a:t>лат.</a:t>
            </a:r>
            <a:r>
              <a:rPr lang="uk-UA" sz="1600" dirty="0"/>
              <a:t> </a:t>
            </a:r>
            <a:r>
              <a:rPr lang="en-US" sz="1600" i="1" dirty="0" err="1"/>
              <a:t>Drosera</a:t>
            </a:r>
            <a:r>
              <a:rPr lang="en-US" sz="1600" i="1" dirty="0"/>
              <a:t> </a:t>
            </a:r>
            <a:r>
              <a:rPr lang="en-US" sz="1600" i="1" dirty="0" err="1"/>
              <a:t>anglica</a:t>
            </a:r>
            <a:r>
              <a:rPr lang="en-US" sz="1600" dirty="0"/>
              <a:t>) — </a:t>
            </a:r>
            <a:r>
              <a:rPr lang="uk-UA" sz="1600" dirty="0" smtClean="0"/>
              <a:t> трав'яниста </a:t>
            </a:r>
            <a:r>
              <a:rPr lang="uk-UA" sz="1600" dirty="0" err="1" smtClean="0"/>
              <a:t>багаторічна</a:t>
            </a:r>
            <a:r>
              <a:rPr lang="uk-UA" sz="1600" dirty="0"/>
              <a:t>  </a:t>
            </a:r>
            <a:r>
              <a:rPr lang="uk-UA" sz="1600" dirty="0" smtClean="0"/>
              <a:t>комахоїдна </a:t>
            </a:r>
            <a:r>
              <a:rPr lang="uk-UA" sz="1600" dirty="0"/>
              <a:t>рослина родини росичкових.</a:t>
            </a:r>
          </a:p>
          <a:p>
            <a:pPr marL="0" indent="0">
              <a:buNone/>
            </a:pPr>
            <a:r>
              <a:rPr lang="uk-UA" sz="1600" dirty="0"/>
              <a:t>Стебла квітконосні, прямі, 10—25 см заввишки, безлисті. Листки — в прикореневій розетці, </a:t>
            </a:r>
            <a:r>
              <a:rPr lang="uk-UA" sz="1600" dirty="0" err="1"/>
              <a:t>довгочерешкові</a:t>
            </a:r>
            <a:r>
              <a:rPr lang="uk-UA" sz="1600" dirty="0"/>
              <a:t>, лінійно-клиновидні, спрямовані вгору, зверху і з країв вкриті головчастими червоними залозистими волосками, з пластинками, які поступово переходять у черешок. Квітки дрібні, двостатеві, правильні, 5-пелюсткові, білі, в однобічних китицях на верхівці квітконосної стрілки. </a:t>
            </a:r>
            <a:r>
              <a:rPr lang="uk-UA" sz="1600" dirty="0" err="1" smtClean="0"/>
              <a:t>Плід—</a:t>
            </a:r>
            <a:r>
              <a:rPr lang="uk-UA" sz="1600" dirty="0" smtClean="0"/>
              <a:t> </a:t>
            </a:r>
            <a:r>
              <a:rPr lang="uk-UA" sz="1600" dirty="0"/>
              <a:t>коробочка (гладенька, без борозенок). Цвіте у липні — серпні.</a:t>
            </a:r>
          </a:p>
          <a:p>
            <a:pPr marL="0" indent="0">
              <a:buNone/>
            </a:pPr>
            <a:r>
              <a:rPr lang="uk-UA" sz="1600" dirty="0"/>
              <a:t>Росте в заболочених хвойних лісах, </a:t>
            </a:r>
            <a:r>
              <a:rPr lang="uk-UA" sz="1600" dirty="0" smtClean="0"/>
              <a:t>на сфагнових лісових</a:t>
            </a:r>
            <a:r>
              <a:rPr lang="uk-UA" sz="1600" dirty="0"/>
              <a:t> </a:t>
            </a:r>
            <a:r>
              <a:rPr lang="uk-UA" sz="1600" dirty="0" smtClean="0"/>
              <a:t> болотах</a:t>
            </a:r>
            <a:r>
              <a:rPr lang="uk-UA" sz="1600" dirty="0"/>
              <a:t> і </a:t>
            </a:r>
            <a:r>
              <a:rPr lang="uk-UA" sz="1600" dirty="0" smtClean="0"/>
              <a:t>на торфовищах  на</a:t>
            </a:r>
            <a:r>
              <a:rPr lang="uk-UA" sz="1600" dirty="0"/>
              <a:t> Поліссі, в Північній частині Лісостепу, а також у північній частині Лівобережного </a:t>
            </a:r>
            <a:r>
              <a:rPr lang="uk-UA" sz="1600" dirty="0" smtClean="0"/>
              <a:t>Степу (зрідка</a:t>
            </a:r>
            <a:r>
              <a:rPr lang="uk-UA" sz="1600" dirty="0"/>
              <a:t>).</a:t>
            </a:r>
          </a:p>
          <a:p>
            <a:pPr marL="0" indent="0">
              <a:buNone/>
            </a:pPr>
            <a:r>
              <a:rPr lang="uk-UA" sz="1600" dirty="0"/>
              <a:t>Рідкісна, зникаюча болотна рослина. Занесена до</a:t>
            </a:r>
            <a:r>
              <a:rPr lang="uk-UA" sz="1600" dirty="0">
                <a:solidFill>
                  <a:srgbClr val="D11C09"/>
                </a:solidFill>
              </a:rPr>
              <a:t> Червоної книги України.</a:t>
            </a:r>
          </a:p>
          <a:p>
            <a:pPr marL="0" indent="0">
              <a:buNone/>
            </a:pPr>
            <a:endParaRPr lang="uk-UA" sz="1600" dirty="0">
              <a:solidFill>
                <a:srgbClr val="D11C09"/>
              </a:solidFill>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37" y="260648"/>
            <a:ext cx="3721139" cy="2088232"/>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62" y="2564904"/>
            <a:ext cx="2603928" cy="1872208"/>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836" y="4653136"/>
            <a:ext cx="3721140" cy="1944216"/>
          </a:xfrm>
          <a:prstGeom prst="rect">
            <a:avLst/>
          </a:prstGeom>
        </p:spPr>
      </p:pic>
    </p:spTree>
    <p:extLst>
      <p:ext uri="{BB962C8B-B14F-4D97-AF65-F5344CB8AC3E}">
        <p14:creationId xmlns:p14="http://schemas.microsoft.com/office/powerpoint/2010/main" val="3623004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Объект 2"/>
          <p:cNvSpPr>
            <a:spLocks noGrp="1"/>
          </p:cNvSpPr>
          <p:nvPr>
            <p:ph idx="1"/>
          </p:nvPr>
        </p:nvSpPr>
        <p:spPr>
          <a:xfrm>
            <a:off x="3563888" y="152736"/>
            <a:ext cx="5111750" cy="6480720"/>
          </a:xfrm>
        </p:spPr>
        <p:txBody>
          <a:bodyPr>
            <a:normAutofit lnSpcReduction="10000"/>
          </a:bodyPr>
          <a:lstStyle/>
          <a:p>
            <a:pPr marL="0" indent="0">
              <a:buNone/>
            </a:pPr>
            <a:r>
              <a:rPr lang="uk-UA" sz="1800" b="1" dirty="0" smtClean="0"/>
              <a:t>Пухирник малий </a:t>
            </a:r>
            <a:r>
              <a:rPr lang="uk-UA" sz="1800" dirty="0" smtClean="0"/>
              <a:t>- трав'яниста </a:t>
            </a:r>
            <a:r>
              <a:rPr lang="uk-UA" sz="1800" dirty="0"/>
              <a:t>рослина, що плаває у воді або лежить у прибережному мулі,</a:t>
            </a:r>
            <a:r>
              <a:rPr lang="uk-UA" sz="1800" dirty="0" err="1"/>
              <a:t> гелофі</a:t>
            </a:r>
            <a:r>
              <a:rPr lang="uk-UA" sz="1800" dirty="0"/>
              <a:t>т.</a:t>
            </a:r>
          </a:p>
          <a:p>
            <a:pPr marL="0" indent="0">
              <a:buNone/>
            </a:pPr>
            <a:r>
              <a:rPr lang="uk-UA" sz="1800" dirty="0" smtClean="0"/>
              <a:t>Рослина </a:t>
            </a:r>
            <a:r>
              <a:rPr lang="uk-UA" sz="1800" dirty="0"/>
              <a:t>водна, зростає у прісних замкнених та </a:t>
            </a:r>
            <a:r>
              <a:rPr lang="uk-UA" sz="1800" dirty="0" err="1"/>
              <a:t>малопроточних</a:t>
            </a:r>
            <a:r>
              <a:rPr lang="uk-UA" sz="1800" dirty="0"/>
              <a:t> водоймах — озерах, старицях. Віддає перевагу добре освітленим водоймам з мулувато-піщаним або мулувато-торфовим дном, також може зростати на </a:t>
            </a:r>
            <a:r>
              <a:rPr lang="uk-UA" sz="1800" dirty="0" err="1"/>
              <a:t>обводнених то</a:t>
            </a:r>
            <a:r>
              <a:rPr lang="uk-UA" sz="1800" dirty="0"/>
              <a:t>рфовищах на глибині 5-100 см. Полюбляє воду з кислою реакцією, низьким вмістом мінеральних речовин і досить високим вмістом органічних. Належить до піонерів рослинного світу, що найпершими заселяють новоутворенні водойми. Коливання рівня води переносить погано.</a:t>
            </a:r>
          </a:p>
          <a:p>
            <a:pPr marL="0" indent="0">
              <a:buNone/>
            </a:pPr>
            <a:r>
              <a:rPr lang="uk-UA" sz="1800" dirty="0"/>
              <a:t>У зв'язку з редукцією кореневої системи пухирник малий не має змоги всмоктувати з ґрунту азотисті сполуки, тому цей вид виробив пристосування для забезпечення організму азотом. Частина листків несе пухирці, які мають клапани. При наближенні дрібних водних безхребетних тварин клапани відкриваються, і жертву засмоктує всередину рухом води. Впіймані комахи перетравлюються за допомогою ферментів.</a:t>
            </a:r>
          </a:p>
          <a:p>
            <a:pPr marL="0" indent="0">
              <a:buNone/>
            </a:pPr>
            <a:endParaRPr lang="uk-UA" sz="1800" dirty="0"/>
          </a:p>
          <a:p>
            <a:endParaRPr lang="uk-UA" sz="180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3645024"/>
            <a:ext cx="3096343" cy="2702421"/>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60648"/>
            <a:ext cx="3096344" cy="3132448"/>
          </a:xfrm>
          <a:prstGeom prst="rect">
            <a:avLst/>
          </a:prstGeom>
        </p:spPr>
      </p:pic>
    </p:spTree>
    <p:extLst>
      <p:ext uri="{BB962C8B-B14F-4D97-AF65-F5344CB8AC3E}">
        <p14:creationId xmlns:p14="http://schemas.microsoft.com/office/powerpoint/2010/main" val="1534608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Объект 2"/>
          <p:cNvSpPr>
            <a:spLocks noGrp="1"/>
          </p:cNvSpPr>
          <p:nvPr>
            <p:ph idx="1"/>
          </p:nvPr>
        </p:nvSpPr>
        <p:spPr>
          <a:xfrm>
            <a:off x="4860032" y="548680"/>
            <a:ext cx="3959622" cy="5853113"/>
          </a:xfrm>
        </p:spPr>
        <p:txBody>
          <a:bodyPr>
            <a:normAutofit fontScale="62500" lnSpcReduction="20000"/>
          </a:bodyPr>
          <a:lstStyle/>
          <a:p>
            <a:pPr marL="0" indent="0">
              <a:buNone/>
            </a:pPr>
            <a:r>
              <a:rPr lang="uk-UA" b="1" dirty="0" err="1"/>
              <a:t>Пухиринки</a:t>
            </a:r>
            <a:r>
              <a:rPr lang="uk-UA" dirty="0"/>
              <a:t> (</a:t>
            </a:r>
            <a:r>
              <a:rPr lang="en-US" i="1" dirty="0" err="1"/>
              <a:t>Utricularia</a:t>
            </a:r>
            <a:r>
              <a:rPr lang="en-US" dirty="0"/>
              <a:t> i </a:t>
            </a:r>
            <a:r>
              <a:rPr lang="en-US" i="1" dirty="0" err="1"/>
              <a:t>Polypompbolyx</a:t>
            </a:r>
            <a:r>
              <a:rPr lang="en-US" dirty="0"/>
              <a:t>) </a:t>
            </a:r>
            <a:r>
              <a:rPr lang="uk-UA" dirty="0"/>
              <a:t>ростуть у водоймах. Вони вільно плавають або ж пускають коріння. З листків у них звисають пухирці з отвором, що затуляє вільно звисаючий клапан. Спеціальні залози викачують з пухирця майже всю воду, аби клапан щільно затулився під тиском води ззовні. Потім виділяється цукриста речовина, що приваблює здобич. Щетинки спрямовують здобич до клапана, який блискавично відчиняється, щойно жертва </a:t>
            </a:r>
            <a:r>
              <a:rPr lang="uk-UA" dirty="0" err="1"/>
              <a:t>торкнется</a:t>
            </a:r>
            <a:r>
              <a:rPr lang="uk-UA" dirty="0"/>
              <a:t> сигнальних волосків. Тиск змушує клапан відчинятися в середину, внаслідок чого здобич разом із водою засмоктується в пухирець. Далі клапан швидко затуляється, вода викачується і розпочинається перетравлювання улову.</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48680"/>
            <a:ext cx="4176464" cy="5832648"/>
          </a:xfrm>
          <a:prstGeom prst="rect">
            <a:avLst/>
          </a:prstGeom>
        </p:spPr>
      </p:pic>
    </p:spTree>
    <p:extLst>
      <p:ext uri="{BB962C8B-B14F-4D97-AF65-F5344CB8AC3E}">
        <p14:creationId xmlns:p14="http://schemas.microsoft.com/office/powerpoint/2010/main" val="2993458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Объект 2"/>
          <p:cNvSpPr>
            <a:spLocks noGrp="1"/>
          </p:cNvSpPr>
          <p:nvPr>
            <p:ph idx="1"/>
          </p:nvPr>
        </p:nvSpPr>
        <p:spPr>
          <a:xfrm>
            <a:off x="3923928" y="120481"/>
            <a:ext cx="5112568" cy="6552728"/>
          </a:xfrm>
        </p:spPr>
        <p:txBody>
          <a:bodyPr>
            <a:normAutofit fontScale="25000" lnSpcReduction="20000"/>
          </a:bodyPr>
          <a:lstStyle/>
          <a:p>
            <a:pPr marL="0" indent="0">
              <a:buNone/>
            </a:pPr>
            <a:r>
              <a:rPr lang="vi-VN" sz="7200" b="1" dirty="0"/>
              <a:t>Альдрова́нда пухи́рчаста</a:t>
            </a:r>
            <a:r>
              <a:rPr lang="vi-VN" sz="7200" dirty="0"/>
              <a:t> (</a:t>
            </a:r>
            <a:r>
              <a:rPr lang="en-US" sz="7200" i="1" dirty="0" err="1"/>
              <a:t>Aldrovanda</a:t>
            </a:r>
            <a:r>
              <a:rPr lang="en-US" sz="7200" i="1" dirty="0"/>
              <a:t> </a:t>
            </a:r>
            <a:r>
              <a:rPr lang="en-US" sz="7200" i="1" dirty="0" err="1"/>
              <a:t>vesiculosa</a:t>
            </a:r>
            <a:r>
              <a:rPr lang="en-US" sz="7200" dirty="0"/>
              <a:t> L.) — </a:t>
            </a:r>
            <a:r>
              <a:rPr lang="vi-VN" sz="7200" dirty="0"/>
              <a:t>водяна </a:t>
            </a:r>
            <a:r>
              <a:rPr lang="vi-VN" sz="7200" dirty="0" smtClean="0"/>
              <a:t>комахоїд</a:t>
            </a:r>
            <a:r>
              <a:rPr lang="uk-UA" sz="8000" dirty="0" smtClean="0"/>
              <a:t>на</a:t>
            </a:r>
            <a:r>
              <a:rPr lang="vi-VN" sz="7200" dirty="0" smtClean="0"/>
              <a:t> </a:t>
            </a:r>
            <a:r>
              <a:rPr lang="vi-VN" sz="7200" dirty="0"/>
              <a:t>рослина родини Росичкових (</a:t>
            </a:r>
            <a:r>
              <a:rPr lang="en-US" sz="7200" dirty="0" err="1"/>
              <a:t>Droseraceae</a:t>
            </a:r>
            <a:r>
              <a:rPr lang="en-US" sz="7200" dirty="0"/>
              <a:t>).</a:t>
            </a:r>
          </a:p>
          <a:p>
            <a:pPr marL="0" indent="0">
              <a:buNone/>
            </a:pPr>
            <a:r>
              <a:rPr lang="ru-RU" sz="7200" dirty="0" err="1"/>
              <a:t>Багаторічна</a:t>
            </a:r>
            <a:r>
              <a:rPr lang="ru-RU" sz="7200" dirty="0"/>
              <a:t> </a:t>
            </a:r>
            <a:r>
              <a:rPr lang="ru-RU" sz="7200" dirty="0" err="1"/>
              <a:t>водяна</a:t>
            </a:r>
            <a:r>
              <a:rPr lang="ru-RU" sz="7200" dirty="0"/>
              <a:t> </a:t>
            </a:r>
            <a:r>
              <a:rPr lang="ru-RU" sz="7200" dirty="0" err="1"/>
              <a:t>рослина</a:t>
            </a:r>
            <a:r>
              <a:rPr lang="ru-RU" sz="7200" dirty="0"/>
              <a:t> з горизонтально </a:t>
            </a:r>
            <a:r>
              <a:rPr lang="ru-RU" sz="7200" dirty="0" err="1"/>
              <a:t>розміщеним</a:t>
            </a:r>
            <a:r>
              <a:rPr lang="ru-RU" sz="7200" dirty="0"/>
              <a:t> </a:t>
            </a:r>
            <a:r>
              <a:rPr lang="ru-RU" sz="7200" dirty="0" err="1"/>
              <a:t>нитко-видним</a:t>
            </a:r>
            <a:r>
              <a:rPr lang="ru-RU" sz="7200" dirty="0"/>
              <a:t> </a:t>
            </a:r>
            <a:r>
              <a:rPr lang="ru-RU" sz="7200" dirty="0" err="1"/>
              <a:t>стеблом</a:t>
            </a:r>
            <a:r>
              <a:rPr lang="ru-RU" sz="7200" dirty="0"/>
              <a:t> </a:t>
            </a:r>
            <a:r>
              <a:rPr lang="ru-RU" sz="7200" dirty="0" err="1"/>
              <a:t>довжиною</a:t>
            </a:r>
            <a:r>
              <a:rPr lang="ru-RU" sz="7200" dirty="0"/>
              <a:t> З—15 см, </a:t>
            </a:r>
            <a:r>
              <a:rPr lang="ru-RU" sz="7200" dirty="0" err="1"/>
              <a:t>що</a:t>
            </a:r>
            <a:r>
              <a:rPr lang="ru-RU" sz="7200" dirty="0"/>
              <a:t> </a:t>
            </a:r>
            <a:r>
              <a:rPr lang="ru-RU" sz="7200" dirty="0" err="1"/>
              <a:t>вільно</a:t>
            </a:r>
            <a:r>
              <a:rPr lang="ru-RU" sz="7200" dirty="0"/>
              <a:t> </a:t>
            </a:r>
            <a:r>
              <a:rPr lang="ru-RU" sz="7200" dirty="0" err="1"/>
              <a:t>плаває</a:t>
            </a:r>
            <a:r>
              <a:rPr lang="ru-RU" sz="7200" dirty="0"/>
              <a:t> на </a:t>
            </a:r>
            <a:r>
              <a:rPr lang="ru-RU" sz="7200" dirty="0" err="1"/>
              <a:t>поверхні</a:t>
            </a:r>
            <a:r>
              <a:rPr lang="ru-RU" sz="7200" dirty="0"/>
              <a:t> води. Росте </a:t>
            </a:r>
            <a:r>
              <a:rPr lang="ru-RU" sz="7200" dirty="0" err="1"/>
              <a:t>подекуди</a:t>
            </a:r>
            <a:r>
              <a:rPr lang="ru-RU" sz="7200" dirty="0"/>
              <a:t> в </a:t>
            </a:r>
            <a:r>
              <a:rPr lang="ru-RU" sz="7200" dirty="0" err="1"/>
              <a:t>стоячій</a:t>
            </a:r>
            <a:r>
              <a:rPr lang="ru-RU" sz="7200" dirty="0"/>
              <a:t> </a:t>
            </a:r>
            <a:r>
              <a:rPr lang="ru-RU" sz="7200" dirty="0" err="1"/>
              <a:t>воді</a:t>
            </a:r>
            <a:r>
              <a:rPr lang="ru-RU" sz="7200" dirty="0"/>
              <a:t> озер, </a:t>
            </a:r>
            <a:r>
              <a:rPr lang="ru-RU" sz="7200" dirty="0" err="1"/>
              <a:t>ставків</a:t>
            </a:r>
            <a:r>
              <a:rPr lang="ru-RU" sz="7200" dirty="0"/>
              <a:t>, в </a:t>
            </a:r>
            <a:r>
              <a:rPr lang="ru-RU" sz="7200" dirty="0" err="1"/>
              <a:t>річках</a:t>
            </a:r>
            <a:r>
              <a:rPr lang="ru-RU" sz="7200" dirty="0"/>
              <a:t> у </a:t>
            </a:r>
            <a:r>
              <a:rPr lang="ru-RU" sz="7200" dirty="0" err="1"/>
              <a:t>Прикарпатті</a:t>
            </a:r>
            <a:r>
              <a:rPr lang="ru-RU" sz="7200" dirty="0"/>
              <a:t>, на </a:t>
            </a:r>
            <a:r>
              <a:rPr lang="ru-RU" sz="7200" dirty="0" err="1"/>
              <a:t>Поліссі</a:t>
            </a:r>
            <a:r>
              <a:rPr lang="ru-RU" sz="7200" dirty="0"/>
              <a:t>, у </a:t>
            </a:r>
            <a:r>
              <a:rPr lang="ru-RU" sz="7200" dirty="0" err="1"/>
              <a:t>Лісостепу</a:t>
            </a:r>
            <a:r>
              <a:rPr lang="ru-RU" sz="7200" dirty="0"/>
              <a:t> і Степу.</a:t>
            </a:r>
          </a:p>
          <a:p>
            <a:pPr marL="0" indent="0">
              <a:buNone/>
            </a:pPr>
            <a:r>
              <a:rPr lang="ru-RU" sz="7200" dirty="0"/>
              <a:t>Живиться </a:t>
            </a:r>
            <a:r>
              <a:rPr lang="ru-RU" sz="7200" dirty="0" err="1"/>
              <a:t>дрібними</a:t>
            </a:r>
            <a:r>
              <a:rPr lang="ru-RU" sz="7200" dirty="0"/>
              <a:t> </a:t>
            </a:r>
            <a:r>
              <a:rPr lang="ru-RU" sz="7200" dirty="0" err="1"/>
              <a:t>водяними</a:t>
            </a:r>
            <a:r>
              <a:rPr lang="ru-RU" sz="7200" dirty="0"/>
              <a:t> </a:t>
            </a:r>
            <a:r>
              <a:rPr lang="ru-RU" sz="7200" dirty="0" err="1"/>
              <a:t>тваринами</a:t>
            </a:r>
            <a:r>
              <a:rPr lang="ru-RU" sz="7200" dirty="0"/>
              <a:t>. </a:t>
            </a:r>
            <a:r>
              <a:rPr lang="ru-RU" sz="7200" dirty="0" err="1"/>
              <a:t>Плаваюче</a:t>
            </a:r>
            <a:r>
              <a:rPr lang="ru-RU" sz="7200" dirty="0"/>
              <a:t> </a:t>
            </a:r>
            <a:r>
              <a:rPr lang="ru-RU" sz="7200" dirty="0" err="1"/>
              <a:t>стебло</a:t>
            </a:r>
            <a:r>
              <a:rPr lang="ru-RU" sz="7200" dirty="0"/>
              <a:t> без </a:t>
            </a:r>
            <a:r>
              <a:rPr lang="ru-RU" sz="7200" dirty="0" err="1"/>
              <a:t>коренів</a:t>
            </a:r>
            <a:r>
              <a:rPr lang="ru-RU" sz="7200" dirty="0"/>
              <a:t>. Листки в </a:t>
            </a:r>
            <a:r>
              <a:rPr lang="ru-RU" sz="7200" dirty="0" err="1"/>
              <a:t>кільцях</a:t>
            </a:r>
            <a:r>
              <a:rPr lang="ru-RU" sz="7200" dirty="0"/>
              <a:t>, з </a:t>
            </a:r>
            <a:r>
              <a:rPr lang="ru-RU" sz="7200" dirty="0" err="1"/>
              <a:t>складеною</a:t>
            </a:r>
            <a:r>
              <a:rPr lang="ru-RU" sz="7200" dirty="0"/>
              <a:t> </a:t>
            </a:r>
            <a:r>
              <a:rPr lang="ru-RU" sz="7200" dirty="0" err="1"/>
              <a:t>вздовж</a:t>
            </a:r>
            <a:r>
              <a:rPr lang="ru-RU" sz="7200" dirty="0"/>
              <a:t> </a:t>
            </a:r>
            <a:r>
              <a:rPr lang="ru-RU" sz="7200" dirty="0" err="1"/>
              <a:t>пластинкою</a:t>
            </a:r>
            <a:r>
              <a:rPr lang="ru-RU" sz="7200" dirty="0"/>
              <a:t>, </a:t>
            </a:r>
            <a:r>
              <a:rPr lang="ru-RU" sz="7200" dirty="0" err="1"/>
              <a:t>вкриті</a:t>
            </a:r>
            <a:r>
              <a:rPr lang="ru-RU" sz="7200" dirty="0"/>
              <a:t> волосками, при </a:t>
            </a:r>
            <a:r>
              <a:rPr lang="ru-RU" sz="7200" dirty="0" err="1"/>
              <a:t>подразненні</a:t>
            </a:r>
            <a:r>
              <a:rPr lang="ru-RU" sz="7200" dirty="0"/>
              <a:t> </a:t>
            </a:r>
            <a:r>
              <a:rPr lang="ru-RU" sz="7200" dirty="0" err="1"/>
              <a:t>яких</a:t>
            </a:r>
            <a:r>
              <a:rPr lang="ru-RU" sz="7200" dirty="0"/>
              <a:t> половинки листка </a:t>
            </a:r>
            <a:r>
              <a:rPr lang="ru-RU" sz="7200" dirty="0" err="1"/>
              <a:t>замикаються</a:t>
            </a:r>
            <a:r>
              <a:rPr lang="ru-RU" sz="7200" dirty="0"/>
              <a:t> і </a:t>
            </a:r>
            <a:r>
              <a:rPr lang="ru-RU" sz="7200" dirty="0" err="1"/>
              <a:t>затискують</a:t>
            </a:r>
            <a:r>
              <a:rPr lang="ru-RU" sz="7200" dirty="0"/>
              <a:t> </a:t>
            </a:r>
            <a:r>
              <a:rPr lang="ru-RU" sz="7200" dirty="0" err="1"/>
              <a:t>здобич</a:t>
            </a:r>
            <a:r>
              <a:rPr lang="ru-RU" sz="7200" dirty="0"/>
              <a:t>. Листок при </a:t>
            </a:r>
            <a:r>
              <a:rPr lang="ru-RU" sz="7200" dirty="0" err="1"/>
              <a:t>цьому</a:t>
            </a:r>
            <a:r>
              <a:rPr lang="ru-RU" sz="7200" dirty="0"/>
              <a:t> </a:t>
            </a:r>
            <a:r>
              <a:rPr lang="ru-RU" sz="7200" dirty="0" err="1"/>
              <a:t>набуває</a:t>
            </a:r>
            <a:r>
              <a:rPr lang="ru-RU" sz="7200" dirty="0"/>
              <a:t> </a:t>
            </a:r>
            <a:r>
              <a:rPr lang="ru-RU" sz="7200" dirty="0" err="1"/>
              <a:t>форми</a:t>
            </a:r>
            <a:r>
              <a:rPr lang="ru-RU" sz="7200" dirty="0"/>
              <a:t> </a:t>
            </a:r>
            <a:r>
              <a:rPr lang="ru-RU" sz="7200" dirty="0" err="1"/>
              <a:t>пухирця</a:t>
            </a:r>
            <a:r>
              <a:rPr lang="ru-RU" sz="7200" dirty="0"/>
              <a:t>. </a:t>
            </a:r>
            <a:r>
              <a:rPr lang="ru-RU" sz="7200" dirty="0" err="1"/>
              <a:t>Процес</a:t>
            </a:r>
            <a:r>
              <a:rPr lang="ru-RU" sz="7200" dirty="0"/>
              <a:t> </a:t>
            </a:r>
            <a:r>
              <a:rPr lang="ru-RU" sz="7200" dirty="0" err="1"/>
              <a:t>травлення</a:t>
            </a:r>
            <a:r>
              <a:rPr lang="ru-RU" sz="7200" dirty="0"/>
              <a:t> </a:t>
            </a:r>
            <a:r>
              <a:rPr lang="ru-RU" sz="7200" dirty="0" err="1"/>
              <a:t>може</a:t>
            </a:r>
            <a:r>
              <a:rPr lang="ru-RU" sz="7200" dirty="0"/>
              <a:t> </a:t>
            </a:r>
            <a:r>
              <a:rPr lang="ru-RU" sz="7200" dirty="0" err="1"/>
              <a:t>тривати</a:t>
            </a:r>
            <a:r>
              <a:rPr lang="ru-RU" sz="7200" dirty="0"/>
              <a:t> </a:t>
            </a:r>
            <a:r>
              <a:rPr lang="ru-RU" sz="7200" dirty="0" err="1"/>
              <a:t>понад</a:t>
            </a:r>
            <a:r>
              <a:rPr lang="ru-RU" sz="7200" dirty="0"/>
              <a:t> </a:t>
            </a:r>
            <a:r>
              <a:rPr lang="ru-RU" sz="7200" dirty="0" err="1"/>
              <a:t>місяць</a:t>
            </a:r>
            <a:r>
              <a:rPr lang="ru-RU" sz="7200" dirty="0"/>
              <a:t>. </a:t>
            </a:r>
            <a:r>
              <a:rPr lang="ru-RU" sz="7200" dirty="0" err="1"/>
              <a:t>Після</a:t>
            </a:r>
            <a:r>
              <a:rPr lang="ru-RU" sz="7200" dirty="0"/>
              <a:t> </a:t>
            </a:r>
            <a:r>
              <a:rPr lang="ru-RU" sz="7200" dirty="0" err="1"/>
              <a:t>цього</a:t>
            </a:r>
            <a:r>
              <a:rPr lang="ru-RU" sz="7200" dirty="0"/>
              <a:t> листок </a:t>
            </a:r>
            <a:r>
              <a:rPr lang="ru-RU" sz="7200" dirty="0" err="1" smtClean="0"/>
              <a:t>здебільшого</a:t>
            </a:r>
            <a:r>
              <a:rPr lang="ru-RU" sz="7200" dirty="0" smtClean="0"/>
              <a:t> </a:t>
            </a:r>
            <a:r>
              <a:rPr lang="ru-RU" sz="7200" dirty="0" err="1" smtClean="0"/>
              <a:t>відмирає</a:t>
            </a:r>
            <a:r>
              <a:rPr lang="ru-RU" sz="7200" dirty="0" smtClean="0"/>
              <a:t>.</a:t>
            </a:r>
            <a:r>
              <a:rPr lang="uk-UA" sz="7200" dirty="0" smtClean="0"/>
              <a:t>                                                        Зустрічається </a:t>
            </a:r>
            <a:r>
              <a:rPr lang="uk-UA" sz="7200" dirty="0" err="1"/>
              <a:t>в Центральній та Південні Євро</a:t>
            </a:r>
            <a:r>
              <a:rPr lang="uk-UA" sz="7200" dirty="0"/>
              <a:t>пі, Східні Азії, Індії, Африці, Австралії; в Україні — спорадично на всій території.</a:t>
            </a:r>
          </a:p>
          <a:p>
            <a:pPr marL="0" indent="0">
              <a:buNone/>
            </a:pPr>
            <a:r>
              <a:rPr lang="uk-UA" sz="7200" dirty="0"/>
              <a:t>В Україні росте один вид </a:t>
            </a:r>
            <a:r>
              <a:rPr lang="uk-UA" sz="7200" dirty="0" err="1"/>
              <a:t>альдрованди</a:t>
            </a:r>
            <a:r>
              <a:rPr lang="uk-UA" sz="7200" dirty="0"/>
              <a:t>.</a:t>
            </a:r>
          </a:p>
          <a:p>
            <a:pPr marL="0" indent="0">
              <a:buNone/>
            </a:pPr>
            <a:r>
              <a:rPr lang="uk-UA" sz="7200" dirty="0"/>
              <a:t>Вид занесений до Червоної книги України (2009), до категорії «рідкісний». Водяні формації </a:t>
            </a:r>
            <a:r>
              <a:rPr lang="uk-UA" sz="7200" dirty="0" err="1"/>
              <a:t>альдрованди</a:t>
            </a:r>
            <a:r>
              <a:rPr lang="uk-UA" sz="7200" dirty="0"/>
              <a:t> пухирчастої занесені до Зеленої </a:t>
            </a:r>
            <a:r>
              <a:rPr lang="uk-UA" sz="7200" dirty="0" smtClean="0"/>
              <a:t>книги </a:t>
            </a:r>
            <a:r>
              <a:rPr lang="uk-UA" sz="7200" dirty="0"/>
              <a:t>України (1987) як «рідкісні, зникаючи та типові рослинні угруповання, що потребують охорони».</a:t>
            </a:r>
          </a:p>
          <a:p>
            <a:pPr marL="0" indent="0">
              <a:buNone/>
            </a:pPr>
            <a:endParaRPr lang="uk-UA" sz="3400" dirty="0"/>
          </a:p>
          <a:p>
            <a:pPr marL="0" indent="0">
              <a:buNone/>
            </a:pPr>
            <a:r>
              <a:rPr lang="vi-VN" dirty="0" smtClean="0"/>
              <a:t/>
            </a:r>
            <a:br>
              <a:rPr lang="vi-VN" dirty="0" smtClean="0"/>
            </a:br>
            <a:endParaRPr lang="uk-UA" dirty="0"/>
          </a:p>
        </p:txBody>
      </p:sp>
      <p:pic>
        <p:nvPicPr>
          <p:cNvPr id="3074" name="Picture 2" descr="C:\Users\Irynka\Desktop\800px-AldrovandaVesiculosaHab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0181"/>
            <a:ext cx="3384377" cy="327082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717032"/>
            <a:ext cx="3384378" cy="2934072"/>
          </a:xfrm>
          <a:prstGeom prst="rect">
            <a:avLst/>
          </a:prstGeom>
        </p:spPr>
      </p:pic>
    </p:spTree>
    <p:extLst>
      <p:ext uri="{BB962C8B-B14F-4D97-AF65-F5344CB8AC3E}">
        <p14:creationId xmlns:p14="http://schemas.microsoft.com/office/powerpoint/2010/main" val="169056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313</Words>
  <Application>Microsoft Office PowerPoint</Application>
  <PresentationFormat>Экран (4:3)</PresentationFormat>
  <Paragraphs>56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РОСЛИНИ - ХИЖАКИ</vt:lpstr>
      <vt:lpstr>Загальна характеристика</vt:lpstr>
      <vt:lpstr>Живлення рослин - хижаків</vt:lpstr>
      <vt:lpstr>Види рослин – хижаків і їх охорона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мілинах, поруч із пухирником зустрічається генлісея (Genlisea) — невеликі, ледь затоплені розетки, що вільно плавають. Ловильні листки рослин мають короткий черешок, розділений на дві трубки, спрямовані у воду. Уздовж кожної з трубок проходить спіральний проріз, на внутрішній поверхності якого помітний ряд спрямованих усередену волосків. Залози розташовані на передньому краї, виділяють клейку речовину. Невеликі водні організми спрямовуються волосками всередину пастки, звідки вони вже неспроможні вилізти. </vt:lpstr>
      <vt:lpstr>Презентация PowerPoint</vt:lpstr>
      <vt:lpstr>Презентация PowerPoint</vt:lpstr>
      <vt:lpstr>Презентация PowerPoint</vt:lpstr>
      <vt:lpstr>Презентация PowerPoint</vt:lpstr>
      <vt:lpstr>Презентация PowerPoint</vt:lpstr>
      <vt:lpstr>Цікаві факти</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іринка федчишин</dc:creator>
  <cp:lastModifiedBy>Ol</cp:lastModifiedBy>
  <cp:revision>37</cp:revision>
  <dcterms:created xsi:type="dcterms:W3CDTF">2016-04-20T14:16:21Z</dcterms:created>
  <dcterms:modified xsi:type="dcterms:W3CDTF">2018-11-24T12:21:30Z</dcterms:modified>
</cp:coreProperties>
</file>