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61" r:id="rId4"/>
    <p:sldId id="271" r:id="rId5"/>
    <p:sldId id="259" r:id="rId6"/>
    <p:sldId id="262" r:id="rId7"/>
    <p:sldId id="264" r:id="rId8"/>
    <p:sldId id="274" r:id="rId9"/>
    <p:sldId id="272" r:id="rId10"/>
    <p:sldId id="276" r:id="rId11"/>
    <p:sldId id="263" r:id="rId12"/>
    <p:sldId id="280" r:id="rId13"/>
    <p:sldId id="269" r:id="rId14"/>
    <p:sldId id="270" r:id="rId15"/>
    <p:sldId id="265" r:id="rId16"/>
    <p:sldId id="279" r:id="rId17"/>
    <p:sldId id="281" r:id="rId18"/>
    <p:sldId id="266" r:id="rId19"/>
    <p:sldId id="268" r:id="rId20"/>
    <p:sldId id="267" r:id="rId21"/>
    <p:sldId id="273" r:id="rId22"/>
    <p:sldId id="278" r:id="rId23"/>
    <p:sldId id="275" r:id="rId24"/>
    <p:sldId id="277" r:id="rId25"/>
    <p:sldId id="282" r:id="rId26"/>
    <p:sldId id="260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1C3A-DDBD-4C45-A96C-BC06247A40F7}" type="datetimeFigureOut">
              <a:rPr lang="uk-UA" smtClean="0"/>
              <a:t>14.12.2022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DBA7-CF7F-47C1-8A1D-B38B7DFB0D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94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DBA7-CF7F-47C1-8A1D-B38B7DFB0D6F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50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8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9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19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35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22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4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4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2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7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3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88AD3-7EEA-4B4E-A55C-CA2F41A004CF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2544C-B098-48A2-A4FE-7CB4791CBA9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rknotes.com/images/onlineguides/GCSE/Jane-Eyre-2017/Mrs_Fairfax1.jpg" TargetMode="External"/><Relationship Id="rId3" Type="http://schemas.openxmlformats.org/officeDocument/2006/relationships/hyperlink" Target="https://chtyvo.org.ua/content/covers/dfa1a680f44baef0be06f82fbe1ac0da.jpg" TargetMode="External"/><Relationship Id="rId7" Type="http://schemas.openxmlformats.org/officeDocument/2006/relationships/hyperlink" Target="https://static.yakaboo.ua/cdn-cgi/image/width=176,height=170,quality=100,dpr=2,format=webp/media/catalog/product/c/o/cover_2__2.png" TargetMode="External"/><Relationship Id="rId2" Type="http://schemas.openxmlformats.org/officeDocument/2006/relationships/hyperlink" Target="https://www.ukrlib.com.ua/world/printit.php?tid=1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0.gstatic.com/images?q=tbn:ANd9GcRRmMuBjqDeGytXgdu1gUrV18bqHGVxP7cHNp15sp1HKLpV7e3lu8Z4xOgYc3WJF4iWHrA&amp;usqp=CAU" TargetMode="External"/><Relationship Id="rId5" Type="http://schemas.openxmlformats.org/officeDocument/2006/relationships/hyperlink" Target="https://content.rozetka.com.ua/goods/images/original/124278607.jpg" TargetMode="External"/><Relationship Id="rId10" Type="http://schemas.openxmlformats.org/officeDocument/2006/relationships/hyperlink" Target="http://www.annebronte.org/wp-content/uploads/2020/08/fortune-teller-JE.jpg" TargetMode="External"/><Relationship Id="rId4" Type="http://schemas.openxmlformats.org/officeDocument/2006/relationships/hyperlink" Target="https://static.yakaboo.ua/cdn-cgi/image/width=176,height=170,quality=100,dpr=2,format=webp/media/catalog/product/i/m/image00003_25.jpg" TargetMode="External"/><Relationship Id="rId9" Type="http://schemas.openxmlformats.org/officeDocument/2006/relationships/hyperlink" Target="https://i.ytimg.com/vi/8cK7mHrEEOQ/mqdefault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2556" y="698500"/>
            <a:ext cx="5008843" cy="5054599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Романтичні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мрії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Джейн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Ейр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сувора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реальність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Тема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кохання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Джейн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Ейр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Едвард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Рочестер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06" t="2160" r="9819" b="12654"/>
          <a:stretch/>
        </p:blipFill>
        <p:spPr>
          <a:xfrm>
            <a:off x="1473200" y="279400"/>
            <a:ext cx="3949699" cy="557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21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009" y="419100"/>
            <a:ext cx="44733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Місіс </a:t>
            </a:r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Фейрфакс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господаря 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Торнфілду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Mrs Fairfax Mrs Fairfax's role in the novel Jane Eyre (Grades 9–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4679" r="14048" b="7770"/>
          <a:stretch/>
        </p:blipFill>
        <p:spPr bwMode="auto">
          <a:xfrm>
            <a:off x="4207212" y="1487488"/>
            <a:ext cx="1654507" cy="198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51907" y="139700"/>
            <a:ext cx="4949494" cy="571500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орендарі вважають його за справедливого, щедрого й поблажливого господаря.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Це чудесна людина!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 знаю, — може, він трохи дивак.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… багато мандрував і чимало побачив на своєму віку.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Він чоловік ніби розумний, щоправда, мені ні разу не випадало мати з ним тривалу розмову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нічим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особливим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вирізняється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але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відчувається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коли з ним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говориш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ніколи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бути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певним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то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жартує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серйозно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вдоволений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ніяк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зрозумієш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принаймні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я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розумію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Та дарма 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хороший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хазяїн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аристократ-землевласник.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4" descr="Джейн Ейр (1983) - дивитися онлайн в хорошій якості H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2" r="54054"/>
          <a:stretch/>
        </p:blipFill>
        <p:spPr bwMode="auto">
          <a:xfrm>
            <a:off x="1013009" y="1920176"/>
            <a:ext cx="3194203" cy="4006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8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50" y="188206"/>
            <a:ext cx="49022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Непривітний подорожній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2655" r="8607" b="16156"/>
          <a:stretch/>
        </p:blipFill>
        <p:spPr>
          <a:xfrm rot="5400000">
            <a:off x="2964078" y="3090647"/>
            <a:ext cx="3651520" cy="222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46800" y="188206"/>
            <a:ext cx="5080000" cy="600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…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середнього зросту і широкоплечий.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Лице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він мав смагляве, риси суворі, чоло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високе.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Він вийшов з юнацьких літ, але був ще не старий — так десь років тридцяти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п'яти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…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сердитий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погляд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грубий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тон.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Нове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обличчя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стало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ніби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новою картиною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галереї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моєї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пам'яті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геть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неподібне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всіх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інших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там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вивішених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: перше,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був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портрет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чоловіка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, і друге,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чоловіка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смаглявого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дужого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суворого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4100" name="Picture 4" descr="Джейн Ейр» Скорочено - Бронте Шарлотта - Dovidka.biz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r="15394"/>
          <a:stretch/>
        </p:blipFill>
        <p:spPr bwMode="auto">
          <a:xfrm>
            <a:off x="1060450" y="1158303"/>
            <a:ext cx="2679700" cy="301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1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3800" y="885824"/>
            <a:ext cx="4965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«…густі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 брови, високе чоло, відмежоване рівною лінією чорного чуба, що здавалось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прямокутним…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 окреслений ніс, більше характерний як прикмета рішучої вдачі, аніж краси, широкі ніздрі, що, на мою думку, свідчили про запальність, різкі обриси вуст і підборіддя — так, без сумніву, це були риси похмурої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людини».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7600" y="223043"/>
            <a:ext cx="4991100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істер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Едуард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Фейрфакс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де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Рочестер</a:t>
            </a:r>
            <a:endParaRPr lang="uk-UA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45802" r="28333" b="12963"/>
          <a:stretch/>
        </p:blipFill>
        <p:spPr>
          <a:xfrm rot="5400000">
            <a:off x="1154501" y="2209570"/>
            <a:ext cx="4522629" cy="271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81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469" y="758825"/>
            <a:ext cx="50292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Містер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Рочестер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Джейн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600" y="758825"/>
            <a:ext cx="51562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ніби маленька черничка, чудна, спокійна, сувора й проста, коли ви отак сидите, згорнувши рученята на колінах і опустивши очі на килим (не рахуючи тих випадків, коли вони гостро дивляться мені в лице, як оце, скажімо, зараз), та коли хто поставить вам запитання або зробить зауваження, на яке треба щось сказати, то ви даєте відповідь, можливо, й не гостру, але доволі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несподівану».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31" y="2084388"/>
            <a:ext cx="4900675" cy="326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99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700" y="495300"/>
            <a:ext cx="5118100" cy="5681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ви, така поважна, спокійна й тактовна, створені для того, щоб вислухувати чужі таємниці. Крім того, я знаю, яку душу я обрав собі для спілкування, знаю, — вона не заразиться від мене; у вас своєрідний, незвичайний розум. На щастя, я не маю замірів доводити його до згуби, а якби й мав, то він би не здався на мої підступи. Що більше я з вами розмовляю, то краще: я не можу вас згубити, а ви, дивись, ще й зцілите мене.</a:t>
            </a: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8469" y="187325"/>
            <a:ext cx="50292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Містер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Рочестер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Джейн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Любовь сквозь века: Джейн Эйр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1376753"/>
            <a:ext cx="2984499" cy="4484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6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3800" y="979437"/>
            <a:ext cx="4953000" cy="5464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вірила, що від природи він був людиною кращих нахилів, вищих засад і чистіших смаків, ніж ті, що йому виробили обставини й додало виховання чи примхи долі. Я вважала, що він був чудова людина, лиш трохи зіпсована й зневірена. Я не буду заперечувати, що побивалась його горем, хай яке воно було, і багато б дала за те, щоб його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полегшити».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Сериал Джейн Эйр (сериал): фото, видео, описание серий - Вокруг Т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01" y="2147837"/>
            <a:ext cx="4779299" cy="357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8469" y="758825"/>
            <a:ext cx="50292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Джейн про містера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Рочестера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72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📓«Джейн Эйр». Глава 4 / Английские слова и фразы в контексте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9E2D8"/>
              </a:clrFrom>
              <a:clrTo>
                <a:srgbClr val="E9E2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310" r="48151" b="3204"/>
          <a:stretch/>
        </p:blipFill>
        <p:spPr bwMode="auto">
          <a:xfrm>
            <a:off x="6548408" y="765865"/>
            <a:ext cx="4620349" cy="491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0651" y="246180"/>
            <a:ext cx="420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Навчаючись-вивчаємо-перекладаємо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Джейн Ейр, міні-серіал 19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4" y="1777923"/>
            <a:ext cx="2778126" cy="4100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1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4787900" cy="1325563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Таємниці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Торнфілда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Нестареющая классика из школьной программы: «Джейн Эйр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3" y="1666248"/>
            <a:ext cx="3098800" cy="220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124" r="11481" b="3333"/>
          <a:stretch/>
        </p:blipFill>
        <p:spPr>
          <a:xfrm rot="5400000">
            <a:off x="7593939" y="86778"/>
            <a:ext cx="2624374" cy="27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6" t="27778" r="22594" b="24814"/>
          <a:stretch/>
        </p:blipFill>
        <p:spPr>
          <a:xfrm rot="5400000">
            <a:off x="6108449" y="3103688"/>
            <a:ext cx="3111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Three Of The Greatest Jane Eyre Adaptations - Anne Bront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55" y="3136900"/>
            <a:ext cx="1930686" cy="273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1100" y="354380"/>
            <a:ext cx="5143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"Ще не було в світі такої дурепи, як Джейн Ейр, і навіть найвигадливіша ідіотка не живила себе такою солодкою брехнею й не пила отрути так жадібно, як п'ють нектар. То ти, — казала я собі далі, — подобаєшся містерові </a:t>
            </a:r>
            <a:r>
              <a:rPr lang="uk-UA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Рочестеру</a:t>
            </a:r>
            <a: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Ти зачарувала його? Ти дорога йому? Тьху! Яка ти дурна! Родовитий джентльмен, світська людина виявляє часом крихту уваги до своєї підлеглої, наївної дівчини, а вона й рада! Чого? Дурне, смішне дівча! Невже навіть самолюбство не зробило тебе мудрішою? </a:t>
            </a:r>
            <a:endParaRPr lang="uk-UA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285895"/>
            <a:ext cx="3911600" cy="551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7600" y="185502"/>
            <a:ext cx="50419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 ще раз переживати подумки коротку вчорашню сцену?.. Сховай своє лице, безсоромна! Він сказав щось на похвалу твоїм очам? Сліпа лялько!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Зніми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очей полуду і глянь на свою несосвітенну дурість! Хай не жде добра та жінка, що п'є мед з вуст свого господаря, який не може одружитися з нею. І хіба що тільки божевільна ятрить собі серце й віддається прихованому коханню, бо, притаєне й невзаємне, воно лише спалить ту душу, в якій зайнялася його перша іскра. А якщо воно стане відкрите і взаємне, то, як облудний вогник, заведе тебе в грузьку драговину, звідки нема вороття.</a:t>
            </a:r>
          </a:p>
          <a:p>
            <a:pPr algn="ctr"/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85502"/>
            <a:ext cx="3683000" cy="553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41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7600" y="210160"/>
            <a:ext cx="5016500" cy="59112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Назвіть ключові моменти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 Джейн Ейр.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мріяла десятирічна Джейн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мріяли Ви у дитинстві?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здійснилися тоді її мрії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Ваші дитячі мрії здійснилися?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Вам допомагав мрії перетворити на реальність?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допомагав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Джейн?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endParaRPr lang="uk-UA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 Джейн Ейр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Безрадісне, важке.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Страждала, плакала, виживала.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найкращою ученицею у школі.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Самотність.</a:t>
            </a:r>
          </a:p>
          <a:p>
            <a:pPr marL="0" indent="0" algn="ctr">
              <a:buNone/>
            </a:pPr>
            <a:endParaRPr lang="uk-UA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210160"/>
            <a:ext cx="3602911" cy="554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50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100" y="1038225"/>
            <a:ext cx="4495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слухай, Джейн Ейр, собі вирок. Завтра ти сядеш перед дзеркалом і змалюєш сама себе точнісінько такою, як ти є, не затираючи жодної вади, жодної гострої риси, жодної неправильної лінії, і підпишеш так: "Портрет бідної, негарної та безрідної гувернантки".</a:t>
            </a:r>
          </a:p>
          <a:p>
            <a:pPr algn="ctr"/>
            <a:endParaRPr lang="uk-UA" dirty="0"/>
          </a:p>
        </p:txBody>
      </p:sp>
      <p:pic>
        <p:nvPicPr>
          <p:cNvPr id="6148" name="Picture 4" descr="Книга Джейн Ейр, Шарлотта Бронте в магазині книг Наш Форма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18928" r="60657" b="55160"/>
          <a:stretch/>
        </p:blipFill>
        <p:spPr bwMode="auto">
          <a:xfrm>
            <a:off x="1638300" y="259457"/>
            <a:ext cx="3530600" cy="548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5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9500" y="365124"/>
            <a:ext cx="5194300" cy="5540375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"Не тим любий, що хороший, а тим хороший, що любий". Бліде, смагляве обличчя мого господаря, квадратне масивне чоло, кошлаті чорні брови, глибокі очі, суворі риси, тонкий рішучий рот — цей живий образ завзяття, волі й рішучості, — мало хто назвав би гарним. Однак для мене він був більше ніж гарний. Він полонив мене, підкорив собі мої почуття й панував над ними. Я не хотіла його любити: читач знає, з яким болем я викорінювала в своїй душі перші парості цього кохання. Та досить було мені подивитися на нього, як вони знову проросли й буйно зазеленіли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я повинна завжди повторювати, що ми розлучені навіки. І все-таки, поки я живу й думаю, я мушу його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любити…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вами —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найсвітліша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люблю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Джейн Эйр. Всемирно известный роман Шарлотты Бронте о невзрачной девочке,  чей сильный дух не был сломлен под гнето… | Джейн эйр, Классическая  литература, Лит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82844"/>
            <a:ext cx="3746499" cy="5629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3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6"/>
            <a:ext cx="4940300" cy="86052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весілля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📓«Джейн Эйр». Глава 9 / Английские слова и фразы в контексте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736726"/>
            <a:ext cx="4839758" cy="272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Нестареющая классика из школьной программы: «Джейн Эйр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/>
          <a:stretch/>
        </p:blipFill>
        <p:spPr bwMode="auto">
          <a:xfrm>
            <a:off x="1143000" y="1143383"/>
            <a:ext cx="4800600" cy="4433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6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ллюстрация 6 из 23 для Джейн Эйр - Шарлотта Бронте | Лабиринт - книги.  Источник: Юлия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10660" r="8075" b="12560"/>
          <a:stretch/>
        </p:blipFill>
        <p:spPr bwMode="auto">
          <a:xfrm>
            <a:off x="6984999" y="960794"/>
            <a:ext cx="3870763" cy="483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r="12962"/>
          <a:stretch/>
        </p:blipFill>
        <p:spPr>
          <a:xfrm rot="5400000">
            <a:off x="1288814" y="1017708"/>
            <a:ext cx="461057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7599" y="99594"/>
            <a:ext cx="499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Непереборна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перешкода шлюбові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8400" y="99594"/>
            <a:ext cx="389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ісіс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Рочестер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Берта Мейсон</a:t>
            </a:r>
          </a:p>
        </p:txBody>
      </p:sp>
    </p:spTree>
    <p:extLst>
      <p:ext uri="{BB962C8B-B14F-4D97-AF65-F5344CB8AC3E}">
        <p14:creationId xmlns:p14="http://schemas.microsoft.com/office/powerpoint/2010/main" val="269155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Джейн Эйр» - книга о вечном… | Молодежный информационно-развлекательный  журн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8" b="20030"/>
          <a:stretch/>
        </p:blipFill>
        <p:spPr bwMode="auto">
          <a:xfrm>
            <a:off x="952582" y="637196"/>
            <a:ext cx="5041818" cy="4780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6800" y="365125"/>
            <a:ext cx="50165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Джейн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Ейр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що перед нею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лежало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таке майбутнє,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що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мало не стала місіс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Рочестер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знов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була покинута, самотня дівчина.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Її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життя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поблякло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, майбутнє здавалося понурим. Серед літа вдарив водохресний мороз, біла січнева завірюха замела червневу землю. Мороз посковував стиглі яблука, холодні вітри пообривали квітучі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троянди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, на лани й луки лягло біле покривало; луки, де ще вчора цвіли буйні квіти, сьогодні були поховані під глибокими снігами, а ліси, які напередодні красувалися листяним убором і духмяніли, мов вічнозелені тропічні гаї, стояли тепер пусткою, дикі й засніжені, як соснові бори Норвегії взимку.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81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7100" y="149224"/>
            <a:ext cx="5232400" cy="5667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Всі мої надії згинули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—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їх розбила підступна доля,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так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само, як вигублено одної ночі всіх немовлят у Єгипті. Я оглядалася на свої заповітні мрії: ще вчора вони цвіли і сяяли, тепер вони лежали холодними, смертельно-блідими трупами, нездатні ожити. Я оглянулась на своє кохання, на те почуття, що належало моєму господареві і що він у мені виплекав. Воно замерзло в моєму серці, як хворе дитя в холодній колисці, і його заступили журба й страх. Моє кохання не могло шукати притулку в обіймах містера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Рочестера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, не могло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зігрітися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на його грудях. І воно ніколи до нього не повернеться! Віру розвіяно, довір'я розбито!</a:t>
            </a:r>
            <a:endParaRPr lang="uk-UA" sz="2400" dirty="0"/>
          </a:p>
        </p:txBody>
      </p:sp>
      <p:pic>
        <p:nvPicPr>
          <p:cNvPr id="4" name="Picture 2" descr="Art Studio SOVA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r="9091"/>
          <a:stretch/>
        </p:blipFill>
        <p:spPr bwMode="auto">
          <a:xfrm>
            <a:off x="1257299" y="243285"/>
            <a:ext cx="4444175" cy="5573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2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4" name="AutoShape 2" descr="Джейн Ейр (вид. 2009) - Шарлотта Бронте - Тека авторів - Чти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Джейн Ейр (вид. 2009) - Шарлотта Бронте - Тека авторів - Чтиво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https://www.ukrlib.com.ua/world/printit.php?tid=1310</a:t>
            </a:r>
            <a:endParaRPr lang="uk-UA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chtyvo.org.ua/content/covers/dfa1a680f44baef0be06f82fbe1ac0da.jpg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static.yakaboo.ua/cdn-cgi/image/width=176,height=170,quality=100,dpr=2,format=webp/media/catalog/product/i/m/image00003_25.jpg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content.rozetka.com.ua/goods/images/original/124278607.jpg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encrypted-tbn0.gstatic.com/images?q=tbn:ANd9GcRRmMuBjqDeGytXgdu1gUrV18bqHGVxP7cHNp15sp1HKLpV7e3lu8Z4xOgYc3WJF4iWHrA&amp;usqp=CAU</a:t>
            </a:r>
            <a:endParaRPr lang="uk-UA" dirty="0" smtClean="0"/>
          </a:p>
          <a:p>
            <a:r>
              <a:rPr lang="en-US" dirty="0">
                <a:hlinkClick r:id="rId7"/>
              </a:rPr>
              <a:t>https://static.yakaboo.ua/cdn-cgi/image/width=176,height=170,quality=100,dpr=2,format=webp/media/catalog/product/c/o/cover_2__</a:t>
            </a:r>
            <a:r>
              <a:rPr lang="en-US" dirty="0" smtClean="0">
                <a:hlinkClick r:id="rId7"/>
              </a:rPr>
              <a:t>2.png</a:t>
            </a:r>
            <a:endParaRPr lang="uk-UA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www.yorknotes.com/images/onlineguides/GCSE/Jane-Eyre-2017/Mrs_Fairfax1.jpg</a:t>
            </a:r>
            <a:endParaRPr lang="uk-UA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i.ytimg.com/vi/8cK7mHrEEOQ/mqdefault.jpg</a:t>
            </a:r>
            <a:endParaRPr lang="uk-UA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www.annebronte.org/wp-content/uploads/2020/08/fortune-teller-JE.jpg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648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1155701" y="736600"/>
            <a:ext cx="4651374" cy="223637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Джейн Ейр&quot; аналіз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2666980"/>
            <a:ext cx="4897438" cy="337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9637" y="303452"/>
            <a:ext cx="4897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Дорослішання Джейн Ейр</a:t>
            </a:r>
            <a:endParaRPr lang="uk-UA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84092" y="132140"/>
            <a:ext cx="5308600" cy="5681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жалкувала, що вдалася така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негарна;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нарікала на свою долю, на те, що вродилась така мала, бліда, з гострими неправильними рисами. </a:t>
            </a:r>
          </a:p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Одягалась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дбайливо: змушена вбиратися скромно, — вся моя одежа була дуже проста, — я від природи мала нахил до витонченості. Я не звикла нехтувати своїм зовнішнім виглядом і тим враженням, яке я справляла, — навпаки, я старалась виглядати якнайкраще і здаватися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якомога привабливішою.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2718" y="888227"/>
            <a:ext cx="4102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«…мені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хотілося б мати рожеве личко, прямий носик, маленькі червоні уста і пишний стан, бути високою,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ставною».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0416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6045200" y="1384301"/>
            <a:ext cx="5181600" cy="43180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700" y="365125"/>
            <a:ext cx="49911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Найзаповітніша мрія Джейн Ейр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9500" y="1825625"/>
            <a:ext cx="4978400" cy="435133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заощадити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 грошей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заробітку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школу, найнявши для цього невеликий будинок.</a:t>
            </a:r>
          </a:p>
          <a:p>
            <a:pPr algn="ctr"/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Джейн Ейр - Knygarnia.in.UA - інтернет-магазин дитячих та навчальних книж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1362075" y="252551"/>
            <a:ext cx="4302125" cy="544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8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20635"/>
            <a:ext cx="3340100" cy="1325563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Оголошення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8100" y="965197"/>
            <a:ext cx="4978400" cy="5283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388100" y="981143"/>
            <a:ext cx="497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"Молода особа, яка має викладацький досвід (хіба ж не працювала я два роки вчителькою?) шукає посади ґувернантки в сім'ї з дітьми, не старшими чотирнадцяти років (я вирішила, що оскільки мені самій тільки вісімнадцять, то якось не випадає брати собі в учні трохи не однолітків). Може навчати, крім загальної шкільної програми, французької мови, малювання та музики. (В ті часи, читачу, цей скромний перелік дисциплін вважався досить широким).</a:t>
            </a:r>
          </a:p>
          <a:p>
            <a:pPr algn="ctr"/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нига Джейн Ейр (9789669933041) –- купити в Україні | ROZETKA | Вигідні  ціни, відгуки покупці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795" r="-311" b="32008"/>
          <a:stretch/>
        </p:blipFill>
        <p:spPr bwMode="auto">
          <a:xfrm>
            <a:off x="1198555" y="1077984"/>
            <a:ext cx="4503175" cy="473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1115" y="144807"/>
            <a:ext cx="500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змусило Джейн дати оголошення у газету?</a:t>
            </a:r>
          </a:p>
        </p:txBody>
      </p:sp>
    </p:spTree>
    <p:extLst>
      <p:ext uri="{BB962C8B-B14F-4D97-AF65-F5344CB8AC3E}">
        <p14:creationId xmlns:p14="http://schemas.microsoft.com/office/powerpoint/2010/main" val="103091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019" y="161925"/>
            <a:ext cx="47117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</a:t>
            </a:r>
            <a:r>
              <a:rPr lang="uk-UA" sz="4000" b="1" dirty="0" smtClean="0"/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Торнфілду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9500" y="619125"/>
            <a:ext cx="5092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економка,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домоуправителька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маленька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бабуся, така чепурна, яку тільки можна собі уявити, у вдовиному чепці, чорній шовковій сукні та сніжно-білому мусліновому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фартусі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врівноважена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добросерда жінка, добре вихована й досить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розумна.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7" t="39876" r="30926"/>
          <a:stretch/>
        </p:blipFill>
        <p:spPr>
          <a:xfrm rot="5400000">
            <a:off x="1714927" y="1707909"/>
            <a:ext cx="3444874" cy="484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лако 6"/>
          <p:cNvSpPr/>
          <p:nvPr/>
        </p:nvSpPr>
        <p:spPr>
          <a:xfrm>
            <a:off x="1184199" y="1139825"/>
            <a:ext cx="4677519" cy="147637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«достоту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такою я й малювала собі 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місіс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Фейрфакс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Mrs Fairfax Mrs Fairfax's role in the novel Jane Eyre (Grades 9–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4679" r="14048" b="7770"/>
          <a:stretch/>
        </p:blipFill>
        <p:spPr bwMode="auto">
          <a:xfrm>
            <a:off x="4597400" y="2128837"/>
            <a:ext cx="1654507" cy="198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0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1" y="917436"/>
            <a:ext cx="4927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донька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балерини, дитина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років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семи-восьми,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тендітна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бліда,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    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дрібними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рисами обличчя; дуже густе кучеряве волосся спадало їй аж до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жвава дівчинка, розпещена й трохи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примхлива.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невдовзі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забула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свої дрібні примхи і стала слухняною й ретельною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ученицею.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26035"/>
          <a:stretch/>
        </p:blipFill>
        <p:spPr>
          <a:xfrm rot="5400000">
            <a:off x="610341" y="1015423"/>
            <a:ext cx="240246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76772" y="523305"/>
            <a:ext cx="2410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Адель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Варанс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36913" r="23518" b="8765"/>
          <a:stretch/>
        </p:blipFill>
        <p:spPr>
          <a:xfrm rot="5400000">
            <a:off x="8953612" y="391771"/>
            <a:ext cx="2518910" cy="195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21400" y="209550"/>
            <a:ext cx="46010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Ґрейс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 </a:t>
            </a:r>
            <a:b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жінка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тридцять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невисока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кремезна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рудим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волоссям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простим,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грубуватим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лицем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романтичного, а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схожого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привид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…</a:t>
            </a:r>
            <a:r>
              <a:rPr lang="uk-UA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загадкова вдача, </a:t>
            </a:r>
            <a:r>
              <a:rPr lang="uk-UA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сувора, спокійна, вона зовсім не відзначалася нічим таким, що могло б збудити </a:t>
            </a:r>
            <a:r>
              <a:rPr lang="uk-UA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інтерес, була </a:t>
            </a:r>
            <a:r>
              <a:rPr lang="uk-UA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</a:t>
            </a:r>
            <a:r>
              <a:rPr lang="uk-UA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неговірка. </a:t>
            </a:r>
            <a:endParaRPr lang="uk-UA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3506" y="67350"/>
            <a:ext cx="4628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Мешканці</a:t>
            </a:r>
            <a:r>
              <a:rPr lang="uk-UA" sz="4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Торнфілду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23044"/>
            <a:ext cx="4953000" cy="9383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Торнфілд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його таємниці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200" y="885824"/>
            <a:ext cx="5054600" cy="48926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«…раптом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почула звук, який аж ніяк не сподівалася почути в цьому царстві мертвої тиші; до мене долинув чийсь сміх. Дивний то був сміх — уривчастий, сухий, безрадісний. Я спинилася. Сміх урвався, але тільки на мить, хтось знову зайшовся іще голосніше, бо спочатку сміявся дуже тихо. Далі сміх перейшов у гучний регіт, що, здавалось, відлунював у кожній порожній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кімнаті».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16000" y="3010693"/>
            <a:ext cx="4965700" cy="2793206"/>
            <a:chOff x="1003300" y="1321197"/>
            <a:chExt cx="4965700" cy="2793206"/>
          </a:xfrm>
        </p:grpSpPr>
        <p:pic>
          <p:nvPicPr>
            <p:cNvPr id="4098" name="Picture 2" descr="📓«Джейн Эйр». Глава 3 / Учите английские слова и фразы в контексте -  YouTub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1321197"/>
              <a:ext cx="4965700" cy="279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11550" y="2806303"/>
              <a:ext cx="2349500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Читаємо в оригіналі</a:t>
              </a:r>
              <a:endPara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4322" r="13889" b="6789"/>
          <a:stretch/>
        </p:blipFill>
        <p:spPr>
          <a:xfrm rot="5400000">
            <a:off x="1285522" y="1171221"/>
            <a:ext cx="1797756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2200" y="0"/>
            <a:ext cx="51181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…коли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я гуляла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самоті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у парку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або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виходила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за ворота і дивилась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дорогу…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я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тоді палко бажала мати такі зіркі очі, щоб глянути далі цієї межі, побачити інший діяльний світ, сповнені бурхливого життя міста та краї, що про них я тільки чула; я бажала тоді мати більше життєвого досвіду, бажала спілкуватися з ширшим колом людей, познайомитися з різноманітнішими характерами, ніж ті, що оточували мене досі.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Готическая экранизация &quot;Джейн Эйр&quot; выходит в прокат - РИА Новости,  01.09.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8" y="3053517"/>
            <a:ext cx="4859513" cy="275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7057" y="375861"/>
            <a:ext cx="48595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Неспокій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глибоко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корінився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моїй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натурі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і часом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завдавав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мені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страждання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.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Кажуть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, що людину повинно вдовольняти спокійне життя, але це не так: їй потрібна діяльність, і, якщо її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позбавлено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orgia" panose="02040502050405020303" pitchFamily="18" charset="0"/>
                <a:cs typeface="Georgia" panose="02040502050405020303" pitchFamily="18" charset="0"/>
              </a:rPr>
              <a:t> цього, вона її собі придумує.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33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1495</Words>
  <Application>Microsoft Office PowerPoint</Application>
  <PresentationFormat>Широкоэкранный</PresentationFormat>
  <Paragraphs>88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1_Тема Office</vt:lpstr>
      <vt:lpstr>Романтичні мрії  Джейн Ейр і сувора реальність. Тема кохання у творі  (Джейн Ейр – Едвард Рочестер)</vt:lpstr>
      <vt:lpstr>Презентация PowerPoint</vt:lpstr>
      <vt:lpstr>Презентация PowerPoint</vt:lpstr>
      <vt:lpstr>Найзаповітніша мрія Джейн Ейр</vt:lpstr>
      <vt:lpstr>Оголошення </vt:lpstr>
      <vt:lpstr>Мешканці Торнфілду</vt:lpstr>
      <vt:lpstr>Презентация PowerPoint</vt:lpstr>
      <vt:lpstr>Торнфілд і його таємниці</vt:lpstr>
      <vt:lpstr>Презентация PowerPoint</vt:lpstr>
      <vt:lpstr>Місіс Фейрфакс про господаря  Торнфілду</vt:lpstr>
      <vt:lpstr>Непривітний подорожній</vt:lpstr>
      <vt:lpstr>Містер Едуард Фейрфакс де Рочестер</vt:lpstr>
      <vt:lpstr>Містер Рочестер про Джейн</vt:lpstr>
      <vt:lpstr>Містер Рочестер про Джейн</vt:lpstr>
      <vt:lpstr>Джейн про містера Рочестера</vt:lpstr>
      <vt:lpstr>Презентация PowerPoint</vt:lpstr>
      <vt:lpstr>Таємниці Торнфілда</vt:lpstr>
      <vt:lpstr>Презентация PowerPoint</vt:lpstr>
      <vt:lpstr>Презентация PowerPoint</vt:lpstr>
      <vt:lpstr>Презентация PowerPoint</vt:lpstr>
      <vt:lpstr>Презентация PowerPoint</vt:lpstr>
      <vt:lpstr> Дивне весілля</vt:lpstr>
      <vt:lpstr>Презентация PowerPoint</vt:lpstr>
      <vt:lpstr>Презентация PowerPoint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Романтичні мрії  Джейн Ейр і сувора реальність</dc:title>
  <dc:creator>Пользователь Windows;Інна Пастерук</dc:creator>
  <cp:lastModifiedBy>Пользователь Windows</cp:lastModifiedBy>
  <cp:revision>61</cp:revision>
  <dcterms:created xsi:type="dcterms:W3CDTF">2022-11-23T15:18:37Z</dcterms:created>
  <dcterms:modified xsi:type="dcterms:W3CDTF">2022-12-14T20:25:42Z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