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259246F9-D9A2-4BB2-8017-2FDFA6144381}" type="datetimeFigureOut">
              <a:rPr lang="ru-RU" smtClean="0"/>
              <a:t>27.09.2013</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17B19C4C-8F88-49E2-8008-A0B7B84D19BF}"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259246F9-D9A2-4BB2-8017-2FDFA6144381}" type="datetimeFigureOut">
              <a:rPr lang="ru-RU" smtClean="0"/>
              <a:t>27.09.2013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B19C4C-8F88-49E2-8008-A0B7B84D19BF}"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259246F9-D9A2-4BB2-8017-2FDFA6144381}" type="datetimeFigureOut">
              <a:rPr lang="ru-RU" smtClean="0"/>
              <a:t>27.09.2013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B19C4C-8F88-49E2-8008-A0B7B84D19BF}"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259246F9-D9A2-4BB2-8017-2FDFA6144381}" type="datetimeFigureOut">
              <a:rPr lang="ru-RU" smtClean="0"/>
              <a:t>27.09.2013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B19C4C-8F88-49E2-8008-A0B7B84D19BF}"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259246F9-D9A2-4BB2-8017-2FDFA6144381}" type="datetimeFigureOut">
              <a:rPr lang="ru-RU" smtClean="0"/>
              <a:t>27.09.2013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B19C4C-8F88-49E2-8008-A0B7B84D19BF}"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259246F9-D9A2-4BB2-8017-2FDFA6144381}" type="datetimeFigureOut">
              <a:rPr lang="ru-RU" smtClean="0"/>
              <a:t>27.09.2013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7B19C4C-8F88-49E2-8008-A0B7B84D19BF}"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259246F9-D9A2-4BB2-8017-2FDFA6144381}" type="datetimeFigureOut">
              <a:rPr lang="ru-RU" smtClean="0"/>
              <a:t>27.09.2013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7B19C4C-8F88-49E2-8008-A0B7B84D19BF}"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259246F9-D9A2-4BB2-8017-2FDFA6144381}" type="datetimeFigureOut">
              <a:rPr lang="ru-RU" smtClean="0"/>
              <a:t>27.09.2013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7B19C4C-8F88-49E2-8008-A0B7B84D19BF}"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9246F9-D9A2-4BB2-8017-2FDFA6144381}" type="datetimeFigureOut">
              <a:rPr lang="ru-RU" smtClean="0"/>
              <a:t>27.09.2013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7B19C4C-8F88-49E2-8008-A0B7B84D19BF}"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259246F9-D9A2-4BB2-8017-2FDFA6144381}" type="datetimeFigureOut">
              <a:rPr lang="ru-RU" smtClean="0"/>
              <a:t>27.09.2013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7B19C4C-8F88-49E2-8008-A0B7B84D19BF}"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259246F9-D9A2-4BB2-8017-2FDFA6144381}" type="datetimeFigureOut">
              <a:rPr lang="ru-RU" smtClean="0"/>
              <a:t>27.09.2013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17B19C4C-8F88-49E2-8008-A0B7B84D19BF}" type="slidenum">
              <a:rPr lang="ru-RU" smtClean="0"/>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59246F9-D9A2-4BB2-8017-2FDFA6144381}" type="datetimeFigureOut">
              <a:rPr lang="ru-RU" smtClean="0"/>
              <a:t>27.09.2013</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7B19C4C-8F88-49E2-8008-A0B7B84D19BF}" type="slidenum">
              <a:rPr lang="ru-RU" smtClean="0"/>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6552" y="1412776"/>
            <a:ext cx="7851648" cy="1828800"/>
          </a:xfrm>
        </p:spPr>
        <p:txBody>
          <a:bodyPr/>
          <a:lstStyle/>
          <a:p>
            <a:r>
              <a:rPr lang="en-US" dirty="0" smtClean="0"/>
              <a:t>     Welcome to Russia!</a:t>
            </a:r>
            <a:endParaRPr lang="ru-RU"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2517635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692696"/>
            <a:ext cx="8229600" cy="1143000"/>
          </a:xfrm>
        </p:spPr>
        <p:txBody>
          <a:bodyPr>
            <a:normAutofit/>
          </a:bodyPr>
          <a:lstStyle/>
          <a:p>
            <a:r>
              <a:rPr lang="en-US" dirty="0" smtClean="0"/>
              <a:t>Geography and territory</a:t>
            </a:r>
            <a:endParaRPr lang="ru-RU" dirty="0"/>
          </a:p>
        </p:txBody>
      </p:sp>
      <p:sp>
        <p:nvSpPr>
          <p:cNvPr id="3" name="Объект 2"/>
          <p:cNvSpPr>
            <a:spLocks noGrp="1"/>
          </p:cNvSpPr>
          <p:nvPr>
            <p:ph idx="1"/>
          </p:nvPr>
        </p:nvSpPr>
        <p:spPr>
          <a:xfrm>
            <a:off x="323528" y="1916832"/>
            <a:ext cx="8229600" cy="4389120"/>
          </a:xfrm>
        </p:spPr>
        <p:txBody>
          <a:bodyPr/>
          <a:lstStyle/>
          <a:p>
            <a:r>
              <a:rPr lang="en-US" dirty="0"/>
              <a:t>Russia is situated in the east of Europe and the north of Asia. It is contiguous with 14 states and has the longest borderline in the world. Its territory is 17,075,400 sq. km</a:t>
            </a:r>
            <a:r>
              <a:rPr lang="en-US" dirty="0" smtClean="0"/>
              <a:t>.</a:t>
            </a:r>
            <a:endParaRPr lang="en-US" dirty="0"/>
          </a:p>
        </p:txBody>
      </p:sp>
    </p:spTree>
    <p:extLst>
      <p:ext uri="{BB962C8B-B14F-4D97-AF65-F5344CB8AC3E}">
        <p14:creationId xmlns:p14="http://schemas.microsoft.com/office/powerpoint/2010/main" val="663333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980728"/>
            <a:ext cx="8229600" cy="1143000"/>
          </a:xfrm>
        </p:spPr>
        <p:txBody>
          <a:bodyPr>
            <a:normAutofit fontScale="90000"/>
          </a:bodyPr>
          <a:lstStyle/>
          <a:p>
            <a:r>
              <a:rPr lang="en-US" dirty="0" smtClean="0"/>
              <a:t>Major cities, administrative division</a:t>
            </a:r>
            <a:endParaRPr lang="ru-RU" dirty="0"/>
          </a:p>
        </p:txBody>
      </p:sp>
      <p:sp>
        <p:nvSpPr>
          <p:cNvPr id="3" name="Объект 2"/>
          <p:cNvSpPr>
            <a:spLocks noGrp="1"/>
          </p:cNvSpPr>
          <p:nvPr>
            <p:ph idx="1"/>
          </p:nvPr>
        </p:nvSpPr>
        <p:spPr>
          <a:xfrm>
            <a:off x="457200" y="2420888"/>
            <a:ext cx="8229600" cy="3903712"/>
          </a:xfrm>
        </p:spPr>
        <p:txBody>
          <a:bodyPr/>
          <a:lstStyle/>
          <a:p>
            <a:r>
              <a:rPr lang="en-US" dirty="0" smtClean="0"/>
              <a:t>The Russian Federation includes 21 republics, 6 territories, 49 regions, 1 autonomous region, 10 autonomous districts, and 2 cities of federal subordination: Moscow and St. Petersburg.</a:t>
            </a:r>
          </a:p>
          <a:p>
            <a:r>
              <a:rPr lang="en-US" dirty="0" smtClean="0"/>
              <a:t>The capital of Russia is Moscow (about 10 million residents). The largest cities (above 1 million) are: St. Petersburg (4.6 million), Novosibirsk, Nizhny Novgorod, </a:t>
            </a:r>
            <a:r>
              <a:rPr lang="en-US" dirty="0" err="1" smtClean="0"/>
              <a:t>Ekaterinburg</a:t>
            </a:r>
            <a:r>
              <a:rPr lang="en-US" dirty="0" smtClean="0"/>
              <a:t>, Samara, Omsk, </a:t>
            </a:r>
            <a:r>
              <a:rPr lang="en-US" dirty="0" err="1" smtClean="0"/>
              <a:t>Chel'abinsk</a:t>
            </a:r>
            <a:r>
              <a:rPr lang="en-US" dirty="0" smtClean="0"/>
              <a:t>, Kazan', Perm', Ufa, Rostov-on-Don, and Volgograd.</a:t>
            </a:r>
            <a:endParaRPr lang="ru-RU" dirty="0"/>
          </a:p>
        </p:txBody>
      </p:sp>
    </p:spTree>
    <p:extLst>
      <p:ext uri="{BB962C8B-B14F-4D97-AF65-F5344CB8AC3E}">
        <p14:creationId xmlns:p14="http://schemas.microsoft.com/office/powerpoint/2010/main" val="3793421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Political system</a:t>
            </a:r>
            <a:endParaRPr lang="ru-RU" dirty="0"/>
          </a:p>
        </p:txBody>
      </p:sp>
      <p:sp>
        <p:nvSpPr>
          <p:cNvPr id="3" name="Объект 2"/>
          <p:cNvSpPr>
            <a:spLocks noGrp="1"/>
          </p:cNvSpPr>
          <p:nvPr>
            <p:ph idx="1"/>
          </p:nvPr>
        </p:nvSpPr>
        <p:spPr/>
        <p:txBody>
          <a:bodyPr/>
          <a:lstStyle/>
          <a:p>
            <a:r>
              <a:rPr lang="en-US" dirty="0"/>
              <a:t>Russia is a federal republic. The head of state is President, but the executive power is also exercised by the Government under a Prime Minister. The legislative power belongs to the Federal Assembly which consists of two houses: the Federation Council and the State Duma.</a:t>
            </a:r>
            <a:endParaRPr lang="ru-RU" dirty="0"/>
          </a:p>
        </p:txBody>
      </p:sp>
    </p:spTree>
    <p:extLst>
      <p:ext uri="{BB962C8B-B14F-4D97-AF65-F5344CB8AC3E}">
        <p14:creationId xmlns:p14="http://schemas.microsoft.com/office/powerpoint/2010/main" val="918593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Population and language</a:t>
            </a:r>
            <a:endParaRPr lang="ru-RU" dirty="0"/>
          </a:p>
        </p:txBody>
      </p:sp>
      <p:sp>
        <p:nvSpPr>
          <p:cNvPr id="3" name="Объект 2"/>
          <p:cNvSpPr>
            <a:spLocks noGrp="1"/>
          </p:cNvSpPr>
          <p:nvPr>
            <p:ph idx="1"/>
          </p:nvPr>
        </p:nvSpPr>
        <p:spPr/>
        <p:txBody>
          <a:bodyPr/>
          <a:lstStyle/>
          <a:p>
            <a:r>
              <a:rPr lang="en-US" dirty="0"/>
              <a:t>There are about 143.3 million people in Russia (the data of 2002), 80% of whom are Russians (Slavs). Besides, more than a hundred different national and ethnic groups live in Russia. The most numerous of them are Ukrainians and Tatars, as well as Armenians, </a:t>
            </a:r>
            <a:r>
              <a:rPr lang="en-US" dirty="0" err="1"/>
              <a:t>Azerbaijanians</a:t>
            </a:r>
            <a:r>
              <a:rPr lang="en-US" dirty="0"/>
              <a:t>, Kazakhs, Hebrews and Germans.</a:t>
            </a:r>
          </a:p>
          <a:p>
            <a:r>
              <a:rPr lang="en-US" dirty="0"/>
              <a:t>The official (state) language throughout the whole territory of the Russian Federation is Russian.</a:t>
            </a:r>
            <a:endParaRPr lang="ru-RU" dirty="0"/>
          </a:p>
        </p:txBody>
      </p:sp>
    </p:spTree>
    <p:extLst>
      <p:ext uri="{BB962C8B-B14F-4D97-AF65-F5344CB8AC3E}">
        <p14:creationId xmlns:p14="http://schemas.microsoft.com/office/powerpoint/2010/main" val="2356095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Religion in Russia</a:t>
            </a:r>
            <a:endParaRPr lang="ru-RU" dirty="0"/>
          </a:p>
        </p:txBody>
      </p:sp>
      <p:sp>
        <p:nvSpPr>
          <p:cNvPr id="3" name="Объект 2"/>
          <p:cNvSpPr>
            <a:spLocks noGrp="1"/>
          </p:cNvSpPr>
          <p:nvPr>
            <p:ph idx="1"/>
          </p:nvPr>
        </p:nvSpPr>
        <p:spPr/>
        <p:txBody>
          <a:bodyPr/>
          <a:lstStyle/>
          <a:p>
            <a:r>
              <a:rPr lang="en-US" dirty="0"/>
              <a:t>Religion has played a very important role in the evolution of Russian culture</a:t>
            </a:r>
            <a:r>
              <a:rPr lang="en-US" dirty="0" smtClean="0"/>
              <a:t>.</a:t>
            </a:r>
            <a:endParaRPr lang="en-US" dirty="0"/>
          </a:p>
          <a:p>
            <a:r>
              <a:rPr lang="en-US" dirty="0"/>
              <a:t>The largest of the religions, Orthodox Christianity, is predominantly represented by the Russian Orthodox Church that with the efficient support from the state has effectively established itself as state religion. Its adherents are said to number over 150 million worldwide.</a:t>
            </a:r>
            <a:endParaRPr lang="ru-RU" dirty="0"/>
          </a:p>
        </p:txBody>
      </p:sp>
    </p:spTree>
    <p:extLst>
      <p:ext uri="{BB962C8B-B14F-4D97-AF65-F5344CB8AC3E}">
        <p14:creationId xmlns:p14="http://schemas.microsoft.com/office/powerpoint/2010/main" val="53793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Education in Russia</a:t>
            </a:r>
            <a:endParaRPr lang="ru-RU" dirty="0"/>
          </a:p>
        </p:txBody>
      </p:sp>
      <p:sp>
        <p:nvSpPr>
          <p:cNvPr id="3" name="Объект 2"/>
          <p:cNvSpPr>
            <a:spLocks noGrp="1"/>
          </p:cNvSpPr>
          <p:nvPr>
            <p:ph idx="1"/>
          </p:nvPr>
        </p:nvSpPr>
        <p:spPr/>
        <p:txBody>
          <a:bodyPr/>
          <a:lstStyle/>
          <a:p>
            <a:r>
              <a:rPr lang="en-US" dirty="0"/>
              <a:t>Russia is considered to be one of the leading countries in terms of providing high quality of education in strong academic traditions; no doubt there are thousands of foreigners striving for getting admission to Russian universities that offer numerous educational programs in multiple disciplines of technical and humanitarian spheres.</a:t>
            </a:r>
            <a:endParaRPr lang="ru-RU" dirty="0"/>
          </a:p>
        </p:txBody>
      </p:sp>
    </p:spTree>
    <p:extLst>
      <p:ext uri="{BB962C8B-B14F-4D97-AF65-F5344CB8AC3E}">
        <p14:creationId xmlns:p14="http://schemas.microsoft.com/office/powerpoint/2010/main" val="1572448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Interesting facts about Russia</a:t>
            </a:r>
            <a:endParaRPr lang="ru-RU" dirty="0"/>
          </a:p>
        </p:txBody>
      </p:sp>
      <p:sp>
        <p:nvSpPr>
          <p:cNvPr id="3" name="Объект 2"/>
          <p:cNvSpPr>
            <a:spLocks noGrp="1"/>
          </p:cNvSpPr>
          <p:nvPr>
            <p:ph idx="1"/>
          </p:nvPr>
        </p:nvSpPr>
        <p:spPr/>
        <p:txBody>
          <a:bodyPr>
            <a:normAutofit fontScale="92500"/>
          </a:bodyPr>
          <a:lstStyle/>
          <a:p>
            <a:pPr>
              <a:buFont typeface="Wingdings" panose="05000000000000000000" pitchFamily="2" charset="2"/>
              <a:buChar char="Ø"/>
            </a:pPr>
            <a:r>
              <a:rPr lang="en-US" dirty="0"/>
              <a:t>Russia is the only country in the world washed by 12 seas</a:t>
            </a:r>
            <a:r>
              <a:rPr lang="en-US" dirty="0" smtClean="0"/>
              <a:t>.</a:t>
            </a:r>
          </a:p>
          <a:p>
            <a:pPr>
              <a:buFont typeface="Arial" panose="020B0604020202020204" pitchFamily="34" charset="0"/>
              <a:buChar char="•"/>
            </a:pPr>
            <a:r>
              <a:rPr lang="en-US" dirty="0"/>
              <a:t>There are more than 40 operating fountains and 5 cascades in </a:t>
            </a:r>
            <a:r>
              <a:rPr lang="en-US" dirty="0" err="1"/>
              <a:t>Peterhof</a:t>
            </a:r>
            <a:r>
              <a:rPr lang="en-US" dirty="0"/>
              <a:t>, located in the suburbs of </a:t>
            </a:r>
            <a:r>
              <a:rPr lang="en-US" dirty="0" err="1"/>
              <a:t>St.Petersburg</a:t>
            </a:r>
            <a:r>
              <a:rPr lang="en-US" dirty="0" smtClean="0"/>
              <a:t>.</a:t>
            </a:r>
          </a:p>
          <a:p>
            <a:pPr>
              <a:buFont typeface="Arial" panose="020B0604020202020204" pitchFamily="34" charset="0"/>
              <a:buChar char="•"/>
            </a:pPr>
            <a:r>
              <a:rPr lang="en-US" dirty="0"/>
              <a:t>Many Russian people prefer to spend their holidays and free time in </a:t>
            </a:r>
            <a:r>
              <a:rPr lang="en-US" dirty="0" err="1"/>
              <a:t>ther</a:t>
            </a:r>
            <a:r>
              <a:rPr lang="en-US" dirty="0"/>
              <a:t> summer houses outside the cities which are called "dacha</a:t>
            </a:r>
            <a:r>
              <a:rPr lang="en-US" dirty="0" smtClean="0"/>
              <a:t>".</a:t>
            </a:r>
          </a:p>
          <a:p>
            <a:pPr>
              <a:buFont typeface="Arial" panose="020B0604020202020204" pitchFamily="34" charset="0"/>
              <a:buChar char="•"/>
            </a:pPr>
            <a:r>
              <a:rPr lang="en-US" dirty="0"/>
              <a:t>Russian people like celebrations. They take a chance of every single reason to treat their colleagues - be it their birthday or a wedding, or a promotion within the company. Cakes, sweets, Russian sandwiches are always welcome!</a:t>
            </a:r>
            <a:endParaRPr lang="ru-RU" dirty="0"/>
          </a:p>
        </p:txBody>
      </p:sp>
    </p:spTree>
    <p:extLst>
      <p:ext uri="{BB962C8B-B14F-4D97-AF65-F5344CB8AC3E}">
        <p14:creationId xmlns:p14="http://schemas.microsoft.com/office/powerpoint/2010/main" val="2852773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Thank you </a:t>
            </a:r>
            <a:r>
              <a:rPr lang="en-US" smtClean="0"/>
              <a:t>for attention!</a:t>
            </a:r>
            <a:endParaRPr lang="ru-RU"/>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33398626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1">
      <a:dk1>
        <a:sysClr val="windowText" lastClr="000000"/>
      </a:dk1>
      <a:lt1>
        <a:sysClr val="window" lastClr="FFFFFF"/>
      </a:lt1>
      <a:dk2>
        <a:srgbClr val="04617B"/>
      </a:dk2>
      <a:lt2>
        <a:srgbClr val="DBF5F9"/>
      </a:lt2>
      <a:accent1>
        <a:srgbClr val="0F6FC6"/>
      </a:accent1>
      <a:accent2>
        <a:srgbClr val="FF0000"/>
      </a:accent2>
      <a:accent3>
        <a:srgbClr val="FFFFFF"/>
      </a:accent3>
      <a:accent4>
        <a:srgbClr val="0070C0"/>
      </a:accent4>
      <a:accent5>
        <a:srgbClr val="FF0000"/>
      </a:accent5>
      <a:accent6>
        <a:srgbClr val="FFFFFF"/>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TotalTime>
  <Words>494</Words>
  <Application>Microsoft Office PowerPoint</Application>
  <PresentationFormat>Экран (4:3)</PresentationFormat>
  <Paragraphs>22</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Поток</vt:lpstr>
      <vt:lpstr>     Welcome to Russia!</vt:lpstr>
      <vt:lpstr>Geography and territory</vt:lpstr>
      <vt:lpstr>Major cities, administrative division</vt:lpstr>
      <vt:lpstr>Political system</vt:lpstr>
      <vt:lpstr>Population and language</vt:lpstr>
      <vt:lpstr>Religion in Russia</vt:lpstr>
      <vt:lpstr>Education in Russia</vt:lpstr>
      <vt:lpstr>Interesting facts about Russia</vt:lpstr>
      <vt:lpstr>Thank you for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Russia!</dc:title>
  <dc:creator>Vera</dc:creator>
  <cp:lastModifiedBy>Vera</cp:lastModifiedBy>
  <cp:revision>2</cp:revision>
  <dcterms:created xsi:type="dcterms:W3CDTF">2013-09-27T19:21:50Z</dcterms:created>
  <dcterms:modified xsi:type="dcterms:W3CDTF">2013-09-27T19:38:11Z</dcterms:modified>
</cp:coreProperties>
</file>