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76" r:id="rId2"/>
    <p:sldId id="256" r:id="rId3"/>
    <p:sldId id="257" r:id="rId4"/>
    <p:sldId id="258" r:id="rId5"/>
    <p:sldId id="259" r:id="rId6"/>
    <p:sldId id="274" r:id="rId7"/>
    <p:sldId id="277" r:id="rId8"/>
    <p:sldId id="278" r:id="rId9"/>
    <p:sldId id="279" r:id="rId10"/>
    <p:sldId id="280" r:id="rId11"/>
    <p:sldId id="260" r:id="rId12"/>
    <p:sldId id="281" r:id="rId13"/>
    <p:sldId id="261" r:id="rId14"/>
    <p:sldId id="282" r:id="rId15"/>
    <p:sldId id="283" r:id="rId16"/>
    <p:sldId id="273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40E"/>
    <a:srgbClr val="FDDD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3.bin"/><Relationship Id="rId3" Type="http://schemas.microsoft.com/office/2006/relationships/legacyDiagramText" Target="legacyDiagramText8.bin"/><Relationship Id="rId7" Type="http://schemas.microsoft.com/office/2006/relationships/legacyDiagramText" Target="legacyDiagramText12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6" Type="http://schemas.microsoft.com/office/2006/relationships/legacyDiagramText" Target="legacyDiagramText11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Relationship Id="rId9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28CAC-6DF3-4308-BA1C-0667E3EABA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4E5B-F5A6-4F29-BE20-F36451EA79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D39F8-984C-48B3-84CA-ACAA82EF7A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A3C9-0617-455B-AB5D-FC3B2D12A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601C-1FB7-427B-874E-ED2906A23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7FB3-4A82-4516-B22C-1EDF85AAD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B3B9-035C-420B-9385-FCB7D99F9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56713-2011-4E51-9BD6-F93227B19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28CC9-4145-4400-A233-7889A646D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34825-416F-4177-B907-05FA703AAA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24FCC-11DF-4C44-AF3D-B2B64410C3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5AC3C-7A5C-4E69-A8F2-C6D821BB1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90CA8-3904-44C1-8BCD-E2A30BC5D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FD450-0649-427B-B70A-20EF98456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9C0A5-04E3-40DC-ADE3-A07C9CD6B2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9C11-0C36-43E0-B40E-F6BCAC0F9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Оздоровчі системи</a:t>
            </a:r>
            <a:endParaRPr lang="uk-UA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2981325"/>
          </a:xfrm>
        </p:spPr>
        <p:txBody>
          <a:bodyPr/>
          <a:lstStyle/>
          <a:p>
            <a:pPr>
              <a:defRPr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Поняття про оздоровчі системи.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Оздоровче харчування.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Сучасні та традиційні системи харчування.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dirty="0"/>
          </a:p>
        </p:txBody>
      </p:sp>
      <p:pic>
        <p:nvPicPr>
          <p:cNvPr id="3074" name="Picture 2" descr="&amp;kcy;&amp;acy;&amp;rcy;&amp;tcy;&amp;icy;&amp;ncy;&amp;kcy;&amp;icy; &amp;shcy;&amp;kcy;&amp;ocy;&amp;lcy;&amp;a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25717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Узбекська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кухня – блюда із рису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6" y="1357298"/>
            <a:ext cx="7128792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1425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354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 поєднувати традиції з досягненнями сучасної </a:t>
            </a:r>
            <a:r>
              <a:rPr lang="uk-UA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дієтлогічної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науки, що ґрунтується на трьох загальних принципах: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Помірність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/>
              <a:t>означає, що калорійність раціону не повинна перевищувати енергетичних витрат організму.</a:t>
            </a:r>
          </a:p>
          <a:p>
            <a:pPr eaLnBrk="1" hangingPunct="1">
              <a:defRPr/>
            </a:pPr>
            <a:r>
              <a:rPr lang="uk-UA" sz="2800" dirty="0" smtClean="0"/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Різноманітність</a:t>
            </a:r>
            <a:r>
              <a:rPr lang="uk-UA" sz="2800" dirty="0" smtClean="0"/>
              <a:t> – необхідність споживання продуктів усіх основних груп (зернових і хлібобулочних виробів, овочів, фруктів, м’ясних і молочних продуктів).</a:t>
            </a:r>
          </a:p>
          <a:p>
            <a:pPr eaLnBrk="1" hangingPunct="1">
              <a:defRPr/>
            </a:pPr>
            <a:r>
              <a:rPr lang="uk-UA" sz="2800" b="1" i="1" dirty="0" smtClean="0"/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Збалансованість</a:t>
            </a:r>
            <a:r>
              <a:rPr lang="uk-UA" sz="2800" dirty="0" smtClean="0"/>
              <a:t> – правильне співвідношення цих груп продуктів.</a:t>
            </a:r>
            <a:endParaRPr lang="ru-RU" sz="28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-714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всі продукти однаково корисні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12768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351813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35" y="2714620"/>
            <a:ext cx="20161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260350"/>
            <a:ext cx="8229600" cy="619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4400" dirty="0" smtClean="0"/>
              <a:t>  </a:t>
            </a:r>
            <a:r>
              <a:rPr lang="uk-UA" sz="4400" b="1" dirty="0" smtClean="0">
                <a:solidFill>
                  <a:srgbClr val="002060"/>
                </a:solidFill>
              </a:rPr>
              <a:t>Суть концепції здорового харчування незмінна: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3600" dirty="0" smtClean="0"/>
              <a:t>  у здоровому раціоні переважають зернові, овочі та фрукти,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dirty="0" smtClean="0"/>
              <a:t>                  частка м’ясних і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dirty="0" smtClean="0"/>
              <a:t>                 молочних продуктів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dirty="0" smtClean="0"/>
              <a:t>                 нормована,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dirty="0" smtClean="0"/>
              <a:t>  а жирних і солодких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dirty="0" smtClean="0"/>
              <a:t> – суттєво обмежена. </a:t>
            </a:r>
            <a:endParaRPr lang="ru-RU" sz="36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A4A14"/>
              </a:clrFrom>
              <a:clrTo>
                <a:srgbClr val="CA4A14">
                  <a:alpha val="0"/>
                </a:srgbClr>
              </a:clrTo>
            </a:clrChange>
          </a:blip>
          <a:srcRect l="3461" b="11211"/>
          <a:stretch>
            <a:fillRect/>
          </a:stretch>
        </p:blipFill>
        <p:spPr bwMode="auto">
          <a:xfrm>
            <a:off x="6659563" y="2205038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508500"/>
            <a:ext cx="25892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молочні продукти багаті на білки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0108"/>
            <a:ext cx="6912768" cy="5517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060510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429684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Фрукти та овочі – джерело вітамінів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0174"/>
            <a:ext cx="7848872" cy="4768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65130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33375"/>
            <a:ext cx="7443814" cy="5975350"/>
          </a:xfr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Слово «дієта» походить від грецького «</a:t>
            </a:r>
            <a:r>
              <a:rPr lang="uk-UA" sz="4000" dirty="0" err="1" smtClean="0"/>
              <a:t>diaita</a:t>
            </a:r>
            <a:r>
              <a:rPr lang="uk-UA" sz="4000" dirty="0" smtClean="0"/>
              <a:t>», що означає «раціональний спосіб життя»  - широке поняття, яке охоплює раціон харчування і систему фізичних навантажень. Та зазвичай говорячи про дієту, люди мають на увазі лише харчування</a:t>
            </a:r>
            <a:r>
              <a:rPr lang="ru-RU" sz="4000" dirty="0" smtClean="0"/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3467100" cy="488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Анорексія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1229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70" t="8827" r="44191" b="30858"/>
          <a:stretch>
            <a:fillRect/>
          </a:stretch>
        </p:blipFill>
        <p:spPr>
          <a:xfrm>
            <a:off x="323850" y="836613"/>
            <a:ext cx="3455988" cy="2462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981075"/>
            <a:ext cx="4824413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00"/>
                </a:solidFill>
              </a:rPr>
              <a:t>    Анорексія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smtClean="0"/>
              <a:t>– захворювання, за якого людина відмовляється від їжі, вважаючи себе занадто товстою, навіть коли маса її тіла набагато менша за норму.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00"/>
                </a:solidFill>
              </a:rPr>
              <a:t>    </a:t>
            </a:r>
            <a:r>
              <a:rPr lang="uk-UA" sz="2400" b="1" dirty="0" smtClean="0">
                <a:solidFill>
                  <a:srgbClr val="002060"/>
                </a:solidFill>
              </a:rPr>
              <a:t>Серед основних симптомів можна виділити наступні: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Панічний жах при одній тільки думці про можливість поправиться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Швидка втрата ваги, за часту без об’єктивних причин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Поганий сон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Відчуття провини при вживанні їжі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Депресія з приводу своєї «повноти»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dirty="0" smtClean="0"/>
              <a:t>Не визнання вагового мінімуму</a:t>
            </a:r>
            <a:r>
              <a:rPr lang="ru-RU" sz="2000" dirty="0" smtClean="0"/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l="50400"/>
          <a:stretch>
            <a:fillRect/>
          </a:stretch>
        </p:blipFill>
        <p:spPr bwMode="auto">
          <a:xfrm>
            <a:off x="684213" y="3357563"/>
            <a:ext cx="2362200" cy="333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404813"/>
            <a:ext cx="3970337" cy="488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Ожиріння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789363"/>
            <a:ext cx="3365500" cy="252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412875"/>
            <a:ext cx="4968875" cy="4535488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/>
              <a:t>Кількість людей, котрі страждають від ожиріння, у світі до 2025 року досягне 300 млн. осіб.</a:t>
            </a:r>
            <a:br>
              <a:rPr lang="uk-UA" sz="2800" dirty="0" smtClean="0"/>
            </a:br>
            <a:r>
              <a:rPr lang="uk-UA" sz="2800" dirty="0" smtClean="0"/>
              <a:t>Такі невтішні прогнози робить ВООЗ, що визнала ожиріння глобальною епідемією та взяла захворювання під свій контроль.</a:t>
            </a:r>
            <a:endParaRPr lang="ru-RU" sz="2800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00138"/>
            <a:ext cx="3344897" cy="2471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4" y="785794"/>
            <a:ext cx="8643966" cy="5024451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uk-UA" sz="2800" dirty="0" smtClean="0"/>
              <a:t>      </a:t>
            </a:r>
            <a:r>
              <a:rPr lang="uk-UA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Висновок: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/>
              <a:t>дієти можуть зашкодити здоров’ю. Якщо з їжею надходить недостатньо енергії, тоді організм змушений компенсувати дефіцит за рахунок внутрішніх ресурсів. У результаті маса тіла зменшується, але виникають нові проблеми: зниження працездатності, швидка втомлюваність, розвиток депресії, повторне набирання маси тіла, зниження опірності організму до інфекцій, порушення системи діяльності серцево-судинної, травної, видільної систем, уповільнення росту, випадіння волосся.</a:t>
            </a:r>
            <a:r>
              <a:rPr lang="uk-UA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-142900"/>
            <a:ext cx="7772400" cy="45720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800" dirty="0" smtClean="0">
                <a:solidFill>
                  <a:srgbClr val="002060"/>
                </a:solidFill>
              </a:rPr>
              <a:t>Оздоровча система (ОС) </a:t>
            </a:r>
            <a:r>
              <a:rPr lang="uk-UA" sz="4800" dirty="0" smtClean="0">
                <a:solidFill>
                  <a:srgbClr val="FFFF00"/>
                </a:solidFill>
              </a:rPr>
              <a:t/>
            </a:r>
            <a:br>
              <a:rPr lang="uk-UA" sz="4800" dirty="0" smtClean="0">
                <a:solidFill>
                  <a:srgbClr val="FFFF00"/>
                </a:solidFill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– це комплекс вправ і методів, спрямованих на поліпшення стану здоров’я, забезпечення нормального розвитку й активного способу життя.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v-k.org.ua/files/nomera%20gazet/10-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17648"/>
            <a:ext cx="2571748" cy="2726053"/>
          </a:xfrm>
          <a:prstGeom prst="rect">
            <a:avLst/>
          </a:prstGeom>
          <a:noFill/>
        </p:spPr>
      </p:pic>
      <p:pic>
        <p:nvPicPr>
          <p:cNvPr id="20484" name="Picture 4" descr="http://stronglady.net/wp-content/uploads/2013/10/fitnes-vpra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71942"/>
            <a:ext cx="1786807" cy="2643206"/>
          </a:xfrm>
          <a:prstGeom prst="rect">
            <a:avLst/>
          </a:prstGeom>
          <a:noFill/>
        </p:spPr>
      </p:pic>
      <p:pic>
        <p:nvPicPr>
          <p:cNvPr id="20486" name="Picture 6" descr="http://amritaclub.do.am/statta/kompleksekret_semeinogobalan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2666992" cy="26669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690564"/>
            <a:ext cx="8143932" cy="5238766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uk-UA" sz="2800" dirty="0" smtClean="0"/>
              <a:t> Щоб мати гарну статуру і здоров’я, не обов’язково «сідати» на спеціальну дієту. Потрібно якомога менше вживати такі продукти: газові напої (які викликають спрагу, містять багато цукру), шоколадні цукерки (через велику кількість цукру і хімічних добавок), ковбаси (що містять 40% жирів і смакові добавки), чіпси (це суміш вуглеводів і жирів), жирне смажене м’ясо;  переглянути свої харчові звички та змінити їх на раціональніші, а також збільшити рівень фізичної активності, підібрати спеціальний комплекс фізичних вправ.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5612" y="833441"/>
            <a:ext cx="8331230" cy="4595823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uk-UA" sz="3600" dirty="0" smtClean="0"/>
              <a:t>Добру фізичну форму нерідко плутають з поняттям гарної статури. Однак фізична форма більше стосується тренованості, ніж естетики. </a:t>
            </a:r>
          </a:p>
          <a:p>
            <a:pPr eaLnBrk="1" hangingPunct="1">
              <a:defRPr/>
            </a:pPr>
            <a:r>
              <a:rPr lang="uk-UA" sz="3600" dirty="0" smtClean="0"/>
              <a:t>Існує шість складових доброї фізичної форми: </a:t>
            </a:r>
            <a:r>
              <a:rPr lang="uk-UA" sz="3600" dirty="0" smtClean="0">
                <a:solidFill>
                  <a:srgbClr val="002060"/>
                </a:solidFill>
              </a:rPr>
              <a:t>витривалість (загальна і м’язова), сила, спритність, гнучкість і склад тіла.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476250"/>
            <a:ext cx="8226425" cy="561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dirty="0" smtClean="0"/>
              <a:t> </a:t>
            </a:r>
            <a:r>
              <a:rPr lang="uk-UA" sz="4000" b="1" i="1" u="sng" dirty="0" smtClean="0">
                <a:solidFill>
                  <a:srgbClr val="FFFF00"/>
                </a:solidFill>
              </a:rPr>
              <a:t>Загальна витривалість</a:t>
            </a:r>
            <a:r>
              <a:rPr lang="uk-UA" sz="4000" u="sng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– найголовніша складова тренованості, здатність тривалий час витримувати помірні фізичні навантаження. Є показником того, як серце і легені забезпечують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 організм киснем.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 Аеробіка, біг,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 плавання – найкращі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способи підвищення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dirty="0" smtClean="0"/>
              <a:t>цього показника.</a:t>
            </a:r>
            <a:endParaRPr lang="ru-RU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2738"/>
            <a:ext cx="4321175" cy="389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333375"/>
            <a:ext cx="8226425" cy="57626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 </a:t>
            </a:r>
            <a:r>
              <a:rPr lang="uk-UA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М’язова витривалість</a:t>
            </a:r>
            <a:r>
              <a:rPr lang="uk-UA" sz="4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– здатність м’язів витримувати навантаження протягом тривалого часу. Ритмічні рухи у помірному темпі (велоспорт) допомагають розвинути витривалість певної м’язової групи.</a:t>
            </a:r>
            <a:endParaRPr lang="ru-RU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81" y="3416300"/>
            <a:ext cx="4600575" cy="315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4" name="Picture 2" descr="http://russiafaq.ru/netcat_files/94/134/fac19648775701ff6dda1aa8bc5f4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6" y="3429000"/>
            <a:ext cx="41910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49275"/>
            <a:ext cx="8569325" cy="5546725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smtClean="0"/>
              <a:t> </a:t>
            </a:r>
            <a:r>
              <a:rPr lang="uk-UA" sz="4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М’язова сила</a:t>
            </a:r>
            <a:r>
              <a:rPr lang="uk-UA" sz="4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/>
              <a:t>– здатність організму утримувати, переносити чи штовхати вагу.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FF00"/>
                </a:solidFill>
              </a:rPr>
              <a:t>Фізичні вправи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з навантаженнями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dirty="0" smtClean="0"/>
              <a:t> – найкращий спосіб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dirty="0" smtClean="0"/>
              <a:t> розвинути  м’язову силу.</a:t>
            </a:r>
            <a:endParaRPr lang="ru-RU" sz="3600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08221"/>
            <a:ext cx="3176587" cy="432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5721" y="404813"/>
            <a:ext cx="8396318" cy="5691187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dirty="0" smtClean="0">
                <a:solidFill>
                  <a:srgbClr val="C0340E"/>
                </a:solidFill>
              </a:rPr>
              <a:t> </a:t>
            </a:r>
            <a:r>
              <a:rPr lang="uk-UA" sz="3600" b="1" i="1" u="sng" dirty="0" smtClean="0">
                <a:solidFill>
                  <a:srgbClr val="FFFF00"/>
                </a:solidFill>
              </a:rPr>
              <a:t>Спритність</a:t>
            </a:r>
            <a:r>
              <a:rPr lang="uk-UA" sz="3600" dirty="0" smtClean="0"/>
              <a:t> – добра </a:t>
            </a:r>
            <a:r>
              <a:rPr lang="uk-UA" sz="3600" dirty="0" err="1" smtClean="0"/>
              <a:t>скоординованість</a:t>
            </a:r>
            <a:r>
              <a:rPr lang="uk-UA" sz="3600" dirty="0" smtClean="0"/>
              <a:t> рухів і швидка реакція. Розвивають спритність східні єдиноборства, фехтування, теніс, бадмінтон, танці, плавання.</a:t>
            </a:r>
            <a:endParaRPr lang="ru-RU" sz="3600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4427538" cy="294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4349750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88913"/>
            <a:ext cx="8226425" cy="5907087"/>
          </a:xfrm>
        </p:spPr>
        <p:txBody>
          <a:bodyPr/>
          <a:lstStyle/>
          <a:p>
            <a:pPr eaLnBrk="1" hangingPunct="1">
              <a:defRPr/>
            </a:pPr>
            <a:r>
              <a:rPr lang="uk-UA" u="sng" dirty="0" smtClean="0"/>
              <a:t> </a:t>
            </a:r>
            <a:r>
              <a:rPr lang="uk-UA" b="1" i="1" u="sng" dirty="0" smtClean="0">
                <a:solidFill>
                  <a:srgbClr val="FFFF00"/>
                </a:solidFill>
              </a:rPr>
              <a:t>Гнучкість</a:t>
            </a:r>
            <a:r>
              <a:rPr lang="uk-UA" b="1" i="1" u="sng" dirty="0" smtClean="0">
                <a:solidFill>
                  <a:srgbClr val="C0340E"/>
                </a:solidFill>
              </a:rPr>
              <a:t> </a:t>
            </a:r>
            <a:r>
              <a:rPr lang="uk-UA" dirty="0" smtClean="0"/>
              <a:t>– здатність суглобів забезпечувати максимальну амплітуду рухів. Втрата гнучкості може призвести до розтягнень м’язів. Заняття гімнастикою, танцями, східними єдиноборствами, йогою орієнтовані на розвиток гнучкості.</a:t>
            </a:r>
            <a:endParaRPr lang="ru-RU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16338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89363"/>
            <a:ext cx="3076575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41365" y="476250"/>
            <a:ext cx="7759725" cy="5619750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uk-UA" dirty="0" smtClean="0"/>
              <a:t> </a:t>
            </a:r>
            <a:r>
              <a:rPr lang="uk-UA" sz="4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 тіла </a:t>
            </a:r>
            <a:r>
              <a:rPr lang="uk-UA" dirty="0" smtClean="0"/>
              <a:t>– співвідношення маси жиру та інших тканин у тілі людини. </a:t>
            </a:r>
          </a:p>
          <a:p>
            <a:pPr eaLnBrk="1" hangingPunct="1">
              <a:defRPr/>
            </a:pPr>
            <a:r>
              <a:rPr lang="uk-UA" dirty="0" smtClean="0"/>
              <a:t>Цей показник характеризує тренованість точніше, ніж маса тіла. Наприклад, склад тіла у спортсмена може бути більш здоровим, ніж у того, хто має таку ж масу тіла, але не займається спортом. </a:t>
            </a:r>
          </a:p>
          <a:p>
            <a:pPr eaLnBrk="1" hangingPunct="1">
              <a:defRPr/>
            </a:pPr>
            <a:r>
              <a:rPr lang="uk-UA" dirty="0" smtClean="0"/>
              <a:t>Для поліпшення складу тіла слід поєднувати здорове харчування з регулярними фізичними вправами.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8226425" cy="10715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514352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Оздоровчими системами називають системи теоретичних знань та практичних методів, які забезпечують збереження здоров'я й формування здорового способу життя. </a:t>
            </a:r>
          </a:p>
          <a:p>
            <a:pPr algn="just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Вони можуть включати фізичні вправи й комплекси гімнастки, правила раціонального харчування й моральні постулати, психологічні практики й принципи організації здорового способу життя, різні види єдиноборств і масаж.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Приймаючи рішення про вибір оздоровчої системи, слід обов'язково порадитись  із лікарем, який добре обізнаний зі станом вашого здоров’я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До складу повноцінного раціону мають входити вуглеводи, жири, білки, вітаміни, неорганічні речовини й мікроелементи.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404813"/>
          <a:ext cx="8208963" cy="56451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3"/>
          <p:cNvGraphicFramePr>
            <a:graphicFrameLocks/>
          </p:cNvGraphicFramePr>
          <p:nvPr>
            <p:ph type="dgm" idx="1"/>
          </p:nvPr>
        </p:nvGraphicFramePr>
        <p:xfrm>
          <a:off x="457200" y="260350"/>
          <a:ext cx="8229600" cy="586581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48895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Національні кухні різних народів мають певні відмінності.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9307" name="Group 91"/>
          <p:cNvGraphicFramePr>
            <a:graphicFrameLocks noGrp="1"/>
          </p:cNvGraphicFramePr>
          <p:nvPr>
            <p:ph type="tbl" idx="1"/>
          </p:nvPr>
        </p:nvGraphicFramePr>
        <p:xfrm>
          <a:off x="179388" y="908050"/>
          <a:ext cx="8785225" cy="5616576"/>
        </p:xfrm>
        <a:graphic>
          <a:graphicData uri="http://schemas.openxmlformats.org/drawingml/2006/table">
            <a:tbl>
              <a:tblPr/>
              <a:tblGrid>
                <a:gridCol w="1463654"/>
                <a:gridCol w="7321571"/>
              </a:tblGrid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Страви зі свинини, телятини, птиці, багата овочами, молочними продуктами (борщ, капусняк, вареники, голубці, узвар), передбачено пости (коли не вживають продуктів тваринного походження)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Російська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Страви з борошна, телятини, птиці (млинці, пельмені), перші страви влітку – зі свіжою зеленню (окрошка), грибів, овочів, узимку – молочні продукти, у піст – сушені й солені гриби, квашена капуста, картопля, хліб.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Кримськотатарська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Страви з рису, баранини, птиці, овочів, фруктів (плов,  манти), кумис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Кавказька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Страви з баранини, зелені, грецьких горіхів, квашених овочів, сушених і свіжих фруктів (шашлик, чебуреки, лаваш, хачапурі)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Болгарська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Страви з баранини, козячого молока, солодкого перцю, томатів (йогурт, фарширований перець, лечо)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Італійська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Багата на фрукти, овочі, рибу, оливки, вироби з борошна (піца, паста), молочні продукти (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моцарела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оливкову олію.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Японська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Багата на білки (соєві продукти, риба, морепродукти), рис.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Національні кухні різних народів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83374" r="21123"/>
          <a:stretch>
            <a:fillRect/>
          </a:stretch>
        </p:blipFill>
        <p:spPr>
          <a:xfrm>
            <a:off x="250825" y="1628775"/>
            <a:ext cx="2520950" cy="2071688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8" y="4076700"/>
            <a:ext cx="26908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196975"/>
            <a:ext cx="26876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606925"/>
            <a:ext cx="30019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628775"/>
            <a:ext cx="1552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2492375"/>
            <a:ext cx="207486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789363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1414"/>
            <a:ext cx="7520940" cy="1191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Традиційне харчування  - національні кухні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7" y="1428736"/>
            <a:ext cx="8819629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29005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274" y="71414"/>
            <a:ext cx="7520940" cy="119103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Іспанська кухня – біла квасоля </a:t>
            </a:r>
            <a:b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ковбасою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71612"/>
            <a:ext cx="6120680" cy="4990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193309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"/>
            <a:ext cx="8568952" cy="147906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Естонська кухня 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яний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колобок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гарніром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1612"/>
            <a:ext cx="6768752" cy="4941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628786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1066</Words>
  <Application>Microsoft Office PowerPoint</Application>
  <PresentationFormat>Экран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Verdana</vt:lpstr>
      <vt:lpstr>Arial</vt:lpstr>
      <vt:lpstr>Wingdings</vt:lpstr>
      <vt:lpstr>Calibri</vt:lpstr>
      <vt:lpstr>Times New Roman</vt:lpstr>
      <vt:lpstr>Тема Office</vt:lpstr>
      <vt:lpstr>Оздоровчі системи</vt:lpstr>
      <vt:lpstr>Оздоровча система (ОС)  – це комплекс вправ і методів, спрямованих на поліпшення стану здоров’я, забезпечення нормального розвитку й активного способу життя.</vt:lpstr>
      <vt:lpstr>Слайд 3</vt:lpstr>
      <vt:lpstr>Слайд 4</vt:lpstr>
      <vt:lpstr>Національні кухні різних народів мають певні відмінності. </vt:lpstr>
      <vt:lpstr>Національні кухні різних народів</vt:lpstr>
      <vt:lpstr>Традиційне харчування  - національні кухні</vt:lpstr>
      <vt:lpstr>Іспанська кухня – біла квасоля  з ковбасою</vt:lpstr>
      <vt:lpstr>Естонська кухня – кров’яний колобок  з гарніром</vt:lpstr>
      <vt:lpstr>Узбекська кухня – блюда із рису</vt:lpstr>
      <vt:lpstr>Важливо поєднувати традиції з досягненнями сучасної дієтлогічної науки, що ґрунтується на трьох загальних принципах:  </vt:lpstr>
      <vt:lpstr>Не всі продукти однаково корисні</vt:lpstr>
      <vt:lpstr>Слайд 13</vt:lpstr>
      <vt:lpstr> молочні продукти багаті на білки</vt:lpstr>
      <vt:lpstr>Фрукти та овочі – джерело вітамінів</vt:lpstr>
      <vt:lpstr>Слайд 16</vt:lpstr>
      <vt:lpstr>Анорексія</vt:lpstr>
      <vt:lpstr>Ожиріння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Підсумок уроку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Оздоровча система (ОС) – це комплекс вправ і методів, спрямованих на поліпшення стану здоров’я, забезпечення нормального розвитку й активного способу життя.</dc:title>
  <dc:creator>Admin</dc:creator>
  <cp:lastModifiedBy>Завгородний Павел</cp:lastModifiedBy>
  <cp:revision>38</cp:revision>
  <dcterms:created xsi:type="dcterms:W3CDTF">2008-11-16T12:09:43Z</dcterms:created>
  <dcterms:modified xsi:type="dcterms:W3CDTF">2014-11-18T14:34:39Z</dcterms:modified>
</cp:coreProperties>
</file>