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74" r:id="rId3"/>
    <p:sldId id="257" r:id="rId4"/>
    <p:sldId id="258"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9144000" cy="5143500" type="screen16x9"/>
  <p:notesSz cx="6858000" cy="9144000"/>
  <p:embeddedFontLst>
    <p:embeddedFont>
      <p:font typeface="Oswald" panose="020B0604020202020204" charset="0"/>
      <p:regular r:id="rId19"/>
      <p:bold r:id="rId20"/>
    </p:embeddedFont>
    <p:embeddedFont>
      <p:font typeface="Average" panose="020B0604020202020204"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j2MXfb3HsqUapxGMdPboMKqN8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6" d="100"/>
          <a:sy n="96" d="100"/>
        </p:scale>
        <p:origin x="-416" y="20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4846552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56057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99957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23981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50842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0878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37788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3215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63700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87296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7886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75854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60523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42714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45776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19"/>
          <p:cNvGrpSpPr/>
          <p:nvPr/>
        </p:nvGrpSpPr>
        <p:grpSpPr>
          <a:xfrm>
            <a:off x="4350279" y="2855377"/>
            <a:ext cx="443589" cy="105632"/>
            <a:chOff x="4137525" y="2915950"/>
            <a:chExt cx="869100" cy="207000"/>
          </a:xfrm>
        </p:grpSpPr>
        <p:sp>
          <p:nvSpPr>
            <p:cNvPr id="11" name="Google Shape;11;p19"/>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9"/>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9"/>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14;p19"/>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5" name="Google Shape;15;p19"/>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1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28"/>
          <p:cNvSpPr txBox="1">
            <a:spLocks noGrp="1"/>
          </p:cNvSpPr>
          <p:nvPr>
            <p:ph type="title" hasCustomPrompt="1"/>
          </p:nvPr>
        </p:nvSpPr>
        <p:spPr>
          <a:xfrm>
            <a:off x="311700" y="1255275"/>
            <a:ext cx="8520600" cy="18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1" name="Google Shape;51;p28"/>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52" name="Google Shape;52;p2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2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9" name="Google Shape;19;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0" name="Google Shape;20;p20"/>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21"/>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3" name="Google Shape;23;p2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6" name="Google Shape;26;p2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 name="Google Shape;27;p2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8" name="Google Shape;28;p2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1" name="Google Shape;31;p2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2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4" name="Google Shape;34;p2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5" name="Google Shape;35;p24"/>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490250" y="526350"/>
            <a:ext cx="62271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38" name="Google Shape;38;p25"/>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26"/>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 name="Google Shape;41;p26"/>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26"/>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3" name="Google Shape;43;p26"/>
          <p:cNvSpPr txBox="1">
            <a:spLocks noGrp="1"/>
          </p:cNvSpPr>
          <p:nvPr>
            <p:ph type="subTitle" idx="1"/>
          </p:nvPr>
        </p:nvSpPr>
        <p:spPr>
          <a:xfrm>
            <a:off x="265500" y="2845201"/>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26"/>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1600"/>
              </a:spcBef>
              <a:spcAft>
                <a:spcPts val="0"/>
              </a:spcAft>
              <a:buClr>
                <a:schemeClr val="lt1"/>
              </a:buClr>
              <a:buSzPts val="1400"/>
              <a:buChar char="○"/>
              <a:defRPr>
                <a:solidFill>
                  <a:schemeClr val="lt1"/>
                </a:solidFill>
              </a:defRPr>
            </a:lvl2pPr>
            <a:lvl3pPr marL="1371600" lvl="2" indent="-317500" algn="l">
              <a:lnSpc>
                <a:spcPct val="115000"/>
              </a:lnSpc>
              <a:spcBef>
                <a:spcPts val="1600"/>
              </a:spcBef>
              <a:spcAft>
                <a:spcPts val="0"/>
              </a:spcAft>
              <a:buClr>
                <a:schemeClr val="lt1"/>
              </a:buClr>
              <a:buSzPts val="1400"/>
              <a:buChar char="■"/>
              <a:defRPr>
                <a:solidFill>
                  <a:schemeClr val="lt1"/>
                </a:solidFill>
              </a:defRPr>
            </a:lvl3pPr>
            <a:lvl4pPr marL="1828800" lvl="3" indent="-317500" algn="l">
              <a:lnSpc>
                <a:spcPct val="115000"/>
              </a:lnSpc>
              <a:spcBef>
                <a:spcPts val="1600"/>
              </a:spcBef>
              <a:spcAft>
                <a:spcPts val="0"/>
              </a:spcAft>
              <a:buClr>
                <a:schemeClr val="lt1"/>
              </a:buClr>
              <a:buSzPts val="1400"/>
              <a:buChar char="●"/>
              <a:defRPr>
                <a:solidFill>
                  <a:schemeClr val="lt1"/>
                </a:solidFill>
              </a:defRPr>
            </a:lvl4pPr>
            <a:lvl5pPr marL="2286000" lvl="4" indent="-317500" algn="l">
              <a:lnSpc>
                <a:spcPct val="115000"/>
              </a:lnSpc>
              <a:spcBef>
                <a:spcPts val="1600"/>
              </a:spcBef>
              <a:spcAft>
                <a:spcPts val="0"/>
              </a:spcAft>
              <a:buClr>
                <a:schemeClr val="lt1"/>
              </a:buClr>
              <a:buSzPts val="1400"/>
              <a:buChar char="○"/>
              <a:defRPr>
                <a:solidFill>
                  <a:schemeClr val="lt1"/>
                </a:solidFill>
              </a:defRPr>
            </a:lvl5pPr>
            <a:lvl6pPr marL="2743200" lvl="5" indent="-317500" algn="l">
              <a:lnSpc>
                <a:spcPct val="115000"/>
              </a:lnSpc>
              <a:spcBef>
                <a:spcPts val="1600"/>
              </a:spcBef>
              <a:spcAft>
                <a:spcPts val="0"/>
              </a:spcAft>
              <a:buClr>
                <a:schemeClr val="lt1"/>
              </a:buClr>
              <a:buSzPts val="1400"/>
              <a:buChar char="■"/>
              <a:defRPr>
                <a:solidFill>
                  <a:schemeClr val="lt1"/>
                </a:solidFill>
              </a:defRPr>
            </a:lvl6pPr>
            <a:lvl7pPr marL="3200400" lvl="6" indent="-317500" algn="l">
              <a:lnSpc>
                <a:spcPct val="115000"/>
              </a:lnSpc>
              <a:spcBef>
                <a:spcPts val="1600"/>
              </a:spcBef>
              <a:spcAft>
                <a:spcPts val="0"/>
              </a:spcAft>
              <a:buClr>
                <a:schemeClr val="lt1"/>
              </a:buClr>
              <a:buSzPts val="1400"/>
              <a:buChar char="●"/>
              <a:defRPr>
                <a:solidFill>
                  <a:schemeClr val="lt1"/>
                </a:solidFill>
              </a:defRPr>
            </a:lvl7pPr>
            <a:lvl8pPr marL="3657600" lvl="7" indent="-317500" algn="l">
              <a:lnSpc>
                <a:spcPct val="115000"/>
              </a:lnSpc>
              <a:spcBef>
                <a:spcPts val="1600"/>
              </a:spcBef>
              <a:spcAft>
                <a:spcPts val="0"/>
              </a:spcAft>
              <a:buClr>
                <a:schemeClr val="lt1"/>
              </a:buClr>
              <a:buSzPts val="1400"/>
              <a:buChar char="○"/>
              <a:defRPr>
                <a:solidFill>
                  <a:schemeClr val="lt1"/>
                </a:solidFill>
              </a:defRPr>
            </a:lvl8pPr>
            <a:lvl9pPr marL="4114800" lvl="8" indent="-317500" algn="l">
              <a:lnSpc>
                <a:spcPct val="115000"/>
              </a:lnSpc>
              <a:spcBef>
                <a:spcPts val="1600"/>
              </a:spcBef>
              <a:spcAft>
                <a:spcPts val="1600"/>
              </a:spcAft>
              <a:buClr>
                <a:schemeClr val="lt1"/>
              </a:buClr>
              <a:buSzPts val="1400"/>
              <a:buChar char="■"/>
              <a:defRPr>
                <a:solidFill>
                  <a:schemeClr val="lt1"/>
                </a:solidFill>
              </a:defRPr>
            </a:lvl9pPr>
          </a:lstStyle>
          <a:p>
            <a:endParaRPr/>
          </a:p>
        </p:txBody>
      </p:sp>
      <p:sp>
        <p:nvSpPr>
          <p:cNvPr id="45" name="Google Shape;45;p2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2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2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rgbClr val="F6B26B"/>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endParaRPr/>
          </a:p>
        </p:txBody>
      </p:sp>
      <p:sp>
        <p:nvSpPr>
          <p:cNvPr id="7" name="Google Shape;7;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rtl="0">
              <a:lnSpc>
                <a:spcPct val="115000"/>
              </a:lnSpc>
              <a:spcBef>
                <a:spcPts val="1600"/>
              </a:spcBef>
              <a:spcAft>
                <a:spcPts val="160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endParaRPr/>
          </a:p>
        </p:txBody>
      </p:sp>
      <p:sp>
        <p:nvSpPr>
          <p:cNvPr id="8" name="Google Shape;8;p1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
          <p:cNvSpPr txBox="1">
            <a:spLocks noGrp="1"/>
          </p:cNvSpPr>
          <p:nvPr>
            <p:ph type="ctrTitle"/>
          </p:nvPr>
        </p:nvSpPr>
        <p:spPr>
          <a:xfrm>
            <a:off x="70325" y="187350"/>
            <a:ext cx="9144000" cy="1560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ru" sz="4000" b="1" dirty="0"/>
              <a:t>Практична робота</a:t>
            </a:r>
            <a:endParaRPr sz="4000" b="1" dirty="0"/>
          </a:p>
          <a:p>
            <a:pPr marL="0" lvl="0" indent="0" algn="ctr" rtl="0">
              <a:lnSpc>
                <a:spcPct val="100000"/>
              </a:lnSpc>
              <a:spcBef>
                <a:spcPts val="0"/>
              </a:spcBef>
              <a:spcAft>
                <a:spcPts val="0"/>
              </a:spcAft>
              <a:buSzPts val="4800"/>
              <a:buNone/>
            </a:pPr>
            <a:r>
              <a:rPr lang="ru" sz="4000" b="1" dirty="0" smtClean="0">
                <a:solidFill>
                  <a:srgbClr val="7030A0"/>
                </a:solidFill>
                <a:latin typeface="Times New Roman" pitchFamily="18" charset="0"/>
                <a:cs typeface="Times New Roman" pitchFamily="18" charset="0"/>
              </a:rPr>
              <a:t>Повсякденне </a:t>
            </a:r>
            <a:r>
              <a:rPr lang="ru" sz="4000" b="1" dirty="0">
                <a:solidFill>
                  <a:srgbClr val="7030A0"/>
                </a:solidFill>
                <a:latin typeface="Times New Roman" pitchFamily="18" charset="0"/>
                <a:cs typeface="Times New Roman" pitchFamily="18" charset="0"/>
              </a:rPr>
              <a:t>життя повоєнних </a:t>
            </a:r>
            <a:r>
              <a:rPr lang="ru" sz="4000" b="1" dirty="0" smtClean="0">
                <a:solidFill>
                  <a:srgbClr val="7030A0"/>
                </a:solidFill>
                <a:latin typeface="Times New Roman" pitchFamily="18" charset="0"/>
                <a:cs typeface="Times New Roman" pitchFamily="18" charset="0"/>
              </a:rPr>
              <a:t>років</a:t>
            </a:r>
            <a:endParaRPr sz="4000" b="1" dirty="0">
              <a:solidFill>
                <a:srgbClr val="7030A0"/>
              </a:solidFill>
              <a:latin typeface="Times New Roman" pitchFamily="18" charset="0"/>
              <a:cs typeface="Times New Roman" pitchFamily="18" charset="0"/>
            </a:endParaRPr>
          </a:p>
        </p:txBody>
      </p:sp>
      <p:pic>
        <p:nvPicPr>
          <p:cNvPr id="61" name="Google Shape;61;p1"/>
          <p:cNvPicPr preferRelativeResize="0"/>
          <p:nvPr/>
        </p:nvPicPr>
        <p:blipFill rotWithShape="1">
          <a:blip r:embed="rId3">
            <a:alphaModFix/>
          </a:blip>
          <a:srcRect/>
          <a:stretch/>
        </p:blipFill>
        <p:spPr>
          <a:xfrm>
            <a:off x="1422612" y="2180600"/>
            <a:ext cx="6298775" cy="2691625"/>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2"/>
          <p:cNvSpPr txBox="1">
            <a:spLocks noGrp="1"/>
          </p:cNvSpPr>
          <p:nvPr>
            <p:ph type="body" idx="1"/>
          </p:nvPr>
        </p:nvSpPr>
        <p:spPr>
          <a:xfrm>
            <a:off x="311700" y="289325"/>
            <a:ext cx="4008000" cy="514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Більшості сучасників повоєнні повсякденні життя й одяг запам’яталися в сіро-зелених кольорах. Мешканці міст і сіл носили шинелі, гімнастерки, в яких повернулися з фронту, та вбрання, перешите з них. Звичним явищем були люди у ватниках та військових кирзових чоботах. </a:t>
            </a:r>
            <a:endParaRPr sz="2000" dirty="0">
              <a:solidFill>
                <a:schemeClr val="dk1"/>
              </a:solidFill>
            </a:endParaRPr>
          </a:p>
        </p:txBody>
      </p:sp>
      <p:pic>
        <p:nvPicPr>
          <p:cNvPr id="128" name="Google Shape;128;p12"/>
          <p:cNvPicPr preferRelativeResize="0"/>
          <p:nvPr/>
        </p:nvPicPr>
        <p:blipFill rotWithShape="1">
          <a:blip r:embed="rId3">
            <a:alphaModFix/>
          </a:blip>
          <a:srcRect/>
          <a:stretch/>
        </p:blipFill>
        <p:spPr>
          <a:xfrm>
            <a:off x="4530925" y="684774"/>
            <a:ext cx="4440600" cy="2961875"/>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3"/>
          <p:cNvSpPr txBox="1">
            <a:spLocks noGrp="1"/>
          </p:cNvSpPr>
          <p:nvPr>
            <p:ph type="body" idx="1"/>
          </p:nvPr>
        </p:nvSpPr>
        <p:spPr>
          <a:xfrm>
            <a:off x="341825" y="367650"/>
            <a:ext cx="4300500" cy="440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Верхній одяг і взуття було придбати найважче, тому жінки часто перелицьовували старі пальта й костюми довоєнного зразка, шили плаття з парашутів, гардин, брезенту. Згідно з рішеннями ще воєнного часу, готовий одяг, бавовняні тканини відпускали тільки військовослужбовцям, інвалідам, працівникам мистецтва і школам. </a:t>
            </a:r>
            <a:endParaRPr sz="2000" dirty="0">
              <a:solidFill>
                <a:schemeClr val="dk1"/>
              </a:solidFill>
            </a:endParaRPr>
          </a:p>
        </p:txBody>
      </p:sp>
      <p:pic>
        <p:nvPicPr>
          <p:cNvPr id="134" name="Google Shape;134;p13"/>
          <p:cNvPicPr preferRelativeResize="0"/>
          <p:nvPr/>
        </p:nvPicPr>
        <p:blipFill rotWithShape="1">
          <a:blip r:embed="rId3">
            <a:alphaModFix/>
          </a:blip>
          <a:srcRect/>
          <a:stretch/>
        </p:blipFill>
        <p:spPr>
          <a:xfrm>
            <a:off x="5106791" y="470452"/>
            <a:ext cx="2539714" cy="365760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4"/>
          <p:cNvSpPr txBox="1">
            <a:spLocks noGrp="1"/>
          </p:cNvSpPr>
          <p:nvPr>
            <p:ph type="body" idx="1"/>
          </p:nvPr>
        </p:nvSpPr>
        <p:spPr>
          <a:xfrm>
            <a:off x="275531" y="266323"/>
            <a:ext cx="4329600" cy="4176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dirty="0">
                <a:solidFill>
                  <a:schemeClr val="dk1"/>
                </a:solidFill>
              </a:rPr>
              <a:t>До всіх політичних, економічних та освітньо-культурних подій у державі також активно залучали молодь. Юнаків і дівчат другої половини 1940-х – початку 1950-х років можна назвати особливим соціальним феноменом. Покоління, чиє дитинство і юність припали на воєнне лихоліття, мало досить високий рівень внутрішньої самостійності, володіло певним життєвим досвідом, психологічно було старшим за свій реальний вік</a:t>
            </a:r>
            <a:r>
              <a:rPr lang="ru" sz="2000" dirty="0">
                <a:solidFill>
                  <a:schemeClr val="dk1"/>
                </a:solidFill>
              </a:rPr>
              <a:t>.</a:t>
            </a:r>
            <a:endParaRPr sz="2000" dirty="0">
              <a:solidFill>
                <a:schemeClr val="dk1"/>
              </a:solidFill>
            </a:endParaRPr>
          </a:p>
        </p:txBody>
      </p:sp>
      <p:pic>
        <p:nvPicPr>
          <p:cNvPr id="140" name="Google Shape;140;p14"/>
          <p:cNvPicPr preferRelativeResize="0"/>
          <p:nvPr/>
        </p:nvPicPr>
        <p:blipFill rotWithShape="1">
          <a:blip r:embed="rId3">
            <a:alphaModFix/>
          </a:blip>
          <a:srcRect/>
          <a:stretch/>
        </p:blipFill>
        <p:spPr>
          <a:xfrm>
            <a:off x="4764575" y="815400"/>
            <a:ext cx="4267200" cy="320040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6" name="Google Shape;146;p15"/>
          <p:cNvSpPr txBox="1">
            <a:spLocks noGrp="1"/>
          </p:cNvSpPr>
          <p:nvPr>
            <p:ph type="body" idx="1"/>
          </p:nvPr>
        </p:nvSpPr>
        <p:spPr>
          <a:xfrm>
            <a:off x="311700" y="1152475"/>
            <a:ext cx="43095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У 1946  р. було скасовано конкурс при вступі до вищих навчальних закладів. Студентами ставали всі, </a:t>
            </a:r>
            <a:r>
              <a:rPr lang="ru" sz="2000" dirty="0" smtClean="0">
                <a:solidFill>
                  <a:schemeClr val="dk1"/>
                </a:solidFill>
              </a:rPr>
              <a:t/>
            </a:r>
            <a:br>
              <a:rPr lang="ru" sz="2000" dirty="0" smtClean="0">
                <a:solidFill>
                  <a:schemeClr val="dk1"/>
                </a:solidFill>
              </a:rPr>
            </a:br>
            <a:r>
              <a:rPr lang="ru" sz="2000" dirty="0" smtClean="0">
                <a:solidFill>
                  <a:schemeClr val="dk1"/>
                </a:solidFill>
              </a:rPr>
              <a:t>хто </a:t>
            </a:r>
            <a:r>
              <a:rPr lang="ru" sz="2000" dirty="0">
                <a:solidFill>
                  <a:schemeClr val="dk1"/>
                </a:solidFill>
              </a:rPr>
              <a:t>склав іспити на задовільні оцінки. Загальна кількість першокурсників в Україні сягнула 33 640 осіб. </a:t>
            </a:r>
            <a:endParaRPr sz="2000" dirty="0">
              <a:solidFill>
                <a:schemeClr val="dk1"/>
              </a:solidFill>
            </a:endParaRPr>
          </a:p>
        </p:txBody>
      </p:sp>
      <p:pic>
        <p:nvPicPr>
          <p:cNvPr id="147" name="Google Shape;147;p15"/>
          <p:cNvPicPr preferRelativeResize="0"/>
          <p:nvPr/>
        </p:nvPicPr>
        <p:blipFill rotWithShape="1">
          <a:blip r:embed="rId3">
            <a:alphaModFix/>
          </a:blip>
          <a:srcRect/>
          <a:stretch/>
        </p:blipFill>
        <p:spPr>
          <a:xfrm>
            <a:off x="4797285" y="1053548"/>
            <a:ext cx="4213737" cy="3311840"/>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body" idx="1"/>
          </p:nvPr>
        </p:nvSpPr>
        <p:spPr>
          <a:xfrm>
            <a:off x="199100" y="282954"/>
            <a:ext cx="4188900" cy="421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Учні шкіл фабрично-заводського навчання, студенти середніх і вищих навчальних закладів активно залучалися до різноманітних культурно-освітніх та спортивних заходів. Вони брали участь у змаганнях міського, обласного, республіканського і всесоюзного рівня, конкурсах художньої самодіяльності та професійної майстерності.</a:t>
            </a:r>
            <a:endParaRPr sz="2000" dirty="0">
              <a:solidFill>
                <a:schemeClr val="dk1"/>
              </a:solidFill>
            </a:endParaRPr>
          </a:p>
        </p:txBody>
      </p:sp>
      <p:pic>
        <p:nvPicPr>
          <p:cNvPr id="153" name="Google Shape;153;p16"/>
          <p:cNvPicPr preferRelativeResize="0"/>
          <p:nvPr/>
        </p:nvPicPr>
        <p:blipFill rotWithShape="1">
          <a:blip r:embed="rId3">
            <a:alphaModFix/>
          </a:blip>
          <a:srcRect/>
          <a:stretch/>
        </p:blipFill>
        <p:spPr>
          <a:xfrm>
            <a:off x="4572000" y="715393"/>
            <a:ext cx="4388825" cy="3254875"/>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7"/>
          <p:cNvSpPr txBox="1">
            <a:spLocks noGrp="1"/>
          </p:cNvSpPr>
          <p:nvPr>
            <p:ph type="body" idx="1"/>
          </p:nvPr>
        </p:nvSpPr>
        <p:spPr>
          <a:xfrm>
            <a:off x="119270" y="655341"/>
            <a:ext cx="4628315" cy="431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600"/>
              </a:spcAft>
              <a:buSzPts val="1800"/>
              <a:buNone/>
            </a:pPr>
            <a:r>
              <a:rPr lang="ru" sz="2000" dirty="0">
                <a:solidFill>
                  <a:srgbClr val="FFFFFF"/>
                </a:solidFill>
              </a:rPr>
              <a:t>Повоєнне суспільство мало </a:t>
            </a:r>
            <a:r>
              <a:rPr lang="ru" sz="2000" dirty="0" smtClean="0">
                <a:solidFill>
                  <a:srgbClr val="FFFFFF"/>
                </a:solidFill>
              </a:rPr>
              <a:t>іншу соціальну </a:t>
            </a:r>
            <a:r>
              <a:rPr lang="ru" sz="2000" dirty="0">
                <a:solidFill>
                  <a:srgbClr val="FFFFFF"/>
                </a:solidFill>
              </a:rPr>
              <a:t>та вікову структуру. Його </a:t>
            </a:r>
            <a:r>
              <a:rPr lang="ru" sz="2000" dirty="0" smtClean="0">
                <a:solidFill>
                  <a:srgbClr val="FFFFFF"/>
                </a:solidFill>
              </a:rPr>
              <a:t>доповнили </a:t>
            </a:r>
            <a:r>
              <a:rPr lang="ru" sz="2000" dirty="0">
                <a:solidFill>
                  <a:srgbClr val="FFFFFF"/>
                </a:solidFill>
              </a:rPr>
              <a:t>нові категорії (фронтовики, діти війни, інваліди </a:t>
            </a:r>
            <a:r>
              <a:rPr lang="ru" sz="2000" dirty="0" smtClean="0">
                <a:solidFill>
                  <a:srgbClr val="FFFFFF"/>
                </a:solidFill>
              </a:rPr>
              <a:t>війни </a:t>
            </a:r>
            <a:r>
              <a:rPr lang="ru" sz="2000" dirty="0">
                <a:solidFill>
                  <a:srgbClr val="FFFFFF"/>
                </a:solidFill>
              </a:rPr>
              <a:t>та ін.), </a:t>
            </a:r>
            <a:r>
              <a:rPr lang="ru" sz="2000" dirty="0" smtClean="0">
                <a:solidFill>
                  <a:srgbClr val="FFFFFF"/>
                </a:solidFill>
              </a:rPr>
              <a:t>а особливим соціальним феноменом стала молодь</a:t>
            </a:r>
            <a:r>
              <a:rPr lang="ru" sz="2800" dirty="0">
                <a:solidFill>
                  <a:srgbClr val="FFFFFF"/>
                </a:solidFill>
              </a:rPr>
              <a:t>.</a:t>
            </a:r>
            <a:endParaRPr sz="2900" dirty="0">
              <a:solidFill>
                <a:srgbClr val="FFFFFF"/>
              </a:solidFill>
            </a:endParaRPr>
          </a:p>
        </p:txBody>
      </p:sp>
      <p:pic>
        <p:nvPicPr>
          <p:cNvPr id="159" name="Google Shape;159;p17"/>
          <p:cNvPicPr preferRelativeResize="0"/>
          <p:nvPr/>
        </p:nvPicPr>
        <p:blipFill rotWithShape="1">
          <a:blip r:embed="rId3">
            <a:alphaModFix/>
          </a:blip>
          <a:srcRect/>
          <a:stretch/>
        </p:blipFill>
        <p:spPr>
          <a:xfrm>
            <a:off x="4747586" y="722243"/>
            <a:ext cx="4208100" cy="2995174"/>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marL="114300" indent="0" algn="ctr">
              <a:buNone/>
            </a:pPr>
            <a:r>
              <a:rPr lang="uk-UA" sz="5400" b="1" dirty="0" smtClean="0">
                <a:solidFill>
                  <a:srgbClr val="C00000"/>
                </a:solidFill>
              </a:rPr>
              <a:t>Дякую за увагу!</a:t>
            </a:r>
            <a:endParaRPr lang="ru-RU" sz="5400" b="1" dirty="0">
              <a:solidFill>
                <a:srgbClr val="C00000"/>
              </a:solidFill>
            </a:endParaRPr>
          </a:p>
        </p:txBody>
      </p:sp>
    </p:spTree>
    <p:extLst>
      <p:ext uri="{BB962C8B-B14F-4D97-AF65-F5344CB8AC3E}">
        <p14:creationId xmlns:p14="http://schemas.microsoft.com/office/powerpoint/2010/main" val="1902390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rgbClr val="FF0000"/>
                </a:solidFill>
                <a:latin typeface="Times New Roman" panose="02020603050405020304" pitchFamily="18" charset="0"/>
                <a:cs typeface="Times New Roman" panose="02020603050405020304" pitchFamily="18" charset="0"/>
              </a:rPr>
              <a:t>Завдання:</a:t>
            </a:r>
            <a:r>
              <a:rPr lang="uk-UA" dirty="0" smtClean="0"/>
              <a:t/>
            </a:r>
            <a:br>
              <a:rPr lang="uk-UA" dirty="0" smtClean="0"/>
            </a:br>
            <a:endParaRPr lang="ru-RU" dirty="0"/>
          </a:p>
        </p:txBody>
      </p:sp>
      <p:sp>
        <p:nvSpPr>
          <p:cNvPr id="3" name="Текст 2"/>
          <p:cNvSpPr>
            <a:spLocks noGrp="1"/>
          </p:cNvSpPr>
          <p:nvPr>
            <p:ph type="body" idx="1"/>
          </p:nvPr>
        </p:nvSpPr>
        <p:spPr/>
        <p:txBody>
          <a:bodyPr/>
          <a:lstStyle/>
          <a:p>
            <a:pPr marL="114300" indent="0" algn="ctr">
              <a:buNone/>
            </a:pPr>
            <a:r>
              <a:rPr lang="uk-UA" sz="2400" dirty="0" smtClean="0">
                <a:solidFill>
                  <a:schemeClr val="tx1"/>
                </a:solidFill>
              </a:rPr>
              <a:t>Заповнити таблицю «Повсякденне життя повоєнних років»</a:t>
            </a:r>
          </a:p>
          <a:p>
            <a:pPr marL="114300" indent="0" algn="ctr">
              <a:buNone/>
            </a:pPr>
            <a:endParaRPr lang="ru-RU" dirty="0">
              <a:solidFill>
                <a:schemeClr val="tx1"/>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754343363"/>
              </p:ext>
            </p:extLst>
          </p:nvPr>
        </p:nvGraphicFramePr>
        <p:xfrm>
          <a:off x="1119809" y="2364133"/>
          <a:ext cx="6096000" cy="2019466"/>
        </p:xfrm>
        <a:graphic>
          <a:graphicData uri="http://schemas.openxmlformats.org/drawingml/2006/table">
            <a:tbl>
              <a:tblPr firstRow="1" bandRow="1">
                <a:tableStyleId>{5C22544A-7EE6-4342-B048-85BDC9FD1C3A}</a:tableStyleId>
              </a:tblPr>
              <a:tblGrid>
                <a:gridCol w="3048000"/>
                <a:gridCol w="3048000"/>
              </a:tblGrid>
              <a:tr h="0">
                <a:tc>
                  <a:txBody>
                    <a:bodyPr/>
                    <a:lstStyle/>
                    <a:p>
                      <a:pPr algn="ctr"/>
                      <a:r>
                        <a:rPr lang="uk-UA" dirty="0" smtClean="0">
                          <a:solidFill>
                            <a:schemeClr val="tx1"/>
                          </a:solidFill>
                        </a:rPr>
                        <a:t>Проблеми і труднощі повоєнного життя</a:t>
                      </a:r>
                      <a:endParaRPr lang="ru-RU" dirty="0">
                        <a:solidFill>
                          <a:schemeClr val="tx1"/>
                        </a:solidFill>
                      </a:endParaRPr>
                    </a:p>
                  </a:txBody>
                  <a:tcPr/>
                </a:tc>
                <a:tc>
                  <a:txBody>
                    <a:bodyPr/>
                    <a:lstStyle/>
                    <a:p>
                      <a:pPr algn="ctr"/>
                      <a:r>
                        <a:rPr lang="uk-UA" dirty="0" smtClean="0">
                          <a:solidFill>
                            <a:schemeClr val="tx1"/>
                          </a:solidFill>
                        </a:rPr>
                        <a:t>Зміни в повсякденному житті в повоєнний час</a:t>
                      </a:r>
                      <a:endParaRPr lang="ru-RU" dirty="0">
                        <a:solidFill>
                          <a:schemeClr val="tx1"/>
                        </a:solidFill>
                      </a:endParaRPr>
                    </a:p>
                  </a:txBody>
                  <a:tcPr/>
                </a:tc>
              </a:tr>
              <a:tr h="1501306">
                <a:tc>
                  <a:txBody>
                    <a:bodyPr/>
                    <a:lstStyle/>
                    <a:p>
                      <a:endParaRPr lang="ru-RU" dirty="0"/>
                    </a:p>
                  </a:txBody>
                  <a:tcPr/>
                </a:tc>
                <a:tc>
                  <a:txBody>
                    <a:bodyPr/>
                    <a:lstStyle/>
                    <a:p>
                      <a:endParaRPr lang="ru-RU" dirty="0"/>
                    </a:p>
                  </a:txBody>
                  <a:tcPr/>
                </a:tc>
              </a:tr>
            </a:tbl>
          </a:graphicData>
        </a:graphic>
      </p:graphicFrame>
    </p:spTree>
    <p:extLst>
      <p:ext uri="{BB962C8B-B14F-4D97-AF65-F5344CB8AC3E}">
        <p14:creationId xmlns:p14="http://schemas.microsoft.com/office/powerpoint/2010/main" val="415406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a:spLocks noGrp="1"/>
          </p:cNvSpPr>
          <p:nvPr>
            <p:ph type="body" idx="1"/>
          </p:nvPr>
        </p:nvSpPr>
        <p:spPr>
          <a:xfrm>
            <a:off x="143468" y="663816"/>
            <a:ext cx="4058100" cy="4171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ru" sz="2000" dirty="0">
                <a:solidFill>
                  <a:schemeClr val="dk1"/>
                </a:solidFill>
              </a:rPr>
              <a:t>Друга світова війна була тією історичною подією, яка не тільки змінила політичний, соціально-економічний та культурний розвиток світу, а й залишила глибокий слід у долі кількох поколінь людей у різних державах. </a:t>
            </a:r>
            <a:endParaRPr sz="2000" dirty="0">
              <a:solidFill>
                <a:schemeClr val="dk1"/>
              </a:solidFill>
            </a:endParaRPr>
          </a:p>
          <a:p>
            <a:pPr marL="0" lvl="0" indent="0" algn="l" rtl="0">
              <a:lnSpc>
                <a:spcPct val="115000"/>
              </a:lnSpc>
              <a:spcBef>
                <a:spcPts val="0"/>
              </a:spcBef>
              <a:spcAft>
                <a:spcPts val="1600"/>
              </a:spcAft>
              <a:buSzPts val="1800"/>
              <a:buNone/>
            </a:pPr>
            <a:endParaRPr sz="1600" dirty="0"/>
          </a:p>
        </p:txBody>
      </p:sp>
      <p:pic>
        <p:nvPicPr>
          <p:cNvPr id="67" name="Google Shape;67;p2"/>
          <p:cNvPicPr preferRelativeResize="0"/>
          <p:nvPr/>
        </p:nvPicPr>
        <p:blipFill rotWithShape="1">
          <a:blip r:embed="rId3">
            <a:alphaModFix/>
          </a:blip>
          <a:srcRect/>
          <a:stretch/>
        </p:blipFill>
        <p:spPr>
          <a:xfrm>
            <a:off x="4351000" y="969813"/>
            <a:ext cx="4660175" cy="3203875"/>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3"/>
          <p:cNvSpPr txBox="1">
            <a:spLocks noGrp="1"/>
          </p:cNvSpPr>
          <p:nvPr>
            <p:ph type="title"/>
          </p:nvPr>
        </p:nvSpPr>
        <p:spPr>
          <a:xfrm>
            <a:off x="251398" y="728870"/>
            <a:ext cx="39981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ru" sz="2000" dirty="0">
                <a:latin typeface="Average"/>
                <a:ea typeface="Average"/>
                <a:cs typeface="Average"/>
                <a:sym typeface="Average"/>
              </a:rPr>
              <a:t>Українці належали до народів, які постраждали в період війни найбільше, адже Україна була ареною безперервних бойових дій, а нацистська окупація, розгортання руху Опору примножили важкі демографічні та економічні збитки. </a:t>
            </a:r>
            <a:endParaRPr sz="2000" dirty="0">
              <a:latin typeface="Average"/>
              <a:ea typeface="Average"/>
              <a:cs typeface="Average"/>
              <a:sym typeface="Average"/>
            </a:endParaRPr>
          </a:p>
        </p:txBody>
      </p:sp>
      <p:pic>
        <p:nvPicPr>
          <p:cNvPr id="73" name="Google Shape;73;p3"/>
          <p:cNvPicPr preferRelativeResize="0"/>
          <p:nvPr/>
        </p:nvPicPr>
        <p:blipFill rotWithShape="1">
          <a:blip r:embed="rId3">
            <a:alphaModFix/>
          </a:blip>
          <a:srcRect/>
          <a:stretch/>
        </p:blipFill>
        <p:spPr>
          <a:xfrm>
            <a:off x="4249498" y="897175"/>
            <a:ext cx="4727850" cy="3139575"/>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7"/>
          <p:cNvSpPr txBox="1">
            <a:spLocks noGrp="1"/>
          </p:cNvSpPr>
          <p:nvPr>
            <p:ph type="body" idx="1"/>
          </p:nvPr>
        </p:nvSpPr>
        <p:spPr>
          <a:xfrm>
            <a:off x="100090" y="561152"/>
            <a:ext cx="4701885" cy="424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ru" sz="2000" dirty="0">
                <a:solidFill>
                  <a:schemeClr val="dk1"/>
                </a:solidFill>
              </a:rPr>
              <a:t>Умови життя різних категорій громадян залежали від соціального статусу, місця роботи, професії. До 1947 р. основними документами, що давали змогу утримувати родини, залишалися продовольчі картки. Їх одержували робітники та службовці промислових підприємств, будівництв, дитячі будинки, лікарні, будинки інвалідів. </a:t>
            </a:r>
            <a:endParaRPr sz="2000" dirty="0">
              <a:solidFill>
                <a:schemeClr val="dk1"/>
              </a:solidFill>
            </a:endParaRPr>
          </a:p>
          <a:p>
            <a:pPr marL="0" lvl="0" indent="0" algn="l" rtl="0">
              <a:lnSpc>
                <a:spcPct val="115000"/>
              </a:lnSpc>
              <a:spcBef>
                <a:spcPts val="1600"/>
              </a:spcBef>
              <a:spcAft>
                <a:spcPts val="1600"/>
              </a:spcAft>
              <a:buSzPts val="1800"/>
              <a:buNone/>
            </a:pPr>
            <a:endParaRPr sz="2000" dirty="0">
              <a:solidFill>
                <a:schemeClr val="dk1"/>
              </a:solidFill>
            </a:endParaRPr>
          </a:p>
        </p:txBody>
      </p:sp>
      <p:pic>
        <p:nvPicPr>
          <p:cNvPr id="98" name="Google Shape;98;p7"/>
          <p:cNvPicPr preferRelativeResize="0"/>
          <p:nvPr/>
        </p:nvPicPr>
        <p:blipFill rotWithShape="1">
          <a:blip r:embed="rId3">
            <a:alphaModFix/>
          </a:blip>
          <a:srcRect/>
          <a:stretch/>
        </p:blipFill>
        <p:spPr>
          <a:xfrm>
            <a:off x="4801975" y="1081688"/>
            <a:ext cx="4342025" cy="298012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8"/>
          <p:cNvSpPr txBox="1">
            <a:spLocks noGrp="1"/>
          </p:cNvSpPr>
          <p:nvPr>
            <p:ph type="body" idx="1"/>
          </p:nvPr>
        </p:nvSpPr>
        <p:spPr>
          <a:xfrm>
            <a:off x="257723" y="621659"/>
            <a:ext cx="3827100" cy="417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Хлібом централізовано забезпечували сільську інтелігенцію – вчителів, лікарів, працівників районних органів влади й партійних організацій. На колгоспників карткова система не поширювалася. </a:t>
            </a:r>
            <a:endParaRPr sz="2000" dirty="0">
              <a:solidFill>
                <a:schemeClr val="dk1"/>
              </a:solidFill>
            </a:endParaRPr>
          </a:p>
        </p:txBody>
      </p:sp>
      <p:pic>
        <p:nvPicPr>
          <p:cNvPr id="104" name="Google Shape;104;p8"/>
          <p:cNvPicPr preferRelativeResize="0"/>
          <p:nvPr/>
        </p:nvPicPr>
        <p:blipFill rotWithShape="1">
          <a:blip r:embed="rId3">
            <a:alphaModFix/>
          </a:blip>
          <a:srcRect t="5148" b="3082"/>
          <a:stretch/>
        </p:blipFill>
        <p:spPr>
          <a:xfrm>
            <a:off x="4460400" y="892050"/>
            <a:ext cx="4580900" cy="315288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9"/>
          <p:cNvSpPr txBox="1">
            <a:spLocks noGrp="1"/>
          </p:cNvSpPr>
          <p:nvPr>
            <p:ph type="body" idx="1"/>
          </p:nvPr>
        </p:nvSpPr>
        <p:spPr>
          <a:xfrm>
            <a:off x="256698" y="0"/>
            <a:ext cx="3847200" cy="424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Середня заробітна плата робітників УРСР упродовж 1940-х років становила близько 300 крб, обсяг пенсії або допомоги утримання коливався від 100 до 250 крб, стипендія – трохи перевищувала 100 крб. Отже, платоспроможність населення була доволі низькою. Значна кількість родин володіла однією-двома продуктовими картками. </a:t>
            </a:r>
            <a:endParaRPr sz="2000" dirty="0">
              <a:solidFill>
                <a:schemeClr val="dk1"/>
              </a:solidFill>
            </a:endParaRPr>
          </a:p>
        </p:txBody>
      </p:sp>
      <p:pic>
        <p:nvPicPr>
          <p:cNvPr id="110" name="Google Shape;110;p9"/>
          <p:cNvPicPr preferRelativeResize="0"/>
          <p:nvPr/>
        </p:nvPicPr>
        <p:blipFill rotWithShape="1">
          <a:blip r:embed="rId3">
            <a:alphaModFix/>
          </a:blip>
          <a:srcRect/>
          <a:stretch/>
        </p:blipFill>
        <p:spPr>
          <a:xfrm>
            <a:off x="4245458" y="515761"/>
            <a:ext cx="4680300" cy="3117153"/>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0"/>
          <p:cNvSpPr txBox="1">
            <a:spLocks noGrp="1"/>
          </p:cNvSpPr>
          <p:nvPr>
            <p:ph type="body" idx="1"/>
          </p:nvPr>
        </p:nvSpPr>
        <p:spPr>
          <a:xfrm>
            <a:off x="311700" y="361650"/>
            <a:ext cx="4260300" cy="420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 Інші категорії громадян поповнювали споживчий кошик такими способами: </a:t>
            </a:r>
            <a:r>
              <a:rPr lang="ru" sz="2000" dirty="0" smtClean="0">
                <a:solidFill>
                  <a:schemeClr val="dk1"/>
                </a:solidFill>
              </a:rPr>
              <a:t/>
            </a:r>
            <a:br>
              <a:rPr lang="ru" sz="2000" dirty="0" smtClean="0">
                <a:solidFill>
                  <a:schemeClr val="dk1"/>
                </a:solidFill>
              </a:rPr>
            </a:br>
            <a:r>
              <a:rPr lang="ru" sz="2000" dirty="0" smtClean="0">
                <a:solidFill>
                  <a:schemeClr val="dk1"/>
                </a:solidFill>
              </a:rPr>
              <a:t>1)базар</a:t>
            </a:r>
            <a:r>
              <a:rPr lang="ru" sz="2000" dirty="0">
                <a:solidFill>
                  <a:schemeClr val="dk1"/>
                </a:solidFill>
              </a:rPr>
              <a:t>, коли було за що купити чи що запропонувати на обмін (речі, тютюн, цигарки); </a:t>
            </a:r>
            <a:br>
              <a:rPr lang="ru" sz="2000" dirty="0">
                <a:solidFill>
                  <a:schemeClr val="dk1"/>
                </a:solidFill>
              </a:rPr>
            </a:br>
            <a:r>
              <a:rPr lang="ru" sz="2000" dirty="0" smtClean="0">
                <a:solidFill>
                  <a:schemeClr val="dk1"/>
                </a:solidFill>
              </a:rPr>
              <a:t>2</a:t>
            </a:r>
            <a:r>
              <a:rPr lang="ru" sz="2000" dirty="0">
                <a:solidFill>
                  <a:schemeClr val="dk1"/>
                </a:solidFill>
              </a:rPr>
              <a:t>) поїздки в сільську місцевість із метою обміну домашніх речей, одягу, рушників на картоплю, сало та інші продукти; </a:t>
            </a:r>
            <a:r>
              <a:rPr lang="ru" sz="2000" dirty="0" smtClean="0">
                <a:solidFill>
                  <a:schemeClr val="dk1"/>
                </a:solidFill>
              </a:rPr>
              <a:t/>
            </a:r>
            <a:br>
              <a:rPr lang="ru" sz="2000" dirty="0" smtClean="0">
                <a:solidFill>
                  <a:schemeClr val="dk1"/>
                </a:solidFill>
              </a:rPr>
            </a:br>
            <a:r>
              <a:rPr lang="ru" sz="2000" dirty="0" smtClean="0">
                <a:solidFill>
                  <a:schemeClr val="dk1"/>
                </a:solidFill>
              </a:rPr>
              <a:t>3) </a:t>
            </a:r>
            <a:r>
              <a:rPr lang="ru" sz="2000" dirty="0">
                <a:solidFill>
                  <a:schemeClr val="dk1"/>
                </a:solidFill>
              </a:rPr>
              <a:t>жебракування; </a:t>
            </a:r>
            <a:r>
              <a:rPr lang="ru" sz="2000" dirty="0" smtClean="0">
                <a:solidFill>
                  <a:schemeClr val="dk1"/>
                </a:solidFill>
              </a:rPr>
              <a:t/>
            </a:r>
            <a:br>
              <a:rPr lang="ru" sz="2000" dirty="0" smtClean="0">
                <a:solidFill>
                  <a:schemeClr val="dk1"/>
                </a:solidFill>
              </a:rPr>
            </a:br>
            <a:r>
              <a:rPr lang="ru" sz="2000" dirty="0" smtClean="0">
                <a:solidFill>
                  <a:schemeClr val="dk1"/>
                </a:solidFill>
              </a:rPr>
              <a:t>4) </a:t>
            </a:r>
            <a:r>
              <a:rPr lang="ru" sz="2000" dirty="0">
                <a:solidFill>
                  <a:schemeClr val="dk1"/>
                </a:solidFill>
              </a:rPr>
              <a:t>крадіжки. </a:t>
            </a:r>
            <a:endParaRPr sz="2000" dirty="0">
              <a:solidFill>
                <a:schemeClr val="dk1"/>
              </a:solidFill>
            </a:endParaRPr>
          </a:p>
        </p:txBody>
      </p:sp>
      <p:pic>
        <p:nvPicPr>
          <p:cNvPr id="116" name="Google Shape;116;p10"/>
          <p:cNvPicPr preferRelativeResize="0"/>
          <p:nvPr/>
        </p:nvPicPr>
        <p:blipFill rotWithShape="1">
          <a:blip r:embed="rId3">
            <a:alphaModFix/>
          </a:blip>
          <a:srcRect/>
          <a:stretch/>
        </p:blipFill>
        <p:spPr>
          <a:xfrm>
            <a:off x="4572000" y="714950"/>
            <a:ext cx="4419900" cy="330908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1"/>
          <p:cNvSpPr txBox="1">
            <a:spLocks noGrp="1"/>
          </p:cNvSpPr>
          <p:nvPr>
            <p:ph type="body" idx="1"/>
          </p:nvPr>
        </p:nvSpPr>
        <p:spPr>
          <a:xfrm>
            <a:off x="264179" y="422039"/>
            <a:ext cx="4410000" cy="403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sz="2000" dirty="0">
                <a:solidFill>
                  <a:schemeClr val="dk1"/>
                </a:solidFill>
              </a:rPr>
              <a:t>Окрім продуктів із заробітної плати, необхідно було виділити кошти на оплату квартири, побутові товари (мило, сірники, гас), придбання хатнього начиння (бракувало ложок, каструль, чайників тощо). Значну частину доходів кожна родина витрачала на придбання та пошиття одягу.</a:t>
            </a:r>
            <a:endParaRPr sz="2000" dirty="0">
              <a:solidFill>
                <a:schemeClr val="dk1"/>
              </a:solidFill>
            </a:endParaRPr>
          </a:p>
        </p:txBody>
      </p:sp>
      <p:pic>
        <p:nvPicPr>
          <p:cNvPr id="122" name="Google Shape;122;p11"/>
          <p:cNvPicPr preferRelativeResize="0"/>
          <p:nvPr/>
        </p:nvPicPr>
        <p:blipFill rotWithShape="1">
          <a:blip r:embed="rId3">
            <a:alphaModFix/>
          </a:blip>
          <a:srcRect/>
          <a:stretch/>
        </p:blipFill>
        <p:spPr>
          <a:xfrm>
            <a:off x="4864025" y="935175"/>
            <a:ext cx="4177774" cy="3112442"/>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TotalTime>
  <Words>528</Words>
  <Application>Microsoft Office PowerPoint</Application>
  <PresentationFormat>Экран (16:9)</PresentationFormat>
  <Paragraphs>20</Paragraphs>
  <Slides>16</Slides>
  <Notes>14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Oswald</vt:lpstr>
      <vt:lpstr>Times New Roman</vt:lpstr>
      <vt:lpstr>Average</vt:lpstr>
      <vt:lpstr>Slate</vt:lpstr>
      <vt:lpstr>Практична робота Повсякденне життя повоєнних років</vt:lpstr>
      <vt:lpstr>Завдання: </vt:lpstr>
      <vt:lpstr>Презентация PowerPoint</vt:lpstr>
      <vt:lpstr>Українці належали до народів, які постраждали в період війни найбільше, адже Україна була ареною безперервних бойових дій, а нацистська окупація, розгортання руху Опору примножили важкі демографічні та економічні збитки.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Практична робота Повсякденне життя повоєнних років</dc:title>
  <cp:lastModifiedBy>Пользователь</cp:lastModifiedBy>
  <cp:revision>7</cp:revision>
  <dcterms:modified xsi:type="dcterms:W3CDTF">2023-10-17T04:32:02Z</dcterms:modified>
</cp:coreProperties>
</file>