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75" autoAdjust="0"/>
  </p:normalViewPr>
  <p:slideViewPr>
    <p:cSldViewPr>
      <p:cViewPr>
        <p:scale>
          <a:sx n="60" d="100"/>
          <a:sy n="60" d="100"/>
        </p:scale>
        <p:origin x="-165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6C6201-FD54-419D-837D-7585D1619EB6}" type="datetimeFigureOut">
              <a:rPr lang="ru-RU" smtClean="0"/>
              <a:t>14.05.2013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0B097-5412-433C-81B6-536D8F3B658D}" type="slidenum">
              <a:rPr lang="ru-RU" smtClean="0"/>
              <a:t>‹#›</a:t>
            </a:fld>
            <a:endParaRPr lang="ru-RU"/>
          </a:p>
        </p:txBody>
      </p:sp>
    </p:spTree>
    <p:extLst>
      <p:ext uri="{BB962C8B-B14F-4D97-AF65-F5344CB8AC3E}">
        <p14:creationId xmlns:p14="http://schemas.microsoft.com/office/powerpoint/2010/main" val="1376446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en.wikipedia.org/wiki/Supply_and_demand"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investopedia.com/university/economics/economics3.asp"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a:t>
            </a:fld>
            <a:endParaRPr lang="ru-RU"/>
          </a:p>
        </p:txBody>
      </p:sp>
    </p:spTree>
    <p:extLst>
      <p:ext uri="{BB962C8B-B14F-4D97-AF65-F5344CB8AC3E}">
        <p14:creationId xmlns:p14="http://schemas.microsoft.com/office/powerpoint/2010/main" val="3844053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Excess demand is created when price is set below the equilibrium price. Because the price is so low, too many consumers want the good while producers are not making enough of it.</a:t>
            </a:r>
            <a:endParaRPr lang="ru-RU" sz="1200" kern="120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In this situation, at price P1, the quantity of goods demanded by consumers at this price is Q2. Conversely, the quantity of goods that producers are willing to produce at this price is Q1. Thus, there are too few goods being produced to satisfy the wants (demand) of the consumers. However, as consumers have to compete with one other to buy the good at this price, the demand will push the price up, making suppliers want to supply more and bringing the price closer to its equilibrium.</a:t>
            </a:r>
            <a:endParaRPr lang="ru-RU" sz="1200" kern="1200" smtClean="0">
              <a:solidFill>
                <a:schemeClr val="tx1"/>
              </a:solidFill>
              <a:effectLst/>
              <a:latin typeface="+mn-lt"/>
              <a:ea typeface="+mn-ea"/>
              <a:cs typeface="+mn-cs"/>
            </a:endParaRPr>
          </a:p>
          <a:p>
            <a:r>
              <a:rPr lang="en-US" smtClean="0"/>
              <a:t>Now we</a:t>
            </a:r>
            <a:r>
              <a:rPr lang="en-US" baseline="0" smtClean="0"/>
              <a:t> will turn to the movements and shifts</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11</a:t>
            </a:fld>
            <a:endParaRPr lang="ru-RU"/>
          </a:p>
        </p:txBody>
      </p:sp>
    </p:spTree>
    <p:extLst>
      <p:ext uri="{BB962C8B-B14F-4D97-AF65-F5344CB8AC3E}">
        <p14:creationId xmlns:p14="http://schemas.microsoft.com/office/powerpoint/2010/main" val="708375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smtClean="0">
                <a:solidFill>
                  <a:schemeClr val="tx1"/>
                </a:solidFill>
                <a:effectLst/>
                <a:latin typeface="+mn-lt"/>
                <a:ea typeface="+mn-ea"/>
                <a:cs typeface="+mn-cs"/>
              </a:rPr>
              <a:t>For economics, the "movements" and "shifts" in relation to the supply and demand curves represent very different market phenomena:</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12</a:t>
            </a:fld>
            <a:endParaRPr lang="ru-RU"/>
          </a:p>
        </p:txBody>
      </p:sp>
    </p:spTree>
    <p:extLst>
      <p:ext uri="{BB962C8B-B14F-4D97-AF65-F5344CB8AC3E}">
        <p14:creationId xmlns:p14="http://schemas.microsoft.com/office/powerpoint/2010/main" val="2851515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A movement refers to a change along a curve. On the demand curve, a movement denotes a change in both price and quantity demanded from one point to another on the curve. The movement implies that the demand relationship remains consistent. Therefore, a movement along the demand curve will occur when the price of the good changes and the quantity demanded changes in accordance to the original demand relationship. In other words, a movement occurs when a change in the quantity demanded is caused only by a change in price, and vice versa.</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13</a:t>
            </a:fld>
            <a:endParaRPr lang="ru-RU"/>
          </a:p>
        </p:txBody>
      </p:sp>
    </p:spTree>
    <p:extLst>
      <p:ext uri="{BB962C8B-B14F-4D97-AF65-F5344CB8AC3E}">
        <p14:creationId xmlns:p14="http://schemas.microsoft.com/office/powerpoint/2010/main" val="559562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Like a movement along the demand curve, a movement along the supply curve means that the supply relationship remains consistent. Therefore, a movement along the supply curve will occur when the price of the good changes and the quantity supplied changes in accordance to the original supply relationship. In other words, a movement occurs when a change in quantity supplied is caused only by a change in price, and vice versa.</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14</a:t>
            </a:fld>
            <a:endParaRPr lang="ru-RU"/>
          </a:p>
        </p:txBody>
      </p:sp>
    </p:spTree>
    <p:extLst>
      <p:ext uri="{BB962C8B-B14F-4D97-AF65-F5344CB8AC3E}">
        <p14:creationId xmlns:p14="http://schemas.microsoft.com/office/powerpoint/2010/main" val="110804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A shift in a demand or supply curve occurs when a good's quantity demanded or supplied changes even though price remains the same. For instance, if the price for a bottle of juice was $2 and the quantity of juice demanded increased from Q1 to Q2, then there would be a shift in the demand for juice. Shifts in the demand curve imply that the original demand relationship has changed, meaning that quantity demand is affected by a factor other than price. A shift in the demand relationship would occur if, for instance, juice suddenly became the only type of such drinks available for consumption.</a:t>
            </a:r>
            <a:endParaRPr lang="ru-RU" sz="1200" kern="120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A00B097-5412-433C-81B6-536D8F3B658D}" type="slidenum">
              <a:rPr lang="ru-RU" smtClean="0"/>
              <a:t>15</a:t>
            </a:fld>
            <a:endParaRPr lang="ru-RU"/>
          </a:p>
        </p:txBody>
      </p:sp>
    </p:spTree>
    <p:extLst>
      <p:ext uri="{BB962C8B-B14F-4D97-AF65-F5344CB8AC3E}">
        <p14:creationId xmlns:p14="http://schemas.microsoft.com/office/powerpoint/2010/main" val="850749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Conversely, if the price for a bottle of</a:t>
            </a:r>
            <a:r>
              <a:rPr lang="en-US" sz="1200" kern="1200" baseline="0" smtClean="0">
                <a:solidFill>
                  <a:schemeClr val="tx1"/>
                </a:solidFill>
                <a:effectLst/>
                <a:latin typeface="+mn-lt"/>
                <a:ea typeface="+mn-ea"/>
                <a:cs typeface="+mn-cs"/>
              </a:rPr>
              <a:t> juice </a:t>
            </a:r>
            <a:r>
              <a:rPr lang="en-US" sz="1200" kern="1200" smtClean="0">
                <a:solidFill>
                  <a:schemeClr val="tx1"/>
                </a:solidFill>
                <a:effectLst/>
                <a:latin typeface="+mn-lt"/>
                <a:ea typeface="+mn-ea"/>
                <a:cs typeface="+mn-cs"/>
              </a:rPr>
              <a:t>was $2 and the quantity supplied decreased from Q1 to Q2, then there would be a shift in the supply of juice. Like a shift in the demand curve, a shift in the supply curve implies that the original supply curve has changed, meaning that the quantity supplied is effected by a factor other than price. A shift in the supply curve would occur if, for instance, a natural disaster caused a mass shortage of hops; juice manufacturers would be forced to supply less juice for the same price.</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16</a:t>
            </a:fld>
            <a:endParaRPr lang="ru-RU"/>
          </a:p>
        </p:txBody>
      </p:sp>
    </p:spTree>
    <p:extLst>
      <p:ext uri="{BB962C8B-B14F-4D97-AF65-F5344CB8AC3E}">
        <p14:creationId xmlns:p14="http://schemas.microsoft.com/office/powerpoint/2010/main" val="2735895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a:r>
              <a:rPr lang="en-US" sz="1200" kern="1200" smtClean="0">
                <a:solidFill>
                  <a:schemeClr val="tx1"/>
                </a:solidFill>
                <a:effectLst/>
                <a:latin typeface="+mn-lt"/>
                <a:ea typeface="+mn-ea"/>
                <a:cs typeface="+mn-cs"/>
              </a:rPr>
              <a:t>“Supply and demand” From Wikipedia, the free encyclopedia. Link: </a:t>
            </a:r>
            <a:r>
              <a:rPr lang="en-US" sz="1200" kern="1200" smtClean="0">
                <a:solidFill>
                  <a:schemeClr val="tx1"/>
                </a:solidFill>
                <a:effectLst/>
                <a:latin typeface="+mn-lt"/>
                <a:ea typeface="+mn-ea"/>
                <a:cs typeface="+mn-cs"/>
                <a:hlinkClick r:id="rId3"/>
              </a:rPr>
              <a:t>http://en.wikipedia.org/wiki/Supply_and_demand</a:t>
            </a:r>
            <a:endParaRPr lang="ru-RU" sz="1200" kern="1200" smtClean="0">
              <a:solidFill>
                <a:schemeClr val="tx1"/>
              </a:solidFill>
              <a:effectLst/>
              <a:latin typeface="+mn-lt"/>
              <a:ea typeface="+mn-ea"/>
              <a:cs typeface="+mn-cs"/>
            </a:endParaRPr>
          </a:p>
          <a:p>
            <a:pPr lvl="0"/>
            <a:r>
              <a:rPr lang="en-US" sz="1200" kern="1200" smtClean="0">
                <a:solidFill>
                  <a:schemeClr val="tx1"/>
                </a:solidFill>
                <a:effectLst/>
                <a:latin typeface="+mn-lt"/>
                <a:ea typeface="+mn-ea"/>
                <a:cs typeface="+mn-cs"/>
              </a:rPr>
              <a:t>“Economics Basics: Supply and Demand” by Reem Heakal. Link: </a:t>
            </a:r>
            <a:r>
              <a:rPr lang="en-US" sz="1200" kern="1200" smtClean="0">
                <a:solidFill>
                  <a:schemeClr val="tx1"/>
                </a:solidFill>
                <a:effectLst/>
                <a:latin typeface="+mn-lt"/>
                <a:ea typeface="+mn-ea"/>
                <a:cs typeface="+mn-cs"/>
                <a:hlinkClick r:id="rId4"/>
              </a:rPr>
              <a:t>http://www.investopedia.com/university/economics/economics3.asp</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17</a:t>
            </a:fld>
            <a:endParaRPr lang="ru-RU"/>
          </a:p>
        </p:txBody>
      </p:sp>
    </p:spTree>
    <p:extLst>
      <p:ext uri="{BB962C8B-B14F-4D97-AF65-F5344CB8AC3E}">
        <p14:creationId xmlns:p14="http://schemas.microsoft.com/office/powerpoint/2010/main" val="3261857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smtClean="0">
                <a:solidFill>
                  <a:schemeClr val="tx1"/>
                </a:solidFill>
                <a:effectLst/>
                <a:latin typeface="+mn-lt"/>
                <a:ea typeface="+mn-ea"/>
                <a:cs typeface="+mn-cs"/>
              </a:rPr>
              <a:t>Supply and demand is perhaps one of the most fundamental concepts of economics and it is the backbone of a market economy. Now lets</a:t>
            </a:r>
            <a:r>
              <a:rPr lang="en-US" sz="1200" kern="1200" baseline="0" smtClean="0">
                <a:solidFill>
                  <a:schemeClr val="tx1"/>
                </a:solidFill>
                <a:effectLst/>
                <a:latin typeface="+mn-lt"/>
                <a:ea typeface="+mn-ea"/>
                <a:cs typeface="+mn-cs"/>
              </a:rPr>
              <a:t> see each of them</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3</a:t>
            </a:fld>
            <a:endParaRPr lang="ru-RU"/>
          </a:p>
        </p:txBody>
      </p:sp>
    </p:spTree>
    <p:extLst>
      <p:ext uri="{BB962C8B-B14F-4D97-AF65-F5344CB8AC3E}">
        <p14:creationId xmlns:p14="http://schemas.microsoft.com/office/powerpoint/2010/main" val="3691992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mtClean="0"/>
              <a:t>What is the supply? It</a:t>
            </a:r>
            <a:r>
              <a:rPr lang="en-US" sz="1200" b="0" i="0" kern="1200" smtClean="0">
                <a:solidFill>
                  <a:schemeClr val="tx1"/>
                </a:solidFill>
                <a:effectLst/>
                <a:latin typeface="+mn-lt"/>
                <a:ea typeface="+mn-ea"/>
                <a:cs typeface="+mn-cs"/>
              </a:rPr>
              <a:t> is the amount of some product producers are willing and able to sell at a given price.</a:t>
            </a:r>
            <a:r>
              <a:rPr lang="en-US" sz="1200" b="0" i="0" kern="1200" baseline="0" smtClean="0">
                <a:solidFill>
                  <a:schemeClr val="tx1"/>
                </a:solidFill>
                <a:effectLst/>
                <a:latin typeface="+mn-lt"/>
                <a:ea typeface="+mn-ea"/>
                <a:cs typeface="+mn-cs"/>
              </a:rPr>
              <a:t> </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4</a:t>
            </a:fld>
            <a:endParaRPr lang="ru-RU"/>
          </a:p>
        </p:txBody>
      </p:sp>
    </p:spTree>
    <p:extLst>
      <p:ext uri="{BB962C8B-B14F-4D97-AF65-F5344CB8AC3E}">
        <p14:creationId xmlns:p14="http://schemas.microsoft.com/office/powerpoint/2010/main" val="3862611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But what is</a:t>
            </a:r>
            <a:r>
              <a:rPr lang="en-US" baseline="0" smtClean="0"/>
              <a:t> the Demand? </a:t>
            </a:r>
            <a:r>
              <a:rPr lang="en-US" b="1" smtClean="0"/>
              <a:t>Demand</a:t>
            </a:r>
            <a:r>
              <a:rPr lang="en-US" smtClean="0"/>
              <a:t> is an economic principle that describes a consumer's desire, willingness and ability to pay a price for a specific good or service.</a:t>
            </a:r>
            <a:br>
              <a:rPr lang="en-US" smtClean="0"/>
            </a:br>
            <a:r>
              <a:rPr lang="en-US" sz="1200" b="0" i="0" kern="1200" smtClean="0">
                <a:solidFill>
                  <a:schemeClr val="tx1"/>
                </a:solidFill>
                <a:effectLst/>
                <a:latin typeface="+mn-lt"/>
                <a:ea typeface="+mn-ea"/>
                <a:cs typeface="+mn-cs"/>
              </a:rPr>
              <a:t>The relationship between demand and supply underline the forces behind the allocation of resources. In market economy theories, demand and supply theory will allocate resources in the most efficient way possible. How? Let us take a closer look at the law of demand and the law of supply.</a:t>
            </a:r>
            <a:endParaRPr lang="ru-RU" smtClean="0"/>
          </a:p>
        </p:txBody>
      </p:sp>
      <p:sp>
        <p:nvSpPr>
          <p:cNvPr id="4" name="Номер слайда 3"/>
          <p:cNvSpPr>
            <a:spLocks noGrp="1"/>
          </p:cNvSpPr>
          <p:nvPr>
            <p:ph type="sldNum" sz="quarter" idx="10"/>
          </p:nvPr>
        </p:nvSpPr>
        <p:spPr/>
        <p:txBody>
          <a:bodyPr/>
          <a:lstStyle/>
          <a:p>
            <a:fld id="{8A00B097-5412-433C-81B6-536D8F3B658D}" type="slidenum">
              <a:rPr lang="ru-RU" smtClean="0"/>
              <a:t>5</a:t>
            </a:fld>
            <a:endParaRPr lang="ru-RU"/>
          </a:p>
        </p:txBody>
      </p:sp>
    </p:spTree>
    <p:extLst>
      <p:ext uri="{BB962C8B-B14F-4D97-AF65-F5344CB8AC3E}">
        <p14:creationId xmlns:p14="http://schemas.microsoft.com/office/powerpoint/2010/main" val="966712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smtClean="0">
                <a:solidFill>
                  <a:schemeClr val="tx1"/>
                </a:solidFill>
                <a:effectLst/>
                <a:latin typeface="+mn-lt"/>
                <a:ea typeface="+mn-ea"/>
                <a:cs typeface="+mn-cs"/>
              </a:rPr>
              <a:t>The law of demand states that, if all other factors remain equal, the higher the price of a good, the less people will demand that good. </a:t>
            </a:r>
            <a:r>
              <a:rPr lang="en-US" sz="1200" b="0" i="0" kern="1200" smtClean="0">
                <a:solidFill>
                  <a:schemeClr val="tx1"/>
                </a:solidFill>
                <a:effectLst/>
                <a:latin typeface="+mn-lt"/>
                <a:ea typeface="+mn-ea"/>
                <a:cs typeface="+mn-cs"/>
              </a:rPr>
              <a:t>In other words, the higher the price, the lower the quantity demanded. </a:t>
            </a:r>
          </a:p>
          <a:p>
            <a:r>
              <a:rPr lang="en-US" sz="1200" kern="1200" smtClean="0">
                <a:solidFill>
                  <a:schemeClr val="tx1"/>
                </a:solidFill>
                <a:effectLst/>
                <a:latin typeface="+mn-lt"/>
                <a:ea typeface="+mn-ea"/>
                <a:cs typeface="+mn-cs"/>
              </a:rPr>
              <a:t>A, B and C are points on the demand curve. Each point on the curve reflects a direct correlation between quantities demanded (Q) and price (P). So, at point A, the quantity demanded will be Q1 and the price will be P1, and so on. The demand relationship curve illustrates the inverse relationship between price and quantity demanded. The higher the price of a good the lower the quantity demanded (A), and the lower the price, the more the good will be in demand (C).</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6</a:t>
            </a:fld>
            <a:endParaRPr lang="ru-RU"/>
          </a:p>
        </p:txBody>
      </p:sp>
    </p:spTree>
    <p:extLst>
      <p:ext uri="{BB962C8B-B14F-4D97-AF65-F5344CB8AC3E}">
        <p14:creationId xmlns:p14="http://schemas.microsoft.com/office/powerpoint/2010/main" val="1087353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smtClean="0">
                <a:solidFill>
                  <a:schemeClr val="tx1"/>
                </a:solidFill>
                <a:effectLst/>
                <a:latin typeface="+mn-lt"/>
                <a:ea typeface="+mn-ea"/>
                <a:cs typeface="+mn-cs"/>
              </a:rPr>
              <a:t>The law of demand. Producers supply more at a higher price because selling a higher quantity at a higher price increases revenue. This means that the higher the price, the higher the quantity supplied.</a:t>
            </a:r>
          </a:p>
          <a:p>
            <a:r>
              <a:rPr lang="en-US" sz="1200" b="0" i="0" kern="1200" smtClean="0">
                <a:solidFill>
                  <a:schemeClr val="tx1"/>
                </a:solidFill>
                <a:effectLst/>
                <a:latin typeface="+mn-lt"/>
                <a:ea typeface="+mn-ea"/>
                <a:cs typeface="+mn-cs"/>
              </a:rPr>
              <a:t>A, B and C are points on the supply curve. Each point on the curve reflects a direct</a:t>
            </a:r>
            <a:r>
              <a:rPr lang="en-US" sz="1200" b="0" i="0" kern="1200" baseline="0" smtClean="0">
                <a:solidFill>
                  <a:schemeClr val="tx1"/>
                </a:solidFill>
                <a:effectLst/>
                <a:latin typeface="+mn-lt"/>
                <a:ea typeface="+mn-ea"/>
                <a:cs typeface="+mn-cs"/>
              </a:rPr>
              <a:t> relationship</a:t>
            </a:r>
            <a:r>
              <a:rPr lang="en-US" sz="1200" b="0" i="0" kern="1200" smtClean="0">
                <a:solidFill>
                  <a:schemeClr val="tx1"/>
                </a:solidFill>
                <a:effectLst/>
                <a:latin typeface="+mn-lt"/>
                <a:ea typeface="+mn-ea"/>
                <a:cs typeface="+mn-cs"/>
              </a:rPr>
              <a:t> between quantity supplied (Q) and price (P). At point B, the quantity supplied will be Q2 and the price will be P2, and so on.</a:t>
            </a:r>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7</a:t>
            </a:fld>
            <a:endParaRPr lang="ru-RU"/>
          </a:p>
        </p:txBody>
      </p:sp>
    </p:spTree>
    <p:extLst>
      <p:ext uri="{BB962C8B-B14F-4D97-AF65-F5344CB8AC3E}">
        <p14:creationId xmlns:p14="http://schemas.microsoft.com/office/powerpoint/2010/main" val="831281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smtClean="0">
                <a:solidFill>
                  <a:schemeClr val="tx1"/>
                </a:solidFill>
                <a:effectLst/>
                <a:latin typeface="+mn-lt"/>
                <a:ea typeface="+mn-ea"/>
                <a:cs typeface="+mn-cs"/>
              </a:rPr>
              <a:t>Now that we know the laws of supply and demand, let's turn to an example to show how supply and demand affect price.</a:t>
            </a:r>
            <a:endParaRPr lang="ru-RU"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Imagine that a new laptops is released for $2000. Because the company's previous analysis showed that consumers will not demand laptops at a price higher than $2000, only ten CDs were released because the opportunity cost is too high for suppliers to produce more. If, however, the ten laptops are demanded by 20 people, the price will subsequently rise because, according to the demand relationship, as demand increases, so does the price. Consequently, the rise in price should prompt more laptops to be supplied as the supply relationship shows that the higher the price, the higher the quantity supplied.</a:t>
            </a:r>
            <a:endParaRPr lang="ru-RU"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If, however, there are 30 laptops produced and demand is still at 20, the price will not be pushed up because the supply more than accommodates demand. In fact after the 20 consumers have been satisfied with their laptop purchases, the price of the leftover laptops may drop as laptop producers attempt to sell the remaining ten laprops. The lower price will then make the laptops more available to people who had previously decided that the opportunity cost of buying the laptop at $2000 was too high.</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8</a:t>
            </a:fld>
            <a:endParaRPr lang="ru-RU"/>
          </a:p>
        </p:txBody>
      </p:sp>
    </p:spTree>
    <p:extLst>
      <p:ext uri="{BB962C8B-B14F-4D97-AF65-F5344CB8AC3E}">
        <p14:creationId xmlns:p14="http://schemas.microsoft.com/office/powerpoint/2010/main" val="2780551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When supply and demand are equal the economy is said to be at equilibrium. At this point, the allocation of goods is at its most efficient because the amount of goods being supplied is exactly the same as the amount of goods being demanded. Thus, everyone (individuals, firms, or countries) is satisfied with the current economic condition. At the given price, suppliers are selling all the goods that they have produced and consumers are getting all the goods that they are demanding.</a:t>
            </a:r>
            <a:endParaRPr lang="ru-RU"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As you can see on the chart, equilibrium occurs at the intersection of the demand and supply curve, which indicates no allocate inefficiency. At this point, the price of the goods will be P* and the quantity will be Q*. These figures are referred to as equilibrium price and quantity.</a:t>
            </a:r>
            <a:endParaRPr lang="ru-RU"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In the real market place equilibrium can only ever be reached in theory, so the prices of goods and services are constantly changing in relation to fluctuations in demand and supply.</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9</a:t>
            </a:fld>
            <a:endParaRPr lang="ru-RU"/>
          </a:p>
        </p:txBody>
      </p:sp>
    </p:spTree>
    <p:extLst>
      <p:ext uri="{BB962C8B-B14F-4D97-AF65-F5344CB8AC3E}">
        <p14:creationId xmlns:p14="http://schemas.microsoft.com/office/powerpoint/2010/main" val="2447096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smtClean="0">
                <a:solidFill>
                  <a:schemeClr val="tx1"/>
                </a:solidFill>
                <a:effectLst/>
                <a:latin typeface="+mn-lt"/>
                <a:ea typeface="+mn-ea"/>
                <a:cs typeface="+mn-cs"/>
              </a:rPr>
              <a:t>if the price is too high, excess supply will be created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At price P1 the quantity of goods that the producers wish to supply is indicated by Q2. At P1, however, the quantity that the consumers want to consume is at Q1, a quantity much less than Q2. Because Q2 is greater than Q1, too much is being produced and too little is being consumed. The suppliers are trying to produce more goods, which they hope to sell to increase profits, but those consuming the goods will find the product less attractive and purchase less because the price is too high.</a:t>
            </a:r>
            <a:endParaRPr lang="ru-RU" sz="1200" kern="1200" smtClean="0">
              <a:solidFill>
                <a:schemeClr val="tx1"/>
              </a:solidFill>
              <a:effectLst/>
              <a:latin typeface="+mn-lt"/>
              <a:ea typeface="+mn-ea"/>
              <a:cs typeface="+mn-cs"/>
            </a:endParaRPr>
          </a:p>
          <a:p>
            <a:endParaRPr lang="ru-RU"/>
          </a:p>
        </p:txBody>
      </p:sp>
      <p:sp>
        <p:nvSpPr>
          <p:cNvPr id="4" name="Номер слайда 3"/>
          <p:cNvSpPr>
            <a:spLocks noGrp="1"/>
          </p:cNvSpPr>
          <p:nvPr>
            <p:ph type="sldNum" sz="quarter" idx="10"/>
          </p:nvPr>
        </p:nvSpPr>
        <p:spPr/>
        <p:txBody>
          <a:bodyPr/>
          <a:lstStyle/>
          <a:p>
            <a:fld id="{8A00B097-5412-433C-81B6-536D8F3B658D}" type="slidenum">
              <a:rPr lang="ru-RU" smtClean="0"/>
              <a:t>10</a:t>
            </a:fld>
            <a:endParaRPr lang="ru-RU"/>
          </a:p>
        </p:txBody>
      </p:sp>
    </p:spTree>
    <p:extLst>
      <p:ext uri="{BB962C8B-B14F-4D97-AF65-F5344CB8AC3E}">
        <p14:creationId xmlns:p14="http://schemas.microsoft.com/office/powerpoint/2010/main" val="3654419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119925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630046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2954888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30787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2415478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300F4B-FF02-4A2F-8551-303078535CD8}" type="datetimeFigureOut">
              <a:rPr lang="ru-RU" smtClean="0"/>
              <a:t>14.05.2013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2983802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300F4B-FF02-4A2F-8551-303078535CD8}" type="datetimeFigureOut">
              <a:rPr lang="ru-RU" smtClean="0"/>
              <a:t>14.05.2013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63941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300F4B-FF02-4A2F-8551-303078535CD8}" type="datetimeFigureOut">
              <a:rPr lang="ru-RU" smtClean="0"/>
              <a:t>14.05.2013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194592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300F4B-FF02-4A2F-8551-303078535CD8}" type="datetimeFigureOut">
              <a:rPr lang="ru-RU" smtClean="0"/>
              <a:t>14.05.2013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3866245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300F4B-FF02-4A2F-8551-303078535CD8}" type="datetimeFigureOut">
              <a:rPr lang="ru-RU" smtClean="0"/>
              <a:t>14.05.2013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2343514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300F4B-FF02-4A2F-8551-303078535CD8}" type="datetimeFigureOut">
              <a:rPr lang="ru-RU" smtClean="0"/>
              <a:t>14.05.2013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4CD79B-E156-47BE-AC6F-78BEC3E8F267}" type="slidenum">
              <a:rPr lang="ru-RU" smtClean="0"/>
              <a:t>‹#›</a:t>
            </a:fld>
            <a:endParaRPr lang="ru-RU"/>
          </a:p>
        </p:txBody>
      </p:sp>
    </p:spTree>
    <p:extLst>
      <p:ext uri="{BB962C8B-B14F-4D97-AF65-F5344CB8AC3E}">
        <p14:creationId xmlns:p14="http://schemas.microsoft.com/office/powerpoint/2010/main" val="3456086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300F4B-FF02-4A2F-8551-303078535CD8}" type="datetimeFigureOut">
              <a:rPr lang="ru-RU" smtClean="0"/>
              <a:t>14.05.2013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CD79B-E156-47BE-AC6F-78BEC3E8F267}" type="slidenum">
              <a:rPr lang="ru-RU" smtClean="0"/>
              <a:t>‹#›</a:t>
            </a:fld>
            <a:endParaRPr lang="ru-RU"/>
          </a:p>
        </p:txBody>
      </p:sp>
    </p:spTree>
    <p:extLst>
      <p:ext uri="{BB962C8B-B14F-4D97-AF65-F5344CB8AC3E}">
        <p14:creationId xmlns:p14="http://schemas.microsoft.com/office/powerpoint/2010/main" val="974593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n.wikipedia.org/wiki/Supply_and_demand"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investopedia.com/university/economics/economics3.as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smtClean="0"/>
              <a:t>Supply and Demand</a:t>
            </a:r>
            <a:endParaRPr lang="ru-RU"/>
          </a:p>
        </p:txBody>
      </p:sp>
      <p:sp>
        <p:nvSpPr>
          <p:cNvPr id="3" name="Подзаголовок 2"/>
          <p:cNvSpPr>
            <a:spLocks noGrp="1"/>
          </p:cNvSpPr>
          <p:nvPr>
            <p:ph type="subTitle" idx="1"/>
          </p:nvPr>
        </p:nvSpPr>
        <p:spPr/>
        <p:txBody>
          <a:bodyPr/>
          <a:lstStyle/>
          <a:p>
            <a:r>
              <a:rPr lang="en-US" smtClean="0"/>
              <a:t>By Kenzhegaliyev Miras</a:t>
            </a:r>
          </a:p>
        </p:txBody>
      </p:sp>
    </p:spTree>
    <p:extLst>
      <p:ext uri="{BB962C8B-B14F-4D97-AF65-F5344CB8AC3E}">
        <p14:creationId xmlns:p14="http://schemas.microsoft.com/office/powerpoint/2010/main" val="3131608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a:bodyPr>
          <a:lstStyle/>
          <a:p>
            <a:r>
              <a:rPr lang="en-US" b="1" smtClean="0"/>
              <a:t>Excess Supply</a:t>
            </a:r>
            <a:endParaRPr lang="ru-RU"/>
          </a:p>
        </p:txBody>
      </p:sp>
      <p:pic>
        <p:nvPicPr>
          <p:cNvPr id="4098" name="Picture 2" descr="C:\Users\Администратор\Desktop\summative preparation\Economics - project till 4\economic. summative 5. graph\excess supply.gif"/>
          <p:cNvPicPr>
            <a:picLocks noChangeAspect="1" noChangeArrowheads="1"/>
          </p:cNvPicPr>
          <p:nvPr/>
        </p:nvPicPr>
        <p:blipFill rotWithShape="1">
          <a:blip r:embed="rId3">
            <a:extLst>
              <a:ext uri="{28A0092B-C50C-407E-A947-70E740481C1C}">
                <a14:useLocalDpi xmlns:a14="http://schemas.microsoft.com/office/drawing/2010/main" val="0"/>
              </a:ext>
            </a:extLst>
          </a:blip>
          <a:srcRect r="9783" b="6963"/>
          <a:stretch/>
        </p:blipFill>
        <p:spPr bwMode="auto">
          <a:xfrm>
            <a:off x="1575768" y="1196752"/>
            <a:ext cx="5716736" cy="4607024"/>
          </a:xfrm>
          <a:prstGeom prst="round2DiagRect">
            <a:avLst>
              <a:gd name="adj1" fmla="val 7167"/>
              <a:gd name="adj2" fmla="val 0"/>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91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Excess Demand</a:t>
            </a:r>
            <a:endParaRPr lang="ru-RU"/>
          </a:p>
        </p:txBody>
      </p:sp>
      <p:pic>
        <p:nvPicPr>
          <p:cNvPr id="5" name="Picture 2" descr="C:\Users\Администратор\Desktop\summative preparation\Economics - project till 4\economic. summative 5. graph\excess demand.gif"/>
          <p:cNvPicPr>
            <a:picLocks noChangeAspect="1" noChangeArrowheads="1"/>
          </p:cNvPicPr>
          <p:nvPr/>
        </p:nvPicPr>
        <p:blipFill rotWithShape="1">
          <a:blip r:embed="rId3">
            <a:extLst>
              <a:ext uri="{28A0092B-C50C-407E-A947-70E740481C1C}">
                <a14:useLocalDpi xmlns:a14="http://schemas.microsoft.com/office/drawing/2010/main" val="0"/>
              </a:ext>
            </a:extLst>
          </a:blip>
          <a:srcRect r="9638" b="7172"/>
          <a:stretch/>
        </p:blipFill>
        <p:spPr bwMode="auto">
          <a:xfrm>
            <a:off x="1575768" y="1197248"/>
            <a:ext cx="5716736" cy="4608714"/>
          </a:xfrm>
          <a:prstGeom prst="round2DiagRect">
            <a:avLst>
              <a:gd name="adj1" fmla="val 7552"/>
              <a:gd name="adj2" fmla="val 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068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284984"/>
            <a:ext cx="8229600" cy="1143000"/>
          </a:xfrm>
        </p:spPr>
        <p:txBody>
          <a:bodyPr/>
          <a:lstStyle/>
          <a:p>
            <a:r>
              <a:rPr lang="en-US" smtClean="0"/>
              <a:t>Movements and Shifts</a:t>
            </a:r>
            <a:endParaRPr lang="ru-RU"/>
          </a:p>
        </p:txBody>
      </p:sp>
    </p:spTree>
    <p:extLst>
      <p:ext uri="{BB962C8B-B14F-4D97-AF65-F5344CB8AC3E}">
        <p14:creationId xmlns:p14="http://schemas.microsoft.com/office/powerpoint/2010/main" val="4030992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mtClean="0"/>
              <a:t>Movements along the Demand curve</a:t>
            </a:r>
            <a:endParaRPr lang="ru-RU"/>
          </a:p>
        </p:txBody>
      </p:sp>
      <p:pic>
        <p:nvPicPr>
          <p:cNvPr id="6146" name="Picture 2" descr="C:\Users\Администратор\Desktop\summative preparation\Economics - project till 4\economic. summative 5. graph\movement.gif"/>
          <p:cNvPicPr>
            <a:picLocks noChangeAspect="1" noChangeArrowheads="1"/>
          </p:cNvPicPr>
          <p:nvPr/>
        </p:nvPicPr>
        <p:blipFill rotWithShape="1">
          <a:blip r:embed="rId3">
            <a:extLst>
              <a:ext uri="{28A0092B-C50C-407E-A947-70E740481C1C}">
                <a14:useLocalDpi xmlns:a14="http://schemas.microsoft.com/office/drawing/2010/main" val="0"/>
              </a:ext>
            </a:extLst>
          </a:blip>
          <a:srcRect r="8586" b="6847"/>
          <a:stretch/>
        </p:blipFill>
        <p:spPr bwMode="auto">
          <a:xfrm>
            <a:off x="1979712" y="1658889"/>
            <a:ext cx="5250904" cy="45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14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Администратор\Desktop\summative preparation\Economics - project till 4\economic. summative 5. graph\movement s.gif"/>
          <p:cNvPicPr>
            <a:picLocks noChangeAspect="1" noChangeArrowheads="1"/>
          </p:cNvPicPr>
          <p:nvPr/>
        </p:nvPicPr>
        <p:blipFill rotWithShape="1">
          <a:blip r:embed="rId3">
            <a:extLst>
              <a:ext uri="{28A0092B-C50C-407E-A947-70E740481C1C}">
                <a14:useLocalDpi xmlns:a14="http://schemas.microsoft.com/office/drawing/2010/main" val="0"/>
              </a:ext>
            </a:extLst>
          </a:blip>
          <a:srcRect r="9973" b="6428"/>
          <a:stretch/>
        </p:blipFill>
        <p:spPr bwMode="auto">
          <a:xfrm>
            <a:off x="1979712" y="1658890"/>
            <a:ext cx="5250904" cy="451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en-US" sz="4000" smtClean="0"/>
              <a:t>Movements along the Supply curve</a:t>
            </a:r>
            <a:endParaRPr lang="ru-RU" sz="4000"/>
          </a:p>
        </p:txBody>
      </p:sp>
    </p:spTree>
    <p:extLst>
      <p:ext uri="{BB962C8B-B14F-4D97-AF65-F5344CB8AC3E}">
        <p14:creationId xmlns:p14="http://schemas.microsoft.com/office/powerpoint/2010/main" val="1481014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Администратор\Desktop\summative preparation\Economics - project till 4\economic. summative 5. graph\shift.gif"/>
          <p:cNvPicPr>
            <a:picLocks noChangeAspect="1" noChangeArrowheads="1"/>
          </p:cNvPicPr>
          <p:nvPr/>
        </p:nvPicPr>
        <p:blipFill rotWithShape="1">
          <a:blip r:embed="rId3">
            <a:extLst>
              <a:ext uri="{28A0092B-C50C-407E-A947-70E740481C1C}">
                <a14:useLocalDpi xmlns:a14="http://schemas.microsoft.com/office/drawing/2010/main" val="0"/>
              </a:ext>
            </a:extLst>
          </a:blip>
          <a:srcRect r="4779" b="6386"/>
          <a:stretch/>
        </p:blipFill>
        <p:spPr bwMode="auto">
          <a:xfrm>
            <a:off x="2008784" y="1672010"/>
            <a:ext cx="5402669" cy="4560348"/>
          </a:xfrm>
          <a:prstGeom prst="round2DiagRect">
            <a:avLst>
              <a:gd name="adj1" fmla="val 12973"/>
              <a:gd name="adj2" fmla="val 0"/>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en-US" smtClean="0"/>
              <a:t>Shifts </a:t>
            </a:r>
            <a:endParaRPr lang="ru-RU"/>
          </a:p>
        </p:txBody>
      </p:sp>
    </p:spTree>
    <p:extLst>
      <p:ext uri="{BB962C8B-B14F-4D97-AF65-F5344CB8AC3E}">
        <p14:creationId xmlns:p14="http://schemas.microsoft.com/office/powerpoint/2010/main" val="4244740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Shifts</a:t>
            </a:r>
            <a:endParaRPr lang="ru-RU"/>
          </a:p>
        </p:txBody>
      </p:sp>
      <p:pic>
        <p:nvPicPr>
          <p:cNvPr id="5" name="Picture 2" descr="C:\Users\Администратор\Desktop\summative preparation\Economics - project till 4\economic. summative 5. graph\shift s.gif"/>
          <p:cNvPicPr>
            <a:picLocks noChangeAspect="1" noChangeArrowheads="1"/>
          </p:cNvPicPr>
          <p:nvPr/>
        </p:nvPicPr>
        <p:blipFill rotWithShape="1">
          <a:blip r:embed="rId3">
            <a:extLst>
              <a:ext uri="{28A0092B-C50C-407E-A947-70E740481C1C}">
                <a14:useLocalDpi xmlns:a14="http://schemas.microsoft.com/office/drawing/2010/main" val="0"/>
              </a:ext>
            </a:extLst>
          </a:blip>
          <a:srcRect r="9889" b="5156"/>
          <a:stretch/>
        </p:blipFill>
        <p:spPr bwMode="auto">
          <a:xfrm>
            <a:off x="2036404" y="1672010"/>
            <a:ext cx="5086291" cy="4560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114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smtClean="0"/>
              <a:t>References</a:t>
            </a:r>
            <a:endParaRPr lang="ru-RU"/>
          </a:p>
        </p:txBody>
      </p:sp>
      <p:sp>
        <p:nvSpPr>
          <p:cNvPr id="3" name="Объект 2"/>
          <p:cNvSpPr>
            <a:spLocks noGrp="1"/>
          </p:cNvSpPr>
          <p:nvPr>
            <p:ph idx="1"/>
          </p:nvPr>
        </p:nvSpPr>
        <p:spPr/>
        <p:txBody>
          <a:bodyPr/>
          <a:lstStyle/>
          <a:p>
            <a:pPr lvl="0"/>
            <a:r>
              <a:rPr lang="en-US"/>
              <a:t>“Supply and demand” From Wikipedia, the free encyclopedia. Link: </a:t>
            </a:r>
            <a:r>
              <a:rPr lang="en-US" u="sng">
                <a:hlinkClick r:id="rId3"/>
              </a:rPr>
              <a:t>http://en.wikipedia.org/wiki/Supply_and_demand</a:t>
            </a:r>
            <a:endParaRPr lang="ru-RU"/>
          </a:p>
          <a:p>
            <a:pPr lvl="0"/>
            <a:r>
              <a:rPr lang="en-US"/>
              <a:t>“Economics Basics: Supply and Demand” by Reem Heakal. Link: </a:t>
            </a:r>
            <a:r>
              <a:rPr lang="en-US" u="sng">
                <a:hlinkClick r:id="rId4"/>
              </a:rPr>
              <a:t>http://www.investopedia.com/university/economics/economics3.asp</a:t>
            </a:r>
            <a:endParaRPr lang="ru-RU"/>
          </a:p>
          <a:p>
            <a:endParaRPr lang="ru-RU"/>
          </a:p>
        </p:txBody>
      </p:sp>
    </p:spTree>
    <p:extLst>
      <p:ext uri="{BB962C8B-B14F-4D97-AF65-F5344CB8AC3E}">
        <p14:creationId xmlns:p14="http://schemas.microsoft.com/office/powerpoint/2010/main" val="305823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Conclusion</a:t>
            </a:r>
            <a:endParaRPr lang="ru-RU"/>
          </a:p>
        </p:txBody>
      </p:sp>
    </p:spTree>
    <p:extLst>
      <p:ext uri="{BB962C8B-B14F-4D97-AF65-F5344CB8AC3E}">
        <p14:creationId xmlns:p14="http://schemas.microsoft.com/office/powerpoint/2010/main" val="1540086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en-US" smtClean="0"/>
              <a:t>Objectives</a:t>
            </a:r>
            <a:endParaRPr lang="ru-RU"/>
          </a:p>
        </p:txBody>
      </p:sp>
      <p:sp>
        <p:nvSpPr>
          <p:cNvPr id="3" name="Объект 2"/>
          <p:cNvSpPr>
            <a:spLocks noGrp="1"/>
          </p:cNvSpPr>
          <p:nvPr>
            <p:ph idx="1"/>
          </p:nvPr>
        </p:nvSpPr>
        <p:spPr>
          <a:xfrm>
            <a:off x="467544" y="1700808"/>
            <a:ext cx="8229600" cy="4525963"/>
          </a:xfrm>
        </p:spPr>
        <p:txBody>
          <a:bodyPr/>
          <a:lstStyle/>
          <a:p>
            <a:r>
              <a:rPr lang="en-US" smtClean="0"/>
              <a:t>What is the Supply and Demand?</a:t>
            </a:r>
          </a:p>
          <a:p>
            <a:r>
              <a:rPr lang="en-US" smtClean="0"/>
              <a:t>The laws of Supply and Demand</a:t>
            </a:r>
          </a:p>
          <a:p>
            <a:r>
              <a:rPr lang="en-US" smtClean="0"/>
              <a:t>Relationship</a:t>
            </a:r>
          </a:p>
          <a:p>
            <a:r>
              <a:rPr lang="en-US" smtClean="0"/>
              <a:t>Equilibrium and disequilibrium</a:t>
            </a:r>
          </a:p>
          <a:p>
            <a:r>
              <a:rPr lang="en-US" smtClean="0"/>
              <a:t>Shifts and Movements</a:t>
            </a:r>
            <a:endParaRPr lang="ru-RU"/>
          </a:p>
        </p:txBody>
      </p:sp>
    </p:spTree>
    <p:extLst>
      <p:ext uri="{BB962C8B-B14F-4D97-AF65-F5344CB8AC3E}">
        <p14:creationId xmlns:p14="http://schemas.microsoft.com/office/powerpoint/2010/main" val="3950259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685800" y="21304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Supply and Demand</a:t>
            </a:r>
            <a:endParaRPr lang="ru-RU"/>
          </a:p>
        </p:txBody>
      </p:sp>
    </p:spTree>
    <p:extLst>
      <p:ext uri="{BB962C8B-B14F-4D97-AF65-F5344CB8AC3E}">
        <p14:creationId xmlns:p14="http://schemas.microsoft.com/office/powerpoint/2010/main" val="4125431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What is the supply?</a:t>
            </a:r>
            <a:endParaRPr lang="ru-RU"/>
          </a:p>
        </p:txBody>
      </p:sp>
      <p:sp>
        <p:nvSpPr>
          <p:cNvPr id="3" name="Объект 2"/>
          <p:cNvSpPr>
            <a:spLocks noGrp="1"/>
          </p:cNvSpPr>
          <p:nvPr>
            <p:ph idx="1"/>
          </p:nvPr>
        </p:nvSpPr>
        <p:spPr>
          <a:xfrm>
            <a:off x="467544" y="2348880"/>
            <a:ext cx="8229600" cy="3052936"/>
          </a:xfrm>
        </p:spPr>
        <p:txBody>
          <a:bodyPr/>
          <a:lstStyle/>
          <a:p>
            <a:pPr marL="0" indent="0">
              <a:buNone/>
            </a:pPr>
            <a:r>
              <a:rPr lang="en-US" b="1" smtClean="0"/>
              <a:t>Supply</a:t>
            </a:r>
            <a:r>
              <a:rPr lang="en-US"/>
              <a:t> is the amount of some product producers are willing and able to sell at a given price</a:t>
            </a:r>
            <a:endParaRPr lang="ru-RU"/>
          </a:p>
        </p:txBody>
      </p:sp>
    </p:spTree>
    <p:extLst>
      <p:ext uri="{BB962C8B-B14F-4D97-AF65-F5344CB8AC3E}">
        <p14:creationId xmlns:p14="http://schemas.microsoft.com/office/powerpoint/2010/main" val="1423077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What is the demand?</a:t>
            </a:r>
            <a:endParaRPr lang="ru-RU"/>
          </a:p>
        </p:txBody>
      </p:sp>
      <p:sp>
        <p:nvSpPr>
          <p:cNvPr id="3" name="Объект 2"/>
          <p:cNvSpPr>
            <a:spLocks noGrp="1"/>
          </p:cNvSpPr>
          <p:nvPr>
            <p:ph idx="1"/>
          </p:nvPr>
        </p:nvSpPr>
        <p:spPr>
          <a:xfrm>
            <a:off x="467544" y="2060848"/>
            <a:ext cx="8229600" cy="4525963"/>
          </a:xfrm>
        </p:spPr>
        <p:txBody>
          <a:bodyPr/>
          <a:lstStyle/>
          <a:p>
            <a:r>
              <a:rPr lang="en-US" b="1" smtClean="0"/>
              <a:t>Demand</a:t>
            </a:r>
            <a:r>
              <a:rPr lang="en-US"/>
              <a:t> is an economic principle that describes a consumer's desire, willingness and ability to pay a price for a specific good or service.</a:t>
            </a:r>
            <a:endParaRPr lang="ru-RU"/>
          </a:p>
        </p:txBody>
      </p:sp>
    </p:spTree>
    <p:extLst>
      <p:ext uri="{BB962C8B-B14F-4D97-AF65-F5344CB8AC3E}">
        <p14:creationId xmlns:p14="http://schemas.microsoft.com/office/powerpoint/2010/main" val="1994903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Администратор\Desktop\summative preparation\Economics - project till 4\economic. summative 5. graph\The Demand curve.gif"/>
          <p:cNvPicPr>
            <a:picLocks noChangeAspect="1" noChangeArrowheads="1"/>
          </p:cNvPicPr>
          <p:nvPr/>
        </p:nvPicPr>
        <p:blipFill rotWithShape="1">
          <a:blip r:embed="rId3">
            <a:extLst>
              <a:ext uri="{28A0092B-C50C-407E-A947-70E740481C1C}">
                <a14:useLocalDpi xmlns:a14="http://schemas.microsoft.com/office/drawing/2010/main" val="0"/>
              </a:ext>
            </a:extLst>
          </a:blip>
          <a:srcRect r="9096" b="7027"/>
          <a:stretch/>
        </p:blipFill>
        <p:spPr bwMode="auto">
          <a:xfrm>
            <a:off x="1763687" y="1412775"/>
            <a:ext cx="5717553" cy="476334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en-US" smtClean="0"/>
              <a:t>The Law of Demand</a:t>
            </a:r>
            <a:endParaRPr lang="ru-RU"/>
          </a:p>
        </p:txBody>
      </p:sp>
    </p:spTree>
    <p:extLst>
      <p:ext uri="{BB962C8B-B14F-4D97-AF65-F5344CB8AC3E}">
        <p14:creationId xmlns:p14="http://schemas.microsoft.com/office/powerpoint/2010/main" val="1533709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The Law of Supply</a:t>
            </a:r>
            <a:endParaRPr lang="ru-RU"/>
          </a:p>
        </p:txBody>
      </p:sp>
      <p:pic>
        <p:nvPicPr>
          <p:cNvPr id="5" name="Picture 2" descr="C:\Users\Администратор\Desktop\summative preparation\Economics - project till 4\economic. summative 5. graph\The supply curve.gif"/>
          <p:cNvPicPr>
            <a:picLocks noChangeAspect="1" noChangeArrowheads="1"/>
          </p:cNvPicPr>
          <p:nvPr/>
        </p:nvPicPr>
        <p:blipFill rotWithShape="1">
          <a:blip r:embed="rId3">
            <a:extLst>
              <a:ext uri="{28A0092B-C50C-407E-A947-70E740481C1C}">
                <a14:useLocalDpi xmlns:a14="http://schemas.microsoft.com/office/drawing/2010/main" val="0"/>
              </a:ext>
            </a:extLst>
          </a:blip>
          <a:srcRect r="9770" b="6459"/>
          <a:stretch/>
        </p:blipFill>
        <p:spPr bwMode="auto">
          <a:xfrm>
            <a:off x="1763688" y="1412776"/>
            <a:ext cx="5717553" cy="4749656"/>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457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573016"/>
            <a:ext cx="8229600" cy="1143000"/>
          </a:xfrm>
        </p:spPr>
        <p:txBody>
          <a:bodyPr>
            <a:normAutofit fontScale="90000"/>
          </a:bodyPr>
          <a:lstStyle/>
          <a:p>
            <a:r>
              <a:rPr lang="en-US" smtClean="0"/>
              <a:t>The Relationship between Supply and Demand</a:t>
            </a:r>
            <a:endParaRPr lang="ru-RU"/>
          </a:p>
        </p:txBody>
      </p:sp>
    </p:spTree>
    <p:extLst>
      <p:ext uri="{BB962C8B-B14F-4D97-AF65-F5344CB8AC3E}">
        <p14:creationId xmlns:p14="http://schemas.microsoft.com/office/powerpoint/2010/main" val="292937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smtClean="0"/>
              <a:t>Equilibrium</a:t>
            </a:r>
            <a:endParaRPr lang="ru-RU"/>
          </a:p>
        </p:txBody>
      </p:sp>
      <p:pic>
        <p:nvPicPr>
          <p:cNvPr id="6" name="Picture 2" descr="C:\Users\Администратор\Desktop\summative preparation\Economics - project till 4\economic. summative 5. graph\eguillibrium.gif"/>
          <p:cNvPicPr>
            <a:picLocks noChangeAspect="1" noChangeArrowheads="1"/>
          </p:cNvPicPr>
          <p:nvPr/>
        </p:nvPicPr>
        <p:blipFill rotWithShape="1">
          <a:blip r:embed="rId3">
            <a:extLst>
              <a:ext uri="{28A0092B-C50C-407E-A947-70E740481C1C}">
                <a14:useLocalDpi xmlns:a14="http://schemas.microsoft.com/office/drawing/2010/main" val="0"/>
              </a:ext>
            </a:extLst>
          </a:blip>
          <a:srcRect r="9705" b="6241"/>
          <a:stretch/>
        </p:blipFill>
        <p:spPr bwMode="auto">
          <a:xfrm>
            <a:off x="1574951" y="1419915"/>
            <a:ext cx="5717553" cy="4383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2269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1280</TotalTime>
  <Words>1543</Words>
  <Application>Microsoft Office PowerPoint</Application>
  <PresentationFormat>Экран (4:3)</PresentationFormat>
  <Paragraphs>69</Paragraphs>
  <Slides>18</Slides>
  <Notes>16</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Supply and Demand</vt:lpstr>
      <vt:lpstr>Objectives</vt:lpstr>
      <vt:lpstr>Презентация PowerPoint</vt:lpstr>
      <vt:lpstr>What is the supply?</vt:lpstr>
      <vt:lpstr>What is the demand?</vt:lpstr>
      <vt:lpstr>The Law of Demand</vt:lpstr>
      <vt:lpstr>The Law of Supply</vt:lpstr>
      <vt:lpstr>The Relationship between Supply and Demand</vt:lpstr>
      <vt:lpstr>Equilibrium</vt:lpstr>
      <vt:lpstr>Excess Supply</vt:lpstr>
      <vt:lpstr>Excess Demand</vt:lpstr>
      <vt:lpstr>Movements and Shifts</vt:lpstr>
      <vt:lpstr>Movements along the Demand curve</vt:lpstr>
      <vt:lpstr>Movements along the Supply curve</vt:lpstr>
      <vt:lpstr>Shifts </vt:lpstr>
      <vt:lpstr>Shifts</vt:lpstr>
      <vt:lpstr>References</vt:lpstr>
      <vt:lpstr>Conclusion</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Supply and Demand</dc:title>
  <dc:creator>BEST</dc:creator>
  <cp:lastModifiedBy>BEST</cp:lastModifiedBy>
  <cp:revision>14</cp:revision>
  <dcterms:created xsi:type="dcterms:W3CDTF">2013-05-03T18:20:11Z</dcterms:created>
  <dcterms:modified xsi:type="dcterms:W3CDTF">2013-05-14T05:47:41Z</dcterms:modified>
</cp:coreProperties>
</file>