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62" r:id="rId4"/>
    <p:sldId id="263" r:id="rId5"/>
    <p:sldId id="264" r:id="rId6"/>
    <p:sldId id="258" r:id="rId7"/>
    <p:sldId id="266" r:id="rId8"/>
    <p:sldId id="267" r:id="rId9"/>
    <p:sldId id="268"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6D35"/>
    <a:srgbClr val="566230"/>
    <a:srgbClr val="2D3319"/>
    <a:srgbClr val="614F0B"/>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8" d="100"/>
          <a:sy n="98" d="100"/>
        </p:scale>
        <p:origin x="-116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C8D6EA94-6553-433E-BD3D-DE09D52FB3E0}" type="datetimeFigureOut">
              <a:rPr lang="ru-RU" smtClean="0"/>
              <a:pPr/>
              <a:t>14.01.2017</a:t>
            </a:fld>
            <a:endParaRPr lang="ru-RU"/>
          </a:p>
        </p:txBody>
      </p:sp>
      <p:sp>
        <p:nvSpPr>
          <p:cNvPr id="16" name="Номер слайда 15"/>
          <p:cNvSpPr>
            <a:spLocks noGrp="1"/>
          </p:cNvSpPr>
          <p:nvPr>
            <p:ph type="sldNum" sz="quarter" idx="11"/>
          </p:nvPr>
        </p:nvSpPr>
        <p:spPr/>
        <p:txBody>
          <a:bodyPr/>
          <a:lstStyle/>
          <a:p>
            <a:fld id="{85D68C5D-B318-448C-8CDA-D394FC35AE5E}"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8D6EA94-6553-433E-BD3D-DE09D52FB3E0}" type="datetimeFigureOut">
              <a:rPr lang="ru-RU" smtClean="0"/>
              <a:pPr/>
              <a:t>14.01.2017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D68C5D-B318-448C-8CDA-D394FC35AE5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8D6EA94-6553-433E-BD3D-DE09D52FB3E0}" type="datetimeFigureOut">
              <a:rPr lang="ru-RU" smtClean="0"/>
              <a:pPr/>
              <a:t>14.01.2017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D68C5D-B318-448C-8CDA-D394FC35AE5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C8D6EA94-6553-433E-BD3D-DE09D52FB3E0}" type="datetimeFigureOut">
              <a:rPr lang="ru-RU" smtClean="0"/>
              <a:pPr/>
              <a:t>14.01.2017</a:t>
            </a:fld>
            <a:endParaRPr lang="ru-RU"/>
          </a:p>
        </p:txBody>
      </p:sp>
      <p:sp>
        <p:nvSpPr>
          <p:cNvPr id="15" name="Номер слайда 14"/>
          <p:cNvSpPr>
            <a:spLocks noGrp="1"/>
          </p:cNvSpPr>
          <p:nvPr>
            <p:ph type="sldNum" sz="quarter" idx="15"/>
          </p:nvPr>
        </p:nvSpPr>
        <p:spPr/>
        <p:txBody>
          <a:bodyPr/>
          <a:lstStyle>
            <a:lvl1pPr algn="ctr">
              <a:defRPr/>
            </a:lvl1pPr>
          </a:lstStyle>
          <a:p>
            <a:fld id="{85D68C5D-B318-448C-8CDA-D394FC35AE5E}"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C8D6EA94-6553-433E-BD3D-DE09D52FB3E0}" type="datetimeFigureOut">
              <a:rPr lang="ru-RU" smtClean="0"/>
              <a:pPr/>
              <a:t>14.01.2017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D68C5D-B318-448C-8CDA-D394FC35AE5E}"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C8D6EA94-6553-433E-BD3D-DE09D52FB3E0}" type="datetimeFigureOut">
              <a:rPr lang="ru-RU" smtClean="0"/>
              <a:pPr/>
              <a:t>14.01.2017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5D68C5D-B318-448C-8CDA-D394FC35AE5E}"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85D68C5D-B318-448C-8CDA-D394FC35AE5E}"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C8D6EA94-6553-433E-BD3D-DE09D52FB3E0}" type="datetimeFigureOut">
              <a:rPr lang="ru-RU" smtClean="0"/>
              <a:pPr/>
              <a:t>14.01.2017</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C8D6EA94-6553-433E-BD3D-DE09D52FB3E0}" type="datetimeFigureOut">
              <a:rPr lang="ru-RU" smtClean="0"/>
              <a:pPr/>
              <a:t>14.01.2017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5D68C5D-B318-448C-8CDA-D394FC35AE5E}"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8D6EA94-6553-433E-BD3D-DE09D52FB3E0}" type="datetimeFigureOut">
              <a:rPr lang="ru-RU" smtClean="0"/>
              <a:pPr/>
              <a:t>14.01.2017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5D68C5D-B318-448C-8CDA-D394FC35AE5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C8D6EA94-6553-433E-BD3D-DE09D52FB3E0}" type="datetimeFigureOut">
              <a:rPr lang="ru-RU" smtClean="0"/>
              <a:pPr/>
              <a:t>14.01.2017</a:t>
            </a:fld>
            <a:endParaRPr lang="ru-RU"/>
          </a:p>
        </p:txBody>
      </p:sp>
      <p:sp>
        <p:nvSpPr>
          <p:cNvPr id="9" name="Номер слайда 8"/>
          <p:cNvSpPr>
            <a:spLocks noGrp="1"/>
          </p:cNvSpPr>
          <p:nvPr>
            <p:ph type="sldNum" sz="quarter" idx="15"/>
          </p:nvPr>
        </p:nvSpPr>
        <p:spPr/>
        <p:txBody>
          <a:bodyPr/>
          <a:lstStyle/>
          <a:p>
            <a:fld id="{85D68C5D-B318-448C-8CDA-D394FC35AE5E}"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C8D6EA94-6553-433E-BD3D-DE09D52FB3E0}" type="datetimeFigureOut">
              <a:rPr lang="ru-RU" smtClean="0"/>
              <a:pPr/>
              <a:t>14.01.2017</a:t>
            </a:fld>
            <a:endParaRPr lang="ru-RU"/>
          </a:p>
        </p:txBody>
      </p:sp>
      <p:sp>
        <p:nvSpPr>
          <p:cNvPr id="9" name="Номер слайда 8"/>
          <p:cNvSpPr>
            <a:spLocks noGrp="1"/>
          </p:cNvSpPr>
          <p:nvPr>
            <p:ph type="sldNum" sz="quarter" idx="11"/>
          </p:nvPr>
        </p:nvSpPr>
        <p:spPr/>
        <p:txBody>
          <a:bodyPr/>
          <a:lstStyle/>
          <a:p>
            <a:fld id="{85D68C5D-B318-448C-8CDA-D394FC35AE5E}"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C8D6EA94-6553-433E-BD3D-DE09D52FB3E0}" type="datetimeFigureOut">
              <a:rPr lang="ru-RU" smtClean="0"/>
              <a:pPr/>
              <a:t>14.01.2017</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5D68C5D-B318-448C-8CDA-D394FC35AE5E}"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619672" y="5589240"/>
            <a:ext cx="7287344" cy="693724"/>
          </a:xfrm>
        </p:spPr>
        <p:txBody>
          <a:bodyPr/>
          <a:lstStyle/>
          <a:p>
            <a:endParaRPr lang="ru-RU" dirty="0" smtClean="0"/>
          </a:p>
          <a:p>
            <a:endParaRPr lang="ru-RU" dirty="0" smtClean="0"/>
          </a:p>
          <a:p>
            <a:endParaRPr lang="ru-RU" dirty="0" smtClean="0"/>
          </a:p>
        </p:txBody>
      </p:sp>
      <p:sp>
        <p:nvSpPr>
          <p:cNvPr id="2" name="Заголовок 1"/>
          <p:cNvSpPr>
            <a:spLocks noGrp="1"/>
          </p:cNvSpPr>
          <p:nvPr>
            <p:ph type="ctrTitle"/>
          </p:nvPr>
        </p:nvSpPr>
        <p:spPr/>
        <p:txBody>
          <a:bodyPr/>
          <a:lstStyle/>
          <a:p>
            <a:r>
              <a:rPr lang="ru-RU" dirty="0" smtClean="0"/>
              <a:t>Хлеб воины</a:t>
            </a:r>
            <a:endParaRPr lang="ru-RU" dirty="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620688"/>
            <a:ext cx="8229600" cy="5475312"/>
          </a:xfrm>
        </p:spPr>
        <p:txBody>
          <a:bodyPr>
            <a:normAutofit/>
          </a:bodyPr>
          <a:lstStyle/>
          <a:p>
            <a:pPr>
              <a:buNone/>
            </a:pPr>
            <a:r>
              <a:rPr lang="ru-RU" dirty="0" smtClean="0"/>
              <a:t>   Уже прошло много лет, как  закончилась Великая Отечественная вона. Но многие люди, особенно, пережившие те страшные годы, помнят о цене хлеба. Как узнать, каким был хлеб войны, из чего его пекли, какое значение он имел во время войны? Конечно, на уроках истории, литературного чтения, окружающего мира. Все люди нашей страны не должны, не имеют права терять историческую память о военных годах, о цене хлеба в то время. Мы должны помнить и заботиться о людях, переживших войну. Зная это, мы будем больше ценить то, что нам кажется обычным сейчас: мир и хлеб. </a:t>
            </a:r>
            <a:endParaRPr lang="ru-RU" dirty="0"/>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2420888"/>
            <a:ext cx="8229600" cy="3675112"/>
          </a:xfrm>
        </p:spPr>
        <p:txBody>
          <a:bodyPr/>
          <a:lstStyle/>
          <a:p>
            <a:pPr>
              <a:buNone/>
            </a:pPr>
            <a:r>
              <a:rPr lang="ru-RU" b="1" dirty="0" smtClean="0">
                <a:solidFill>
                  <a:srgbClr val="002060"/>
                </a:solidFill>
              </a:rPr>
              <a:t>         Задачи:</a:t>
            </a:r>
            <a:endParaRPr lang="ru-RU" dirty="0" smtClean="0">
              <a:solidFill>
                <a:srgbClr val="002060"/>
              </a:solidFill>
            </a:endParaRPr>
          </a:p>
          <a:p>
            <a:r>
              <a:rPr lang="ru-RU" dirty="0" smtClean="0"/>
              <a:t>- расширить знания о значении и составе хлеба во время войны </a:t>
            </a:r>
          </a:p>
          <a:p>
            <a:r>
              <a:rPr lang="ru-RU" dirty="0" smtClean="0"/>
              <a:t>- найти воспоминания о хлебе свидетелей военного времени;</a:t>
            </a:r>
          </a:p>
          <a:p>
            <a:r>
              <a:rPr lang="ru-RU" dirty="0" smtClean="0"/>
              <a:t>- донести до учеников, что надо   бережно относиться  к хлебу</a:t>
            </a:r>
            <a:endParaRPr lang="ru-RU" dirty="0"/>
          </a:p>
        </p:txBody>
      </p:sp>
      <p:sp>
        <p:nvSpPr>
          <p:cNvPr id="3" name="Заголовок 2"/>
          <p:cNvSpPr>
            <a:spLocks noGrp="1"/>
          </p:cNvSpPr>
          <p:nvPr>
            <p:ph type="title"/>
          </p:nvPr>
        </p:nvSpPr>
        <p:spPr/>
        <p:txBody>
          <a:bodyPr>
            <a:normAutofit/>
          </a:bodyPr>
          <a:lstStyle/>
          <a:p>
            <a:r>
              <a:rPr lang="ru-RU" sz="3200" b="1" dirty="0" smtClean="0">
                <a:solidFill>
                  <a:srgbClr val="002060"/>
                </a:solidFill>
              </a:rPr>
              <a:t>Цель проекта:</a:t>
            </a:r>
            <a:r>
              <a:rPr lang="ru-RU" dirty="0" smtClean="0"/>
              <a:t> </a:t>
            </a:r>
            <a:r>
              <a:rPr lang="ru-RU" sz="2400" b="1" dirty="0" smtClean="0"/>
              <a:t>сохранение исторической  памяти.</a:t>
            </a: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524000"/>
            <a:ext cx="3034680" cy="4572000"/>
          </a:xfrm>
        </p:spPr>
        <p:txBody>
          <a:bodyPr>
            <a:normAutofit fontScale="92500"/>
          </a:bodyPr>
          <a:lstStyle/>
          <a:p>
            <a:pPr>
              <a:buNone/>
            </a:pPr>
            <a:r>
              <a:rPr lang="ru-RU" dirty="0" smtClean="0"/>
              <a:t>     </a:t>
            </a:r>
            <a:r>
              <a:rPr lang="ru-RU" sz="2200" dirty="0" smtClean="0">
                <a:solidFill>
                  <a:srgbClr val="566230"/>
                </a:solidFill>
              </a:rPr>
              <a:t>Никого не могут оставить равнодушными воспоминания о хлебе людей, которые жили во время войны. В то время они, в основном, были еще детьми, но память о тех страшных годах не стерлась. От голода, недоедания страдали все люди.</a:t>
            </a:r>
          </a:p>
        </p:txBody>
      </p:sp>
      <p:sp>
        <p:nvSpPr>
          <p:cNvPr id="3" name="Заголовок 2"/>
          <p:cNvSpPr>
            <a:spLocks noGrp="1"/>
          </p:cNvSpPr>
          <p:nvPr>
            <p:ph type="title"/>
          </p:nvPr>
        </p:nvSpPr>
        <p:spPr>
          <a:xfrm>
            <a:off x="457200" y="332656"/>
            <a:ext cx="8229600" cy="792088"/>
          </a:xfrm>
        </p:spPr>
        <p:txBody>
          <a:bodyPr>
            <a:normAutofit/>
          </a:bodyPr>
          <a:lstStyle/>
          <a:p>
            <a:r>
              <a:rPr lang="ru-RU" sz="1600" b="1" dirty="0" smtClean="0">
                <a:solidFill>
                  <a:srgbClr val="606D35"/>
                </a:solidFill>
              </a:rPr>
              <a:t>К  хлебу  во  все  времена  было  особое  отношение,  а  во  время  войны  – тем более.  Хлеб ценился  не  на   вес  золота,  а   дороже  него. </a:t>
            </a:r>
          </a:p>
        </p:txBody>
      </p:sp>
      <p:sp>
        <p:nvSpPr>
          <p:cNvPr id="4" name="Прямоугольник 3"/>
          <p:cNvSpPr/>
          <p:nvPr/>
        </p:nvSpPr>
        <p:spPr>
          <a:xfrm>
            <a:off x="5004048" y="5301208"/>
            <a:ext cx="3923928" cy="1200329"/>
          </a:xfrm>
          <a:prstGeom prst="rect">
            <a:avLst/>
          </a:prstGeom>
        </p:spPr>
        <p:txBody>
          <a:bodyPr wrap="square">
            <a:spAutoFit/>
          </a:bodyPr>
          <a:lstStyle/>
          <a:p>
            <a:r>
              <a:rPr lang="ru-RU" dirty="0" smtClean="0">
                <a:solidFill>
                  <a:srgbClr val="2D3319"/>
                </a:solidFill>
              </a:rPr>
              <a:t>...С мякиной, с трухой, со жмыхом</a:t>
            </a:r>
          </a:p>
          <a:p>
            <a:r>
              <a:rPr lang="ru-RU" dirty="0" smtClean="0">
                <a:solidFill>
                  <a:srgbClr val="2D3319"/>
                </a:solidFill>
              </a:rPr>
              <a:t>Он все же казался желанней всего.</a:t>
            </a:r>
          </a:p>
          <a:p>
            <a:r>
              <a:rPr lang="ru-RU" dirty="0" smtClean="0">
                <a:solidFill>
                  <a:srgbClr val="2D3319"/>
                </a:solidFill>
              </a:rPr>
              <a:t>И матери тяжко и тайно вздыхали,</a:t>
            </a:r>
          </a:p>
          <a:p>
            <a:r>
              <a:rPr lang="ru-RU" dirty="0" smtClean="0">
                <a:solidFill>
                  <a:srgbClr val="2D3319"/>
                </a:solidFill>
              </a:rPr>
              <a:t>Когда на частицы делили его...</a:t>
            </a:r>
            <a:endParaRPr lang="ru-RU" dirty="0">
              <a:solidFill>
                <a:srgbClr val="2D3319"/>
              </a:solidFill>
            </a:endParaRPr>
          </a:p>
        </p:txBody>
      </p:sp>
      <p:pic>
        <p:nvPicPr>
          <p:cNvPr id="31746" name="Picture 2" descr="http://s51.radikal.ru/i132/1101/dc/db763de0d7eb.jpg"/>
          <p:cNvPicPr>
            <a:picLocks noChangeAspect="1" noChangeArrowheads="1"/>
          </p:cNvPicPr>
          <p:nvPr/>
        </p:nvPicPr>
        <p:blipFill>
          <a:blip r:embed="rId2" cstate="print"/>
          <a:srcRect/>
          <a:stretch>
            <a:fillRect/>
          </a:stretch>
        </p:blipFill>
        <p:spPr bwMode="auto">
          <a:xfrm>
            <a:off x="3563888" y="1196752"/>
            <a:ext cx="5066928" cy="3990976"/>
          </a:xfrm>
          <a:prstGeom prst="rect">
            <a:avLst/>
          </a:prstGeom>
          <a:noFill/>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152400"/>
            <a:ext cx="8229600" cy="540296"/>
          </a:xfrm>
        </p:spPr>
        <p:txBody>
          <a:bodyPr>
            <a:normAutofit/>
          </a:bodyPr>
          <a:lstStyle/>
          <a:p>
            <a:r>
              <a:rPr lang="ru-RU" sz="2000" dirty="0" smtClean="0">
                <a:solidFill>
                  <a:srgbClr val="C00000"/>
                </a:solidFill>
              </a:rPr>
              <a:t>Люди, пережившие  те  страшные  годы, помнят о цене хлеба!!!!!!</a:t>
            </a:r>
            <a:endParaRPr lang="ru-RU" sz="2000" dirty="0">
              <a:solidFill>
                <a:srgbClr val="C00000"/>
              </a:solidFill>
            </a:endParaRPr>
          </a:p>
        </p:txBody>
      </p:sp>
      <p:pic>
        <p:nvPicPr>
          <p:cNvPr id="30724" name="Picture 4" descr="http://forumkiev.com/attachments/12657d1349983955t-brot_1943.jpg"/>
          <p:cNvPicPr>
            <a:picLocks noChangeAspect="1" noChangeArrowheads="1"/>
          </p:cNvPicPr>
          <p:nvPr/>
        </p:nvPicPr>
        <p:blipFill>
          <a:blip r:embed="rId2" cstate="print"/>
          <a:srcRect/>
          <a:stretch>
            <a:fillRect/>
          </a:stretch>
        </p:blipFill>
        <p:spPr bwMode="auto">
          <a:xfrm>
            <a:off x="3491880" y="836712"/>
            <a:ext cx="1495425" cy="1619251"/>
          </a:xfrm>
          <a:prstGeom prst="rect">
            <a:avLst/>
          </a:prstGeom>
          <a:noFill/>
        </p:spPr>
      </p:pic>
      <p:pic>
        <p:nvPicPr>
          <p:cNvPr id="30726" name="Picture 6" descr="http://trudsam.ru/uploads/posts/2016-02/thumbs/1456077596_hleb.jpg"/>
          <p:cNvPicPr>
            <a:picLocks noChangeAspect="1" noChangeArrowheads="1"/>
          </p:cNvPicPr>
          <p:nvPr/>
        </p:nvPicPr>
        <p:blipFill>
          <a:blip r:embed="rId3" cstate="print"/>
          <a:srcRect/>
          <a:stretch>
            <a:fillRect/>
          </a:stretch>
        </p:blipFill>
        <p:spPr bwMode="auto">
          <a:xfrm>
            <a:off x="1043608" y="3068960"/>
            <a:ext cx="3096344" cy="2160240"/>
          </a:xfrm>
          <a:prstGeom prst="rect">
            <a:avLst/>
          </a:prstGeom>
          <a:noFill/>
        </p:spPr>
      </p:pic>
      <p:pic>
        <p:nvPicPr>
          <p:cNvPr id="30728" name="Picture 8" descr="http://kam-news.ru/wp-content/uploads/2010/03/x1.jpg"/>
          <p:cNvPicPr>
            <a:picLocks noChangeAspect="1" noChangeArrowheads="1"/>
          </p:cNvPicPr>
          <p:nvPr/>
        </p:nvPicPr>
        <p:blipFill>
          <a:blip r:embed="rId4" cstate="print"/>
          <a:srcRect/>
          <a:stretch>
            <a:fillRect/>
          </a:stretch>
        </p:blipFill>
        <p:spPr bwMode="auto">
          <a:xfrm>
            <a:off x="4716016" y="3068960"/>
            <a:ext cx="2857500" cy="2133601"/>
          </a:xfrm>
          <a:prstGeom prst="rect">
            <a:avLst/>
          </a:prstGeom>
          <a:noFill/>
        </p:spPr>
      </p:pic>
      <p:sp>
        <p:nvSpPr>
          <p:cNvPr id="30731" name="Rectangle 11"/>
          <p:cNvSpPr>
            <a:spLocks noChangeArrowheads="1"/>
          </p:cNvSpPr>
          <p:nvPr/>
        </p:nvSpPr>
        <p:spPr bwMode="auto">
          <a:xfrm>
            <a:off x="179512" y="1156755"/>
            <a:ext cx="3024336" cy="18928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1" i="0" u="none" strike="noStrike" cap="none" normalizeH="0" baseline="0" dirty="0" err="1" smtClean="0">
                <a:ln>
                  <a:noFill/>
                </a:ln>
                <a:solidFill>
                  <a:srgbClr val="C00000"/>
                </a:solidFill>
                <a:effectLst/>
                <a:latin typeface="Calibri" pitchFamily="34" charset="0"/>
                <a:ea typeface="Times New Roman" pitchFamily="18" charset="0"/>
                <a:cs typeface="Times New Roman" pitchFamily="18" charset="0"/>
              </a:rPr>
              <a:t>Эйлла</a:t>
            </a:r>
            <a:r>
              <a:rPr kumimoji="0" lang="ru-RU" sz="1300" b="1"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  Репина </a:t>
            </a:r>
            <a:r>
              <a:rPr kumimoji="0" lang="ru-RU" sz="1300" b="0"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 «…Однажды мы получили неожиданный подарок. В чемоданчике мама принесла немного хлеба и несколько булочек. Но началась бомбежка - и чемоданчик мы задвинули под кровать и забыли. Когда его нашли, то хлеб засох, а булочки покрылись плесенью. Все это отмыли, почистили и съели».</a:t>
            </a:r>
            <a:endParaRPr kumimoji="0" lang="ru-RU" sz="1800" b="0" i="0" u="none" strike="noStrike" cap="none" normalizeH="0" baseline="0" dirty="0" smtClean="0">
              <a:ln>
                <a:noFill/>
              </a:ln>
              <a:solidFill>
                <a:srgbClr val="C00000"/>
              </a:solidFill>
              <a:effectLst/>
              <a:latin typeface="Arial" pitchFamily="34" charset="0"/>
              <a:cs typeface="Arial" pitchFamily="34" charset="0"/>
            </a:endParaRPr>
          </a:p>
        </p:txBody>
      </p:sp>
      <p:sp>
        <p:nvSpPr>
          <p:cNvPr id="30732" name="Rectangle 12"/>
          <p:cNvSpPr>
            <a:spLocks noChangeArrowheads="1"/>
          </p:cNvSpPr>
          <p:nvPr/>
        </p:nvSpPr>
        <p:spPr bwMode="auto">
          <a:xfrm>
            <a:off x="323528" y="5217151"/>
            <a:ext cx="3312368" cy="10926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1" i="0" u="none" strike="noStrike" cap="none" normalizeH="0" baseline="0" dirty="0" smtClean="0">
                <a:ln>
                  <a:noFill/>
                </a:ln>
                <a:solidFill>
                  <a:schemeClr val="bg2">
                    <a:lumMod val="60000"/>
                    <a:lumOff val="40000"/>
                  </a:schemeClr>
                </a:solidFill>
                <a:effectLst/>
                <a:latin typeface="Calibri" pitchFamily="34" charset="0"/>
                <a:ea typeface="Times New Roman" pitchFamily="18" charset="0"/>
                <a:cs typeface="Times New Roman" pitchFamily="18" charset="0"/>
              </a:rPr>
              <a:t>Л.К. </a:t>
            </a:r>
            <a:r>
              <a:rPr kumimoji="0" lang="ru-RU" sz="1300" b="1" i="0" u="none" strike="noStrike" cap="none" normalizeH="0" baseline="0" noProof="1" smtClean="0">
                <a:ln>
                  <a:noFill/>
                </a:ln>
                <a:solidFill>
                  <a:schemeClr val="bg2">
                    <a:lumMod val="60000"/>
                    <a:lumOff val="40000"/>
                  </a:schemeClr>
                </a:solidFill>
                <a:effectLst/>
                <a:latin typeface="Calibri" pitchFamily="34" charset="0"/>
                <a:ea typeface="Times New Roman" pitchFamily="18" charset="0"/>
                <a:cs typeface="Times New Roman" pitchFamily="18" charset="0"/>
              </a:rPr>
              <a:t>Заболотско</a:t>
            </a:r>
            <a:r>
              <a:rPr kumimoji="0" lang="ru-RU" sz="1300" b="1" i="0" u="none" strike="noStrike" cap="none" normalizeH="0" baseline="0" dirty="0" smtClean="0">
                <a:ln>
                  <a:noFill/>
                </a:ln>
                <a:solidFill>
                  <a:schemeClr val="bg2">
                    <a:lumMod val="60000"/>
                    <a:lumOff val="40000"/>
                  </a:schemeClr>
                </a:solidFill>
                <a:effectLst/>
                <a:latin typeface="Calibri" pitchFamily="34" charset="0"/>
                <a:ea typeface="Times New Roman" pitchFamily="18" charset="0"/>
                <a:cs typeface="Times New Roman" pitchFamily="18" charset="0"/>
              </a:rPr>
              <a:t>й:</a:t>
            </a:r>
            <a:r>
              <a:rPr kumimoji="0" lang="ru-RU" sz="1300" b="0" i="0" u="none" strike="noStrike" cap="none" normalizeH="0" baseline="0" dirty="0" smtClean="0">
                <a:ln>
                  <a:noFill/>
                </a:ln>
                <a:solidFill>
                  <a:schemeClr val="bg2">
                    <a:lumMod val="60000"/>
                    <a:lumOff val="40000"/>
                  </a:schemeClr>
                </a:solidFill>
                <a:effectLst/>
                <a:latin typeface="Calibri" pitchFamily="34" charset="0"/>
                <a:ea typeface="Times New Roman" pitchFamily="18" charset="0"/>
                <a:cs typeface="Times New Roman" pitchFamily="18" charset="0"/>
              </a:rPr>
              <a:t> «… </a:t>
            </a:r>
            <a:r>
              <a:rPr kumimoji="0" lang="ru-RU" sz="1300" b="0" i="1" u="none" strike="noStrike" cap="none" normalizeH="0" baseline="0" dirty="0" smtClean="0">
                <a:ln>
                  <a:noFill/>
                </a:ln>
                <a:solidFill>
                  <a:schemeClr val="bg2">
                    <a:lumMod val="60000"/>
                    <a:lumOff val="40000"/>
                  </a:schemeClr>
                </a:solidFill>
                <a:effectLst/>
                <a:latin typeface="Calibri" pitchFamily="34" charset="0"/>
                <a:ea typeface="Times New Roman" pitchFamily="18" charset="0"/>
                <a:cs typeface="Times New Roman" pitchFamily="18" charset="0"/>
              </a:rPr>
              <a:t>Самый дорогой предмет - хлеб, "ленинградское золото". Я продала в феврале золотую длинную цепочку за 400 </a:t>
            </a:r>
            <a:r>
              <a:rPr kumimoji="0" lang="ru-RU" sz="1300" b="0" i="1" u="none" strike="noStrike" cap="none" normalizeH="0" baseline="0" dirty="0" err="1" smtClean="0">
                <a:ln>
                  <a:noFill/>
                </a:ln>
                <a:solidFill>
                  <a:schemeClr val="bg2">
                    <a:lumMod val="60000"/>
                    <a:lumOff val="40000"/>
                  </a:schemeClr>
                </a:solidFill>
                <a:effectLst/>
                <a:latin typeface="Calibri" pitchFamily="34" charset="0"/>
                <a:ea typeface="Times New Roman" pitchFamily="18" charset="0"/>
                <a:cs typeface="Times New Roman" pitchFamily="18" charset="0"/>
              </a:rPr>
              <a:t>р</a:t>
            </a:r>
            <a:r>
              <a:rPr kumimoji="0" lang="ru-RU" sz="1300" b="0" i="1" u="none" strike="noStrike" cap="none" normalizeH="0" baseline="0" dirty="0" smtClean="0">
                <a:ln>
                  <a:noFill/>
                </a:ln>
                <a:solidFill>
                  <a:schemeClr val="bg2">
                    <a:lumMod val="60000"/>
                    <a:lumOff val="40000"/>
                  </a:schemeClr>
                </a:solidFill>
                <a:effectLst/>
                <a:latin typeface="Calibri" pitchFamily="34" charset="0"/>
                <a:ea typeface="Times New Roman" pitchFamily="18" charset="0"/>
                <a:cs typeface="Times New Roman" pitchFamily="18" charset="0"/>
              </a:rPr>
              <a:t> (это была стоимость килограмма хлеба)»</a:t>
            </a:r>
            <a:r>
              <a:rPr lang="ru-RU" sz="1300" i="1" dirty="0">
                <a:solidFill>
                  <a:schemeClr val="bg2">
                    <a:lumMod val="60000"/>
                    <a:lumOff val="40000"/>
                  </a:schemeClr>
                </a:solidFill>
                <a:latin typeface="Calibri" pitchFamily="34" charset="0"/>
                <a:ea typeface="Times New Roman" pitchFamily="18" charset="0"/>
                <a:cs typeface="Times New Roman" pitchFamily="18" charset="0"/>
              </a:rPr>
              <a:t>.</a:t>
            </a:r>
            <a:endParaRPr kumimoji="0" lang="ru-RU" sz="1800" b="0" i="0" u="none" strike="noStrike" cap="none" normalizeH="0" baseline="0" dirty="0" smtClean="0">
              <a:ln>
                <a:noFill/>
              </a:ln>
              <a:solidFill>
                <a:schemeClr val="bg2">
                  <a:lumMod val="60000"/>
                  <a:lumOff val="40000"/>
                </a:schemeClr>
              </a:solidFill>
              <a:effectLst/>
              <a:latin typeface="Arial" pitchFamily="34" charset="0"/>
              <a:cs typeface="Arial" pitchFamily="34" charset="0"/>
            </a:endParaRPr>
          </a:p>
        </p:txBody>
      </p:sp>
      <p:sp>
        <p:nvSpPr>
          <p:cNvPr id="30733" name="Rectangle 13"/>
          <p:cNvSpPr>
            <a:spLocks noChangeArrowheads="1"/>
          </p:cNvSpPr>
          <p:nvPr/>
        </p:nvSpPr>
        <p:spPr bwMode="auto">
          <a:xfrm>
            <a:off x="5076056" y="1091399"/>
            <a:ext cx="3672408" cy="16927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1" i="0" u="none" strike="noStrike" cap="none" normalizeH="0" baseline="0" dirty="0" smtClean="0">
                <a:ln>
                  <a:noFill/>
                </a:ln>
                <a:solidFill>
                  <a:srgbClr val="000099"/>
                </a:solidFill>
                <a:effectLst/>
                <a:latin typeface="Calibri" pitchFamily="34" charset="0"/>
                <a:ea typeface="Times New Roman" pitchFamily="18" charset="0"/>
                <a:cs typeface="Times New Roman" pitchFamily="18" charset="0"/>
              </a:rPr>
              <a:t>Матвей </a:t>
            </a:r>
            <a:r>
              <a:rPr kumimoji="0" lang="ru-RU" sz="1300" b="1" i="0" u="none" strike="noStrike" cap="none" normalizeH="0" baseline="0" noProof="1" smtClean="0">
                <a:ln>
                  <a:noFill/>
                </a:ln>
                <a:solidFill>
                  <a:srgbClr val="000099"/>
                </a:solidFill>
                <a:effectLst/>
                <a:latin typeface="Calibri" pitchFamily="34" charset="0"/>
                <a:ea typeface="Times New Roman" pitchFamily="18" charset="0"/>
                <a:cs typeface="Times New Roman" pitchFamily="18" charset="0"/>
              </a:rPr>
              <a:t>Казукка</a:t>
            </a:r>
            <a:r>
              <a:rPr kumimoji="0" lang="ru-RU" sz="1300" i="0" u="none" strike="noStrike" cap="none" normalizeH="0" baseline="0" dirty="0" smtClean="0">
                <a:ln>
                  <a:noFill/>
                </a:ln>
                <a:solidFill>
                  <a:srgbClr val="000099"/>
                </a:solidFill>
                <a:effectLst/>
                <a:latin typeface="Calibri" pitchFamily="34" charset="0"/>
                <a:ea typeface="Times New Roman" pitchFamily="18" charset="0"/>
                <a:cs typeface="Times New Roman" pitchFamily="18" charset="0"/>
              </a:rPr>
              <a:t>:</a:t>
            </a:r>
            <a:r>
              <a:rPr kumimoji="0" lang="ru-RU" sz="1300" b="1" i="0" u="none" strike="noStrike" cap="none" normalizeH="0" baseline="0" dirty="0" smtClean="0">
                <a:ln>
                  <a:noFill/>
                </a:ln>
                <a:solidFill>
                  <a:srgbClr val="000099"/>
                </a:solidFill>
                <a:effectLst/>
                <a:latin typeface="Calibri" pitchFamily="34" charset="0"/>
                <a:ea typeface="Times New Roman" pitchFamily="18" charset="0"/>
                <a:cs typeface="Times New Roman" pitchFamily="18" charset="0"/>
              </a:rPr>
              <a:t>  </a:t>
            </a:r>
            <a:r>
              <a:rPr kumimoji="0" lang="ru-RU" sz="1300" b="0" i="0" u="none" strike="noStrike" cap="none" normalizeH="0" baseline="0" dirty="0" smtClean="0">
                <a:ln>
                  <a:noFill/>
                </a:ln>
                <a:solidFill>
                  <a:srgbClr val="000099"/>
                </a:solidFill>
                <a:effectLst/>
                <a:latin typeface="Calibri" pitchFamily="34" charset="0"/>
                <a:ea typeface="Times New Roman" pitchFamily="18" charset="0"/>
                <a:cs typeface="Times New Roman" pitchFamily="18" charset="0"/>
              </a:rPr>
              <a:t>«Когда началась война, мне исполнилось одиннадцать лет. Я помню, как мама собирала  последние крошки хлеба и отдавала детям, ограничивая себя во всем. По блокадным карточкам выдавали 125 граммов хлеба, немного крупы и 25 граммов растительного масла. Вскоре мама умерла от голода. В 1942 году не стало и отца».</a:t>
            </a:r>
            <a:r>
              <a:rPr kumimoji="0" lang="ru-RU" sz="1300" b="1" i="0" u="none" strike="noStrike" cap="none" normalizeH="0" baseline="0" dirty="0" smtClean="0">
                <a:ln>
                  <a:noFill/>
                </a:ln>
                <a:solidFill>
                  <a:srgbClr val="000099"/>
                </a:solidFill>
                <a:effectLst/>
                <a:latin typeface="Calibri" pitchFamily="34" charset="0"/>
                <a:ea typeface="Times New Roman" pitchFamily="18" charset="0"/>
                <a:cs typeface="Times New Roman" pitchFamily="18" charset="0"/>
              </a:rPr>
              <a:t>   </a:t>
            </a:r>
            <a:endParaRPr kumimoji="0" lang="ru-RU" sz="1800" b="0" i="0" u="none" strike="noStrike" cap="none" normalizeH="0" baseline="0" dirty="0" smtClean="0">
              <a:ln>
                <a:noFill/>
              </a:ln>
              <a:solidFill>
                <a:srgbClr val="000099"/>
              </a:solidFill>
              <a:effectLst/>
              <a:latin typeface="Arial" pitchFamily="34" charset="0"/>
              <a:cs typeface="Arial" pitchFamily="34" charset="0"/>
            </a:endParaRPr>
          </a:p>
        </p:txBody>
      </p:sp>
      <p:sp>
        <p:nvSpPr>
          <p:cNvPr id="30734" name="Rectangle 14"/>
          <p:cNvSpPr>
            <a:spLocks noChangeArrowheads="1"/>
          </p:cNvSpPr>
          <p:nvPr/>
        </p:nvSpPr>
        <p:spPr bwMode="auto">
          <a:xfrm>
            <a:off x="5220072" y="5263718"/>
            <a:ext cx="3923928"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r>
              <a:rPr kumimoji="0" lang="ru-RU" sz="1300" b="0" i="0" u="none" strike="noStrike" cap="none" normalizeH="0" baseline="0" dirty="0" smtClean="0">
                <a:ln>
                  <a:noFill/>
                </a:ln>
                <a:solidFill>
                  <a:srgbClr val="614F0B"/>
                </a:solidFill>
                <a:effectLst/>
                <a:latin typeface="Calibri" pitchFamily="34" charset="0"/>
                <a:ea typeface="Times New Roman" pitchFamily="18" charset="0"/>
                <a:cs typeface="Times New Roman" pitchFamily="18" charset="0"/>
              </a:rPr>
              <a:t>Труженик тыла Мария  </a:t>
            </a:r>
            <a:r>
              <a:rPr kumimoji="0" lang="ru-RU" sz="1300" b="0" i="0" u="none" strike="noStrike" cap="none" normalizeH="0" baseline="0" noProof="1" smtClean="0">
                <a:ln>
                  <a:noFill/>
                </a:ln>
                <a:solidFill>
                  <a:srgbClr val="614F0B"/>
                </a:solidFill>
                <a:effectLst/>
                <a:latin typeface="Calibri" pitchFamily="34" charset="0"/>
                <a:ea typeface="Times New Roman" pitchFamily="18" charset="0"/>
                <a:cs typeface="Times New Roman" pitchFamily="18" charset="0"/>
              </a:rPr>
              <a:t>Мачина</a:t>
            </a:r>
            <a:r>
              <a:rPr kumimoji="0" lang="ru-RU" sz="1300" b="0" i="0" u="none" strike="noStrike" cap="none" normalizeH="0" baseline="0" dirty="0" smtClean="0">
                <a:ln>
                  <a:noFill/>
                </a:ln>
                <a:solidFill>
                  <a:srgbClr val="614F0B"/>
                </a:solidFill>
                <a:effectLst/>
                <a:latin typeface="Calibri" pitchFamily="34" charset="0"/>
                <a:ea typeface="Times New Roman" pitchFamily="18" charset="0"/>
                <a:cs typeface="Times New Roman" pitchFamily="18" charset="0"/>
              </a:rPr>
              <a:t> :«Морозили </a:t>
            </a:r>
            <a:r>
              <a:rPr kumimoji="0" lang="ru-RU" sz="1300" b="1" i="0" u="none" strike="noStrike" cap="none" normalizeH="0" baseline="0" dirty="0" smtClean="0">
                <a:ln>
                  <a:noFill/>
                </a:ln>
                <a:solidFill>
                  <a:srgbClr val="614F0B"/>
                </a:solidFill>
                <a:effectLst/>
                <a:latin typeface="Calibri" pitchFamily="34" charset="0"/>
                <a:ea typeface="Times New Roman" pitchFamily="18" charset="0"/>
                <a:cs typeface="Times New Roman" pitchFamily="18" charset="0"/>
              </a:rPr>
              <a:t>хлеб</a:t>
            </a:r>
            <a:r>
              <a:rPr kumimoji="0" lang="ru-RU" sz="1300" b="0" i="0" u="none" strike="noStrike" cap="none" normalizeH="0" baseline="0" dirty="0" smtClean="0">
                <a:ln>
                  <a:noFill/>
                </a:ln>
                <a:solidFill>
                  <a:srgbClr val="614F0B"/>
                </a:solidFill>
                <a:effectLst/>
                <a:latin typeface="Calibri" pitchFamily="34" charset="0"/>
                <a:ea typeface="Times New Roman" pitchFamily="18" charset="0"/>
                <a:cs typeface="Times New Roman" pitchFamily="18" charset="0"/>
              </a:rPr>
              <a:t>, потом грызли. Приходилось есть </a:t>
            </a:r>
            <a:r>
              <a:rPr kumimoji="0" lang="ru-RU" sz="1300" b="1" i="0" u="none" strike="noStrike" cap="none" normalizeH="0" baseline="0" dirty="0" smtClean="0">
                <a:ln>
                  <a:noFill/>
                </a:ln>
                <a:solidFill>
                  <a:srgbClr val="614F0B"/>
                </a:solidFill>
                <a:effectLst/>
                <a:latin typeface="Calibri" pitchFamily="34" charset="0"/>
                <a:ea typeface="Times New Roman" pitchFamily="18" charset="0"/>
                <a:cs typeface="Times New Roman" pitchFamily="18" charset="0"/>
              </a:rPr>
              <a:t>хлеб</a:t>
            </a:r>
            <a:r>
              <a:rPr kumimoji="0" lang="ru-RU" sz="1300" b="0" i="0" u="none" strike="noStrike" cap="none" normalizeH="0" baseline="0" dirty="0" smtClean="0">
                <a:ln>
                  <a:noFill/>
                </a:ln>
                <a:solidFill>
                  <a:srgbClr val="614F0B"/>
                </a:solidFill>
                <a:effectLst/>
                <a:latin typeface="Calibri" pitchFamily="34" charset="0"/>
                <a:ea typeface="Times New Roman" pitchFamily="18" charset="0"/>
                <a:cs typeface="Times New Roman" pitchFamily="18" charset="0"/>
              </a:rPr>
              <a:t> с большей частью лебеды или картофельных шкурок, толченных в ступе».  </a:t>
            </a:r>
            <a:endParaRPr kumimoji="0" lang="ru-RU" sz="1800" b="0" i="0" u="none" strike="noStrike" cap="none" normalizeH="0" baseline="0" dirty="0" smtClean="0">
              <a:ln>
                <a:noFill/>
              </a:ln>
              <a:solidFill>
                <a:srgbClr val="614F0B"/>
              </a:solidFill>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152400"/>
            <a:ext cx="8229600" cy="1764432"/>
          </a:xfrm>
        </p:spPr>
        <p:txBody>
          <a:bodyPr>
            <a:noAutofit/>
          </a:bodyPr>
          <a:lstStyle/>
          <a:p>
            <a:r>
              <a:rPr lang="ru-RU" sz="2800" dirty="0" smtClean="0"/>
              <a:t>Так родились «125 блокадных грамм  с огнём и кровью пополам», которые вошли как символ нечеловеческих испытаний в память и сознание миллионов людей</a:t>
            </a:r>
            <a:endParaRPr lang="ru-RU" sz="2800" dirty="0"/>
          </a:p>
        </p:txBody>
      </p:sp>
      <p:pic>
        <p:nvPicPr>
          <p:cNvPr id="27650" name="Picture 2" descr="http://www.kostyor.ru/archives/5-10/images5-10/mus1.jpg"/>
          <p:cNvPicPr>
            <a:picLocks noChangeAspect="1" noChangeArrowheads="1"/>
          </p:cNvPicPr>
          <p:nvPr/>
        </p:nvPicPr>
        <p:blipFill>
          <a:blip r:embed="rId2" cstate="print"/>
          <a:srcRect/>
          <a:stretch>
            <a:fillRect/>
          </a:stretch>
        </p:blipFill>
        <p:spPr bwMode="auto">
          <a:xfrm>
            <a:off x="827584" y="1916832"/>
            <a:ext cx="7524750" cy="4010026"/>
          </a:xfrm>
          <a:prstGeom prst="rect">
            <a:avLst/>
          </a:prstGeom>
          <a:noFill/>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s://fs00.infourok.ru/images/doc/198/226523/img6.jpg"/>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pPr>
              <a:buNone/>
            </a:pPr>
            <a:r>
              <a:rPr lang="ru-RU" dirty="0" smtClean="0"/>
              <a:t>   Разным был хлеб войны: фронтовой, тыловой, блокадный, хлеб оккупированных районов, хлеб концлагерей.   Мало в нем было основного продукта – муки, а больше – разных добавок, часто даже несъедобных. Основу хлеба тогда составляла ржаная мука, к которой примешивались целлюлоза, жмых, мучная пыль. Каждый завод во время блокады пек хлеб по своему рецепту, добавляя в него разные примеси. В те годы его малое количество было пропуском в жизнь. Это было почти единственное питание ленинградцев. </a:t>
            </a:r>
            <a:endParaRPr lang="ru-RU" dirty="0"/>
          </a:p>
        </p:txBody>
      </p:sp>
      <p:sp>
        <p:nvSpPr>
          <p:cNvPr id="3" name="Заголовок 2"/>
          <p:cNvSpPr>
            <a:spLocks noGrp="1"/>
          </p:cNvSpPr>
          <p:nvPr>
            <p:ph type="title"/>
          </p:nvPr>
        </p:nvSpPr>
        <p:spPr>
          <a:xfrm>
            <a:off x="457200" y="152400"/>
            <a:ext cx="8229600" cy="756320"/>
          </a:xfrm>
        </p:spPr>
        <p:txBody>
          <a:bodyPr>
            <a:normAutofit/>
          </a:bodyPr>
          <a:lstStyle/>
          <a:p>
            <a:r>
              <a:rPr lang="ru-RU" sz="1800" dirty="0" smtClean="0">
                <a:solidFill>
                  <a:srgbClr val="002060"/>
                </a:solidFill>
              </a:rPr>
              <a:t>В те  времена  хлеб  был  мало  пригоден  для  питания,  но  именно  этот  хлеб  спасал жизнь  людям,  дарил  надежду  на  выживание.</a:t>
            </a:r>
            <a:endParaRPr lang="ru-RU" sz="1800" dirty="0">
              <a:solidFill>
                <a:srgbClr val="002060"/>
              </a:solidFill>
            </a:endParaRP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115616" y="4365104"/>
            <a:ext cx="7571184" cy="1730896"/>
          </a:xfrm>
        </p:spPr>
        <p:txBody>
          <a:bodyPr>
            <a:normAutofit fontScale="85000" lnSpcReduction="10000"/>
          </a:bodyPr>
          <a:lstStyle/>
          <a:p>
            <a:pPr>
              <a:buNone/>
            </a:pPr>
            <a:r>
              <a:rPr lang="ru-RU" dirty="0" smtClean="0"/>
              <a:t>   </a:t>
            </a:r>
            <a:r>
              <a:rPr lang="ru-RU" dirty="0" smtClean="0">
                <a:solidFill>
                  <a:srgbClr val="C00000"/>
                </a:solidFill>
              </a:rPr>
              <a:t>Мы, школьники, не имеем права терять историческую память о военных годах, о цене хлеба в то время. Мы должны помнить и заботиться о людях, переживших войну. Зная это, мы будем больше ценить то, что нам кажется обычным сейчас: мир и хлеб.</a:t>
            </a:r>
            <a:endParaRPr lang="ru-RU" dirty="0">
              <a:solidFill>
                <a:srgbClr val="C00000"/>
              </a:solidFill>
            </a:endParaRPr>
          </a:p>
        </p:txBody>
      </p:sp>
      <p:sp>
        <p:nvSpPr>
          <p:cNvPr id="3" name="Заголовок 2"/>
          <p:cNvSpPr>
            <a:spLocks noGrp="1"/>
          </p:cNvSpPr>
          <p:nvPr>
            <p:ph type="title"/>
          </p:nvPr>
        </p:nvSpPr>
        <p:spPr>
          <a:xfrm>
            <a:off x="457200" y="116632"/>
            <a:ext cx="8229600" cy="1152128"/>
          </a:xfrm>
        </p:spPr>
        <p:txBody>
          <a:bodyPr>
            <a:noAutofit/>
          </a:bodyPr>
          <a:lstStyle/>
          <a:p>
            <a:r>
              <a:rPr lang="ru-RU" sz="2400" b="1" dirty="0" smtClean="0">
                <a:solidFill>
                  <a:srgbClr val="C00000"/>
                </a:solidFill>
              </a:rPr>
              <a:t>Мы должны знать, что испытали наши люди во время войны, голодного лихолетья, как доставался им каждый кусочек, как боролись они за каждую крошку хлеба.</a:t>
            </a:r>
            <a:endParaRPr lang="ru-RU" sz="2400" b="1" dirty="0">
              <a:solidFill>
                <a:srgbClr val="C00000"/>
              </a:solidFill>
            </a:endParaRPr>
          </a:p>
        </p:txBody>
      </p:sp>
      <p:pic>
        <p:nvPicPr>
          <p:cNvPr id="34818" name="Picture 2" descr="http://img1.liveinternet.ru/images/attach/c/1/54/372/54372211_pic048.jpg"/>
          <p:cNvPicPr>
            <a:picLocks noChangeAspect="1" noChangeArrowheads="1"/>
          </p:cNvPicPr>
          <p:nvPr/>
        </p:nvPicPr>
        <p:blipFill>
          <a:blip r:embed="rId2" cstate="print"/>
          <a:srcRect/>
          <a:stretch>
            <a:fillRect/>
          </a:stretch>
        </p:blipFill>
        <p:spPr bwMode="auto">
          <a:xfrm>
            <a:off x="1979712" y="1268760"/>
            <a:ext cx="4762500" cy="2972570"/>
          </a:xfrm>
          <a:prstGeom prst="rect">
            <a:avLst/>
          </a:prstGeom>
          <a:noFill/>
        </p:spPr>
      </p:pic>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111</TotalTime>
  <Words>479</Words>
  <Application>Microsoft Office PowerPoint</Application>
  <PresentationFormat>Экран (4:3)</PresentationFormat>
  <Paragraphs>24</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Бумажная</vt:lpstr>
      <vt:lpstr>Хлеб воины</vt:lpstr>
      <vt:lpstr>Слайд 2</vt:lpstr>
      <vt:lpstr>Цель проекта: сохранение исторической  памяти.</vt:lpstr>
      <vt:lpstr>К  хлебу  во  все  времена  было  особое  отношение,  а  во  время  войны  – тем более.  Хлеб ценился  не  на   вес  золота,  а   дороже  него. </vt:lpstr>
      <vt:lpstr>Люди, пережившие  те  страшные  годы, помнят о цене хлеба!!!!!!</vt:lpstr>
      <vt:lpstr>Так родились «125 блокадных грамм  с огнём и кровью пополам», которые вошли как символ нечеловеческих испытаний в память и сознание миллионов людей</vt:lpstr>
      <vt:lpstr>Слайд 7</vt:lpstr>
      <vt:lpstr>В те  времена  хлеб  был  мало  пригоден  для  питания,  но  именно  этот  хлеб  спасал жизнь  людям,  дарил  надежду  на  выживание.</vt:lpstr>
      <vt:lpstr>Мы должны знать, что испытали наши люди во время войны, голодного лихолетья, как доставался им каждый кусочек, как боролись они за каждую крошку хлеба.</vt:lpstr>
    </vt:vector>
  </TitlesOfParts>
  <Company>RePack by SPecialiST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Хлеб воины</dc:title>
  <dc:creator>User</dc:creator>
  <cp:lastModifiedBy>User</cp:lastModifiedBy>
  <cp:revision>13</cp:revision>
  <dcterms:created xsi:type="dcterms:W3CDTF">2017-01-14T09:51:26Z</dcterms:created>
  <dcterms:modified xsi:type="dcterms:W3CDTF">2017-01-14T15:44:27Z</dcterms:modified>
</cp:coreProperties>
</file>