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ags/tag5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20" r:id="rId3"/>
    <p:sldMasterId id="2147483732" r:id="rId4"/>
    <p:sldMasterId id="2147483756" r:id="rId5"/>
  </p:sldMasterIdLst>
  <p:sldIdLst>
    <p:sldId id="25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27DE3-A863-488F-BDE0-D875A1165A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435D5-C775-48CC-85EB-28299756B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1CEAB-5D83-4049-AE57-FF98E9C0DE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4D679-1A19-48CC-9CB1-EB038C779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749D1-D7BB-4D42-9AD1-57EF7CEBAF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BBDAF-3565-4A4F-8874-AD70BFAB05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B478C-EE62-4883-B9E6-7B8C685E2D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80390-8C83-4636-9CAD-449233EB6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ACD5A-EC92-47CB-8E85-DA2B7E79AD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6FF3D-8C49-4010-9B06-662AB0692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77D0C-11CC-43DD-B067-1C2B3AE976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965FE6-81B7-439E-9466-8F774FD4353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3A8EE-5FFC-4946-B078-0476307649D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5FA3-A169-4393-A6CE-1908B77CE63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8EAA9-75A1-496D-94B2-0FC4DADBE85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1B8A0-91D8-4962-9C94-7AD10F6BB95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62BDC-66CA-404C-BB48-ECF41E5F77E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49C66-8ECA-41F2-9BBA-AC90D6E5D13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679EB-4DB0-47B8-B322-EE5CCDCA405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77FCE-E3AE-47F2-9D9A-3A8D6C8470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8D12C-E434-4C15-9BFE-15658D304F5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A7B1E-80EF-499A-9C70-1A1681460F0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98699"/>
            <a:ext cx="7772400" cy="1211263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7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0B41149-3560-4B00-B368-E01EDA0A0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9AAC72AC-4D58-437F-BDFE-1B9D322A8B5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DA5EC23-2DBF-459A-9679-4D8B23709BC4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</a:defRPr>
            </a:lvl1pPr>
          </a:lstStyle>
          <a:p>
            <a:fld id="{813DD05D-C6D6-4847-B6D9-9162AB1440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itchFamily="66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itchFamily="66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itchFamily="66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itchFamily="66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itchFamily="66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itchFamily="66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itchFamily="66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itchFamily="66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16833"/>
            <a:ext cx="7772400" cy="1593130"/>
          </a:xfrm>
        </p:spPr>
        <p:txBody>
          <a:bodyPr/>
          <a:lstStyle/>
          <a:p>
            <a:r>
              <a:rPr lang="ru-RU" sz="5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5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солнечной энергии на земле</a:t>
            </a:r>
            <a:endParaRPr lang="ru-RU" sz="54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202238"/>
            <a:ext cx="6678488" cy="1655762"/>
          </a:xfrm>
        </p:spPr>
        <p:txBody>
          <a:bodyPr/>
          <a:lstStyle/>
          <a:p>
            <a:pPr algn="r"/>
            <a:r>
              <a:rPr lang="ru-RU" dirty="0" smtClean="0"/>
              <a:t>Ученицы  8 «б» класса</a:t>
            </a:r>
          </a:p>
          <a:p>
            <a:pPr algn="r"/>
            <a:r>
              <a:rPr lang="ru-RU" dirty="0" smtClean="0"/>
              <a:t>Средней школы № 10</a:t>
            </a:r>
          </a:p>
          <a:p>
            <a:pPr algn="r"/>
            <a:r>
              <a:rPr lang="ru-RU" dirty="0" err="1" smtClean="0"/>
              <a:t>Бачу</a:t>
            </a:r>
            <a:r>
              <a:rPr lang="ru-RU" dirty="0" smtClean="0"/>
              <a:t> Лены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Солнечная энерге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76872"/>
            <a:ext cx="5976664" cy="4228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0" y="754295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Позволяют получать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сверхнагретый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водяной пар, подаваемый на генераторы. В центре станции базируется башня с водным резервуаром, вокруг нее размещают гелиостаты (зеркальные), которые фокусируют лучи на резервуаре. Это достаточно эффективные станции, главный их недостаток – сложность точного позиционирования зеркал.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Башенные.</a:t>
            </a:r>
            <a:endParaRPr lang="ru-RU" sz="2800" i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1"/>
          <p:cNvSpPr>
            <a:spLocks noChangeArrowheads="1"/>
          </p:cNvSpPr>
          <p:nvPr/>
        </p:nvSpPr>
        <p:spPr bwMode="auto">
          <a:xfrm>
            <a:off x="0" y="66043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Состоят из приемника </a:t>
            </a: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солнечной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энергии и отражателя. Отражатель – тарелкообразное зеркало, концентрирующее излучение на приемнике. Такие концентраторы солнечной энергии располагаются на небольшом удалении от приемника, а их количество определяется требуемой мощностью установки.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Тарельчатые.</a:t>
            </a:r>
            <a:endParaRPr lang="ru-RU" sz="2800" i="1" dirty="0">
              <a:solidFill>
                <a:srgbClr val="00B0F0"/>
              </a:solidFill>
            </a:endParaRPr>
          </a:p>
        </p:txBody>
      </p:sp>
      <p:pic>
        <p:nvPicPr>
          <p:cNvPr id="136195" name="Picture 3" descr="Солнечная Электростанция в Вайт Клифс (White Cliffs Solar Power Station) &quot; Энергетический Цент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76872"/>
            <a:ext cx="6151092" cy="4104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1"/>
          <p:cNvSpPr>
            <a:spLocks noChangeArrowheads="1"/>
          </p:cNvSpPr>
          <p:nvPr/>
        </p:nvSpPr>
        <p:spPr bwMode="auto">
          <a:xfrm>
            <a:off x="0" y="976746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Трубки с теплоносителем (обычно – маслом) помещают в фокусе длинного параболического зеркала. Разогретое масло отдает тепло воде, та вскипает и вращает генераторы.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Параболические. </a:t>
            </a:r>
            <a:endParaRPr lang="ru-RU" sz="2800" i="1" dirty="0">
              <a:solidFill>
                <a:srgbClr val="00B0F0"/>
              </a:solidFill>
            </a:endParaRPr>
          </a:p>
        </p:txBody>
      </p:sp>
      <p:pic>
        <p:nvPicPr>
          <p:cNvPr id="137219" name="Picture 3" descr="Архив материалов - Персональный сай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04864"/>
            <a:ext cx="6048670" cy="3888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1"/>
          <p:cNvSpPr>
            <a:spLocks noChangeArrowheads="1"/>
          </p:cNvSpPr>
          <p:nvPr/>
        </p:nvSpPr>
        <p:spPr bwMode="auto">
          <a:xfrm>
            <a:off x="0" y="718266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сути, это самые эффективные и мобильные </a:t>
            </a: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солнечные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станции на Земле. Их главный элемент – аэростат с фотоэлектрическим слоем, наполненный водяным паром. Он поднимается высоко в атмосферу (обычно выше облаков). Разогретый пар из шара по гибкому паропроводу подается на турбину, на выходе из нее конденсируется и вода насосом поднимается обратно в шар. Попав в шар, вода испаряется и цикл продолжается.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Аэростатные. </a:t>
            </a:r>
            <a:endParaRPr lang="ru-RU" sz="2800" i="1" dirty="0">
              <a:solidFill>
                <a:srgbClr val="00B0F0"/>
              </a:solidFill>
            </a:endParaRPr>
          </a:p>
        </p:txBody>
      </p:sp>
      <p:pic>
        <p:nvPicPr>
          <p:cNvPr id="138243" name="Picture 3" descr="Аккумулирующие электростанции - Продажа генераторов и электр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36912"/>
            <a:ext cx="6170709" cy="3816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1"/>
          <p:cNvSpPr>
            <a:spLocks noChangeArrowheads="1"/>
          </p:cNvSpPr>
          <p:nvPr/>
        </p:nvSpPr>
        <p:spPr bwMode="auto">
          <a:xfrm>
            <a:off x="0" y="792371"/>
            <a:ext cx="9144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уже привычные всем установки на солнечных батареях, которые используются для частных домов. Они обеспечивают получение электроэнергии и подогрев воды в нужных объемах.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фотобатареях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dirty="0"/>
          </a:p>
        </p:txBody>
      </p:sp>
      <p:pic>
        <p:nvPicPr>
          <p:cNvPr id="139267" name="Picture 3" descr="Новые записи по тэгу &quot;солнечная электростанция&quot; * Блоги * Социальная блог-платформа Horde.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7239000" cy="3905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1"/>
          <p:cNvSpPr>
            <a:spLocks noChangeArrowheads="1"/>
          </p:cNvSpPr>
          <p:nvPr/>
        </p:nvSpPr>
        <p:spPr bwMode="auto">
          <a:xfrm>
            <a:off x="950528" y="211953"/>
            <a:ext cx="724294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 энергии Солнца в автомобилях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0291" name="Picture 3" descr="Солнцемобиль Nuna-3.Максимальная  скорость - 170 км/ч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320481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0292" name="Picture 4" descr="D:\солнце\0a280cfb81462e5861128eb1571367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88840"/>
            <a:ext cx="4358977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48680"/>
            <a:ext cx="36724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СОЛНЦЕ </a:t>
            </a:r>
            <a:r>
              <a:rPr lang="ru-RU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наша дневная звезда. Солнце - ближайшая к Земле звезда, все другие находятся от нас неизмеримо дальше. Для Земли Солнце мощный источник космической энергии. Оно дает свет и тепло, необходимые для растительного и животного мира, и формирует важнейшие свойства атмосферы Земли. В целом Солнце определяет экологию планеты. Без него – не было бы и воздуха, необходимого для жизни: он превратился бы в жидкий азотный океан вокруг замерших вод и обледеневшей суши. Для нас, землян, важнейшая особенность Солнца в том, что около него возникла наша планета и на ней появилась жизнь.</a:t>
            </a:r>
          </a:p>
          <a:p>
            <a:pPr algn="ctr"/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Sun Nucle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556792"/>
            <a:ext cx="4820835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1"/>
          <p:cNvSpPr>
            <a:spLocks noChangeArrowheads="1"/>
          </p:cNvSpPr>
          <p:nvPr/>
        </p:nvSpPr>
        <p:spPr bwMode="auto">
          <a:xfrm>
            <a:off x="0" y="-79913"/>
            <a:ext cx="9144000" cy="750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Энергия солнца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это всего лишь поток фотонов. И вместе с тем это – один из основополагающих факторов, обеспечивающих само существование жизни в нашей биосфере. Поэтому вполне естественно, что солнечный свет активно используется человеком не только в климатическом аспекте, но и в качестве альтернативного источника энергии.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используется солнечная энергия?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Сфера применения энергии солнца очень обширна, и с каждым годом она становится все больше. Так, еще совсем недавно дачный душ с солнечным нагревателем воспринимался как нечто необыкновенное, а возможность использования солнечного света для домашних электросетей и вовсе казалась фантастикой. Сегодня же никого не удивишь не только автономной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гелиостанцией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но и мобильными зарядками на солнечных батареях и даже мелкой техникой (например, часами), работающей на фотогальваническом эффекте.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Сельское хозяйство;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Энергоснабжение санаториев и пансионатов;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Космическая отрасль;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Природоохранная деятельность 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экотуризм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Электрификация отдаленных 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сложнодоступных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регионов;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Уличное, садовое и декоративное освещение;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Сфера ЖКХ (ГВС, придомовое освещение);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Мобильная техника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гаджеты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и зарядные модули на солнечных батареях).</a:t>
            </a:r>
          </a:p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Ранее энергия солнца использовалась главным образом в космической отрасли (энергоснабжение спутников, станций и т.д.) и в промышленности, но со временем альтернативную энергетику начали активно развивать и в быту. Одними из первых объектов, оснащенных солнечными установками, стали южные пансионаты и санатории, особенно расположенные в уединенных районах.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1728658" y="-2233"/>
            <a:ext cx="56866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Солнечные установки и их преимущества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0" y="77009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Успешное применение первых солнечных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модулей доказало, что энергия солнечных лучей обладает массой преимуществ перед традиционными источниками. Ранее главными достоинствами гелиоустановок называли лишь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экологичность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неисчерпаемость (а также бесплатность) солнечного света.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9028" name="Picture 4" descr="Солнечная энергетика Испании 2011 - Страна Плюс недвижимость за рубеж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132856"/>
            <a:ext cx="6984776" cy="40502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1"/>
          <p:cNvSpPr>
            <a:spLocks noChangeArrowheads="1"/>
          </p:cNvSpPr>
          <p:nvPr/>
        </p:nvSpPr>
        <p:spPr bwMode="auto">
          <a:xfrm>
            <a:off x="0" y="701390"/>
            <a:ext cx="91440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на самом деле список достоинств гораздо шире: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Автономность, так как не требуется никаких внешних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энергокоммуникаций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Стабильность подачи питания, в силу специфики солнечный ток не подвержен скачкам напряжения;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Экономичность, так как средства тратятся только один раз, при монтаже установки;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Солидный ресурс эксплуатации (свыше 20лет);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Всесезонное использование, солнечные установки эффективно работают даже в морозы и облачную погоду (с незначительным снижением КПД);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Простота и удобство сервисного обслуживания, так как требуется только изредка очищать лицевые стороны панелей от загрязнений.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Единственным недостатком можно назвать только зависимость от солнца и тот факт, что такие установки не работают ночью. Но эта проблема решается за счет подключения специальных аккумуляторов, в которых накапливается выработанная за день энергия солнечного света.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628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073" name="Rectangle 1"/>
          <p:cNvSpPr>
            <a:spLocks noChangeArrowheads="1"/>
          </p:cNvSpPr>
          <p:nvPr/>
        </p:nvSpPr>
        <p:spPr bwMode="auto">
          <a:xfrm>
            <a:off x="3487568" y="-33010"/>
            <a:ext cx="21688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Фотоэнергия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20688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Фотоэнергия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это один из двух способов использования излучения солнца. Это постоянный ток, вырабатываемый под действием солнечных лучей. Происходит такое преобразование в так называемых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фотоячейках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которые, по сути, представляют собой двухслойную структуру из двух полупроводников разного типа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производства таких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фотоячеек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применяют кремний. Объясняется это тем, что кремний во-первых, широко распространен, а во-вторых, его промышленная обработка не требует больших затрат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Сферы применения каждого типа ячеек весьма обширны и определяются их эксплуатационными особенностями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1077" name="Picture 5" descr="Чем растворить герметик подручными средствами. Как сделать солнечную батаре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996952"/>
            <a:ext cx="4608512" cy="3384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1"/>
          <p:cNvSpPr>
            <a:spLocks noChangeArrowheads="1"/>
          </p:cNvSpPr>
          <p:nvPr/>
        </p:nvSpPr>
        <p:spPr bwMode="auto">
          <a:xfrm>
            <a:off x="2693730" y="-33010"/>
            <a:ext cx="37565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Солнечные коллекторы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24744"/>
            <a:ext cx="47880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Солнечные коллекторы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также используются как преобразователи солнечной энергии, но принцип их действия совершенно иной. Они преобразуют падающий свет не в электрическую, а в тепловую энергию за счет нагрева жидкого теплоносителя. Применяют их либо для ГВС, либо для отопления домов. Главный элемент любого коллектора – абсорбер, он же –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теплопоглотитель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Абсорбер представляет собой либо плоскую пластину, либо трубчатую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вакуумированную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систему, внутри которой циркулирует теплоноситель (это или простая вода, или антифриз). Причем абсорбер обязательно красится в черный цвет специальной краской для увеличения коэффициентов поглощения.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2099" name="Picture 3" descr="схема солнечного коллектор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196752"/>
            <a:ext cx="3960440" cy="4680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1"/>
          <p:cNvSpPr>
            <a:spLocks noChangeArrowheads="1"/>
          </p:cNvSpPr>
          <p:nvPr/>
        </p:nvSpPr>
        <p:spPr bwMode="auto">
          <a:xfrm>
            <a:off x="0" y="-3301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Солнечная энергия в городах (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экодома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0" y="464113"/>
            <a:ext cx="4283968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Солнечная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энергетика активно применяется не только для частных домов, но и для городских строений. Как человек использует солнечную энергию в мегаполисах, догадаться не сложно. Она также применяется для обогрева и ГВС зданий, причем нередко – целых кварталов.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последние годы активно развиваются и воплощаются концепции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экодомов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полностью работающих на альтернативных источниках энергии. В них используются комбинированные системы, обеспечивающие эффективное получение солнечной, ветровой и тепловой энергии земли. Нередко такие дома не только целиком покрывают свои энергетические нужды, но и передают излишки в городские сети. Причем совсем недавно проекты таких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экозданий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появились и в России.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24" name="Picture 4" descr="Что такое экодома и почему их мало в России Деревянные дома и ба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692697"/>
            <a:ext cx="4752528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26" name="Picture 6" descr="АЗС на солнечной энергии: будущее наступает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1" y="3573016"/>
            <a:ext cx="4768368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1"/>
          <p:cNvSpPr>
            <a:spLocks noChangeArrowheads="1"/>
          </p:cNvSpPr>
          <p:nvPr/>
        </p:nvSpPr>
        <p:spPr bwMode="auto">
          <a:xfrm>
            <a:off x="0" y="-2693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Солнечные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станции и их виды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4146" name="Rectangle 2"/>
          <p:cNvSpPr>
            <a:spLocks noChangeArrowheads="1"/>
          </p:cNvSpPr>
          <p:nvPr/>
        </p:nvSpPr>
        <p:spPr bwMode="auto">
          <a:xfrm>
            <a:off x="0" y="450973"/>
            <a:ext cx="4211960" cy="729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южных регионах с высокой инсоляцией строят не просто отдельные гелиоустановки, но целые станции, вырабатывающие энергию в промышленных масштабах. Количество солнечной энергии, производимое ими, весьма велико и многие страны с подходящим климатом уже начали постепенный перевод всей энергосистемы на такой альтернативный вариант. По принципу работу станции делят на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фототермические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фотоэлектрические. Первые работают по методу коллекторов и подают в дома разогретую воду для ГВС, вторые же вырабатывают непосредственно электричество.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Существует несколько видов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солнечных станций: башенные, тарельчатые,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Параболические, аэростатные, на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фотобатареях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4147" name="Picture 3" descr="D:\солнце\Aerial_of_finished_solar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484784"/>
            <a:ext cx="4639475" cy="3672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heme/theme1.xml><?xml version="1.0" encoding="utf-8"?>
<a:theme xmlns:a="http://schemas.openxmlformats.org/drawingml/2006/main" name="gleboki niebieski">
  <a:themeElements>
    <a:clrScheme name="Тема Office 2">
      <a:dk1>
        <a:srgbClr val="333333"/>
      </a:dk1>
      <a:lt1>
        <a:srgbClr val="FFFFFF"/>
      </a:lt1>
      <a:dk2>
        <a:srgbClr val="006699"/>
      </a:dk2>
      <a:lt2>
        <a:srgbClr val="FFFFFF"/>
      </a:lt2>
      <a:accent1>
        <a:srgbClr val="B8E0C3"/>
      </a:accent1>
      <a:accent2>
        <a:srgbClr val="BAC6E8"/>
      </a:accent2>
      <a:accent3>
        <a:srgbClr val="AAB8CA"/>
      </a:accent3>
      <a:accent4>
        <a:srgbClr val="DADADA"/>
      </a:accent4>
      <a:accent5>
        <a:srgbClr val="D8EDDE"/>
      </a:accent5>
      <a:accent6>
        <a:srgbClr val="A8B3D2"/>
      </a:accent6>
      <a:hlink>
        <a:srgbClr val="AADAF2"/>
      </a:hlink>
      <a:folHlink>
        <a:srgbClr val="DDD5F2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5CB8E6"/>
        </a:accent1>
        <a:accent2>
          <a:srgbClr val="6ACFEB"/>
        </a:accent2>
        <a:accent3>
          <a:srgbClr val="AAB8CA"/>
        </a:accent3>
        <a:accent4>
          <a:srgbClr val="DADADA"/>
        </a:accent4>
        <a:accent5>
          <a:srgbClr val="B5D8F0"/>
        </a:accent5>
        <a:accent6>
          <a:srgbClr val="5FBBD5"/>
        </a:accent6>
        <a:hlink>
          <a:srgbClr val="9DD6F2"/>
        </a:hlink>
        <a:folHlink>
          <a:srgbClr val="AAE1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B8E0C3"/>
        </a:accent1>
        <a:accent2>
          <a:srgbClr val="BAC6E8"/>
        </a:accent2>
        <a:accent3>
          <a:srgbClr val="AAB8CA"/>
        </a:accent3>
        <a:accent4>
          <a:srgbClr val="DADADA"/>
        </a:accent4>
        <a:accent5>
          <a:srgbClr val="D8EDDE"/>
        </a:accent5>
        <a:accent6>
          <a:srgbClr val="A8B3D2"/>
        </a:accent6>
        <a:hlink>
          <a:srgbClr val="AADAF2"/>
        </a:hlink>
        <a:folHlink>
          <a:srgbClr val="DDD5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E6BBA1"/>
        </a:accent1>
        <a:accent2>
          <a:srgbClr val="66CCFF"/>
        </a:accent2>
        <a:accent3>
          <a:srgbClr val="AAB8CA"/>
        </a:accent3>
        <a:accent4>
          <a:srgbClr val="DADADA"/>
        </a:accent4>
        <a:accent5>
          <a:srgbClr val="F0DACD"/>
        </a:accent5>
        <a:accent6>
          <a:srgbClr val="5CB9E7"/>
        </a:accent6>
        <a:hlink>
          <a:srgbClr val="E6D0AC"/>
        </a:hlink>
        <a:folHlink>
          <a:srgbClr val="F2D3D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D5D998"/>
        </a:accent1>
        <a:accent2>
          <a:srgbClr val="EBCAB0"/>
        </a:accent2>
        <a:accent3>
          <a:srgbClr val="AAB8CA"/>
        </a:accent3>
        <a:accent4>
          <a:srgbClr val="DADADA"/>
        </a:accent4>
        <a:accent5>
          <a:srgbClr val="E7E9CA"/>
        </a:accent5>
        <a:accent6>
          <a:srgbClr val="D5B79F"/>
        </a:accent6>
        <a:hlink>
          <a:srgbClr val="F0DAF2"/>
        </a:hlink>
        <a:folHlink>
          <a:srgbClr val="AADA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5CB8E6"/>
        </a:accent1>
        <a:accent2>
          <a:srgbClr val="6ACFEB"/>
        </a:accent2>
        <a:accent3>
          <a:srgbClr val="FFFFFF"/>
        </a:accent3>
        <a:accent4>
          <a:srgbClr val="000000"/>
        </a:accent4>
        <a:accent5>
          <a:srgbClr val="B5D8F0"/>
        </a:accent5>
        <a:accent6>
          <a:srgbClr val="5FBBD5"/>
        </a:accent6>
        <a:hlink>
          <a:srgbClr val="9DD6F2"/>
        </a:hlink>
        <a:folHlink>
          <a:srgbClr val="AAE1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B8E0C3"/>
        </a:accent1>
        <a:accent2>
          <a:srgbClr val="BAC6E8"/>
        </a:accent2>
        <a:accent3>
          <a:srgbClr val="FFFFFF"/>
        </a:accent3>
        <a:accent4>
          <a:srgbClr val="000000"/>
        </a:accent4>
        <a:accent5>
          <a:srgbClr val="D8EDDE"/>
        </a:accent5>
        <a:accent6>
          <a:srgbClr val="A8B3D2"/>
        </a:accent6>
        <a:hlink>
          <a:srgbClr val="AADAF2"/>
        </a:hlink>
        <a:folHlink>
          <a:srgbClr val="DDD5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6BBA1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F0DACD"/>
        </a:accent5>
        <a:accent6>
          <a:srgbClr val="5CB9E7"/>
        </a:accent6>
        <a:hlink>
          <a:srgbClr val="E6D0AC"/>
        </a:hlink>
        <a:folHlink>
          <a:srgbClr val="F2D3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5D998"/>
        </a:accent1>
        <a:accent2>
          <a:srgbClr val="EBCAB0"/>
        </a:accent2>
        <a:accent3>
          <a:srgbClr val="FFFFFF"/>
        </a:accent3>
        <a:accent4>
          <a:srgbClr val="000000"/>
        </a:accent4>
        <a:accent5>
          <a:srgbClr val="E7E9CA"/>
        </a:accent5>
        <a:accent6>
          <a:srgbClr val="D5B79F"/>
        </a:accent6>
        <a:hlink>
          <a:srgbClr val="F0DAF2"/>
        </a:hlink>
        <a:folHlink>
          <a:srgbClr val="AADAF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333333"/>
      </a:dk1>
      <a:lt1>
        <a:srgbClr val="FFFFFF"/>
      </a:lt1>
      <a:dk2>
        <a:srgbClr val="006699"/>
      </a:dk2>
      <a:lt2>
        <a:srgbClr val="FFFFFF"/>
      </a:lt2>
      <a:accent1>
        <a:srgbClr val="B8E0C3"/>
      </a:accent1>
      <a:accent2>
        <a:srgbClr val="BAC6E8"/>
      </a:accent2>
      <a:accent3>
        <a:srgbClr val="AAB8CA"/>
      </a:accent3>
      <a:accent4>
        <a:srgbClr val="DADADA"/>
      </a:accent4>
      <a:accent5>
        <a:srgbClr val="D8EDDE"/>
      </a:accent5>
      <a:accent6>
        <a:srgbClr val="A8B3D2"/>
      </a:accent6>
      <a:hlink>
        <a:srgbClr val="AADAF2"/>
      </a:hlink>
      <a:folHlink>
        <a:srgbClr val="DDD5F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5CB8E6"/>
        </a:accent1>
        <a:accent2>
          <a:srgbClr val="6ACFEB"/>
        </a:accent2>
        <a:accent3>
          <a:srgbClr val="AAB8CA"/>
        </a:accent3>
        <a:accent4>
          <a:srgbClr val="DADADA"/>
        </a:accent4>
        <a:accent5>
          <a:srgbClr val="B5D8F0"/>
        </a:accent5>
        <a:accent6>
          <a:srgbClr val="5FBBD5"/>
        </a:accent6>
        <a:hlink>
          <a:srgbClr val="9DD6F2"/>
        </a:hlink>
        <a:folHlink>
          <a:srgbClr val="AAE1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B8E0C3"/>
        </a:accent1>
        <a:accent2>
          <a:srgbClr val="BAC6E8"/>
        </a:accent2>
        <a:accent3>
          <a:srgbClr val="AAB8CA"/>
        </a:accent3>
        <a:accent4>
          <a:srgbClr val="DADADA"/>
        </a:accent4>
        <a:accent5>
          <a:srgbClr val="D8EDDE"/>
        </a:accent5>
        <a:accent6>
          <a:srgbClr val="A8B3D2"/>
        </a:accent6>
        <a:hlink>
          <a:srgbClr val="AADAF2"/>
        </a:hlink>
        <a:folHlink>
          <a:srgbClr val="DDD5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E6BBA1"/>
        </a:accent1>
        <a:accent2>
          <a:srgbClr val="66CCFF"/>
        </a:accent2>
        <a:accent3>
          <a:srgbClr val="AAB8CA"/>
        </a:accent3>
        <a:accent4>
          <a:srgbClr val="DADADA"/>
        </a:accent4>
        <a:accent5>
          <a:srgbClr val="F0DACD"/>
        </a:accent5>
        <a:accent6>
          <a:srgbClr val="5CB9E7"/>
        </a:accent6>
        <a:hlink>
          <a:srgbClr val="E6D0AC"/>
        </a:hlink>
        <a:folHlink>
          <a:srgbClr val="F2D3D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D5D998"/>
        </a:accent1>
        <a:accent2>
          <a:srgbClr val="EBCAB0"/>
        </a:accent2>
        <a:accent3>
          <a:srgbClr val="AAB8CA"/>
        </a:accent3>
        <a:accent4>
          <a:srgbClr val="DADADA"/>
        </a:accent4>
        <a:accent5>
          <a:srgbClr val="E7E9CA"/>
        </a:accent5>
        <a:accent6>
          <a:srgbClr val="D5B79F"/>
        </a:accent6>
        <a:hlink>
          <a:srgbClr val="F0DAF2"/>
        </a:hlink>
        <a:folHlink>
          <a:srgbClr val="AADA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5CB8E6"/>
        </a:accent1>
        <a:accent2>
          <a:srgbClr val="6ACFEB"/>
        </a:accent2>
        <a:accent3>
          <a:srgbClr val="FFFFFF"/>
        </a:accent3>
        <a:accent4>
          <a:srgbClr val="000000"/>
        </a:accent4>
        <a:accent5>
          <a:srgbClr val="B5D8F0"/>
        </a:accent5>
        <a:accent6>
          <a:srgbClr val="5FBBD5"/>
        </a:accent6>
        <a:hlink>
          <a:srgbClr val="9DD6F2"/>
        </a:hlink>
        <a:folHlink>
          <a:srgbClr val="AAE1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B8E0C3"/>
        </a:accent1>
        <a:accent2>
          <a:srgbClr val="BAC6E8"/>
        </a:accent2>
        <a:accent3>
          <a:srgbClr val="FFFFFF"/>
        </a:accent3>
        <a:accent4>
          <a:srgbClr val="000000"/>
        </a:accent4>
        <a:accent5>
          <a:srgbClr val="D8EDDE"/>
        </a:accent5>
        <a:accent6>
          <a:srgbClr val="A8B3D2"/>
        </a:accent6>
        <a:hlink>
          <a:srgbClr val="AADAF2"/>
        </a:hlink>
        <a:folHlink>
          <a:srgbClr val="DDD5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6BBA1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F0DACD"/>
        </a:accent5>
        <a:accent6>
          <a:srgbClr val="5CB9E7"/>
        </a:accent6>
        <a:hlink>
          <a:srgbClr val="E6D0AC"/>
        </a:hlink>
        <a:folHlink>
          <a:srgbClr val="F2D3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5D998"/>
        </a:accent1>
        <a:accent2>
          <a:srgbClr val="EBCAB0"/>
        </a:accent2>
        <a:accent3>
          <a:srgbClr val="FFFFFF"/>
        </a:accent3>
        <a:accent4>
          <a:srgbClr val="000000"/>
        </a:accent4>
        <a:accent5>
          <a:srgbClr val="E7E9CA"/>
        </a:accent5>
        <a:accent6>
          <a:srgbClr val="D5B79F"/>
        </a:accent6>
        <a:hlink>
          <a:srgbClr val="F0DAF2"/>
        </a:hlink>
        <a:folHlink>
          <a:srgbClr val="AADAF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d_0759_slide">
  <a:themeElements>
    <a:clrScheme name="Тема Office 2">
      <a:dk1>
        <a:srgbClr val="000000"/>
      </a:dk1>
      <a:lt1>
        <a:srgbClr val="FFCCFF"/>
      </a:lt1>
      <a:dk2>
        <a:srgbClr val="000000"/>
      </a:dk2>
      <a:lt2>
        <a:srgbClr val="CCCCCC"/>
      </a:lt2>
      <a:accent1>
        <a:srgbClr val="99364E"/>
      </a:accent1>
      <a:accent2>
        <a:srgbClr val="5A3699"/>
      </a:accent2>
      <a:accent3>
        <a:srgbClr val="FFE2FF"/>
      </a:accent3>
      <a:accent4>
        <a:srgbClr val="000000"/>
      </a:accent4>
      <a:accent5>
        <a:srgbClr val="CAAEB2"/>
      </a:accent5>
      <a:accent6>
        <a:srgbClr val="51308A"/>
      </a:accent6>
      <a:hlink>
        <a:srgbClr val="6E216E"/>
      </a:hlink>
      <a:folHlink>
        <a:srgbClr val="2D3C8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992E99"/>
        </a:accent1>
        <a:accent2>
          <a:srgbClr val="852E85"/>
        </a:accent2>
        <a:accent3>
          <a:srgbClr val="FFE2FF"/>
        </a:accent3>
        <a:accent4>
          <a:srgbClr val="000000"/>
        </a:accent4>
        <a:accent5>
          <a:srgbClr val="CAADCA"/>
        </a:accent5>
        <a:accent6>
          <a:srgbClr val="782978"/>
        </a:accent6>
        <a:hlink>
          <a:srgbClr val="732273"/>
        </a:hlink>
        <a:folHlink>
          <a:srgbClr val="6624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99364E"/>
        </a:accent1>
        <a:accent2>
          <a:srgbClr val="5A3699"/>
        </a:accent2>
        <a:accent3>
          <a:srgbClr val="FFE2FF"/>
        </a:accent3>
        <a:accent4>
          <a:srgbClr val="000000"/>
        </a:accent4>
        <a:accent5>
          <a:srgbClr val="CAAEB2"/>
        </a:accent5>
        <a:accent6>
          <a:srgbClr val="51308A"/>
        </a:accent6>
        <a:hlink>
          <a:srgbClr val="6E216E"/>
        </a:hlink>
        <a:folHlink>
          <a:srgbClr val="2D3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468019"/>
        </a:accent1>
        <a:accent2>
          <a:srgbClr val="8C2A8C"/>
        </a:accent2>
        <a:accent3>
          <a:srgbClr val="FFE2FF"/>
        </a:accent3>
        <a:accent4>
          <a:srgbClr val="000000"/>
        </a:accent4>
        <a:accent5>
          <a:srgbClr val="B0C0AB"/>
        </a:accent5>
        <a:accent6>
          <a:srgbClr val="7E257E"/>
        </a:accent6>
        <a:hlink>
          <a:srgbClr val="5E571C"/>
        </a:hlink>
        <a:folHlink>
          <a:srgbClr val="005E4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8C501C"/>
        </a:accent1>
        <a:accent2>
          <a:srgbClr val="5E6600"/>
        </a:accent2>
        <a:accent3>
          <a:srgbClr val="FFE2FF"/>
        </a:accent3>
        <a:accent4>
          <a:srgbClr val="000000"/>
        </a:accent4>
        <a:accent5>
          <a:srgbClr val="C5B3AB"/>
        </a:accent5>
        <a:accent6>
          <a:srgbClr val="545C00"/>
        </a:accent6>
        <a:hlink>
          <a:srgbClr val="004573"/>
        </a:hlink>
        <a:folHlink>
          <a:srgbClr val="7322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2E99"/>
        </a:accent1>
        <a:accent2>
          <a:srgbClr val="852E85"/>
        </a:accent2>
        <a:accent3>
          <a:srgbClr val="FFFFFF"/>
        </a:accent3>
        <a:accent4>
          <a:srgbClr val="000000"/>
        </a:accent4>
        <a:accent5>
          <a:srgbClr val="CAADCA"/>
        </a:accent5>
        <a:accent6>
          <a:srgbClr val="782978"/>
        </a:accent6>
        <a:hlink>
          <a:srgbClr val="732273"/>
        </a:hlink>
        <a:folHlink>
          <a:srgbClr val="6624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364E"/>
        </a:accent1>
        <a:accent2>
          <a:srgbClr val="5A3699"/>
        </a:accent2>
        <a:accent3>
          <a:srgbClr val="FFFFFF"/>
        </a:accent3>
        <a:accent4>
          <a:srgbClr val="000000"/>
        </a:accent4>
        <a:accent5>
          <a:srgbClr val="CAAEB2"/>
        </a:accent5>
        <a:accent6>
          <a:srgbClr val="51308A"/>
        </a:accent6>
        <a:hlink>
          <a:srgbClr val="6E216E"/>
        </a:hlink>
        <a:folHlink>
          <a:srgbClr val="2D3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468019"/>
        </a:accent1>
        <a:accent2>
          <a:srgbClr val="8C2A8C"/>
        </a:accent2>
        <a:accent3>
          <a:srgbClr val="FFFFFF"/>
        </a:accent3>
        <a:accent4>
          <a:srgbClr val="000000"/>
        </a:accent4>
        <a:accent5>
          <a:srgbClr val="B0C0AB"/>
        </a:accent5>
        <a:accent6>
          <a:srgbClr val="7E257E"/>
        </a:accent6>
        <a:hlink>
          <a:srgbClr val="5E571C"/>
        </a:hlink>
        <a:folHlink>
          <a:srgbClr val="005E4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501C"/>
        </a:accent1>
        <a:accent2>
          <a:srgbClr val="5E6600"/>
        </a:accent2>
        <a:accent3>
          <a:srgbClr val="FFFFFF"/>
        </a:accent3>
        <a:accent4>
          <a:srgbClr val="000000"/>
        </a:accent4>
        <a:accent5>
          <a:srgbClr val="C5B3AB"/>
        </a:accent5>
        <a:accent6>
          <a:srgbClr val="545C00"/>
        </a:accent6>
        <a:hlink>
          <a:srgbClr val="004573"/>
        </a:hlink>
        <a:folHlink>
          <a:srgbClr val="7322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1_Default Design 2">
      <a:dk1>
        <a:srgbClr val="000000"/>
      </a:dk1>
      <a:lt1>
        <a:srgbClr val="FFCCFF"/>
      </a:lt1>
      <a:dk2>
        <a:srgbClr val="000000"/>
      </a:dk2>
      <a:lt2>
        <a:srgbClr val="CCCCCC"/>
      </a:lt2>
      <a:accent1>
        <a:srgbClr val="99364E"/>
      </a:accent1>
      <a:accent2>
        <a:srgbClr val="5A3699"/>
      </a:accent2>
      <a:accent3>
        <a:srgbClr val="FFE2FF"/>
      </a:accent3>
      <a:accent4>
        <a:srgbClr val="000000"/>
      </a:accent4>
      <a:accent5>
        <a:srgbClr val="CAAEB2"/>
      </a:accent5>
      <a:accent6>
        <a:srgbClr val="51308A"/>
      </a:accent6>
      <a:hlink>
        <a:srgbClr val="6E216E"/>
      </a:hlink>
      <a:folHlink>
        <a:srgbClr val="2D3C8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992E99"/>
        </a:accent1>
        <a:accent2>
          <a:srgbClr val="852E85"/>
        </a:accent2>
        <a:accent3>
          <a:srgbClr val="FFE2FF"/>
        </a:accent3>
        <a:accent4>
          <a:srgbClr val="000000"/>
        </a:accent4>
        <a:accent5>
          <a:srgbClr val="CAADCA"/>
        </a:accent5>
        <a:accent6>
          <a:srgbClr val="782978"/>
        </a:accent6>
        <a:hlink>
          <a:srgbClr val="732273"/>
        </a:hlink>
        <a:folHlink>
          <a:srgbClr val="6624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99364E"/>
        </a:accent1>
        <a:accent2>
          <a:srgbClr val="5A3699"/>
        </a:accent2>
        <a:accent3>
          <a:srgbClr val="FFE2FF"/>
        </a:accent3>
        <a:accent4>
          <a:srgbClr val="000000"/>
        </a:accent4>
        <a:accent5>
          <a:srgbClr val="CAAEB2"/>
        </a:accent5>
        <a:accent6>
          <a:srgbClr val="51308A"/>
        </a:accent6>
        <a:hlink>
          <a:srgbClr val="6E216E"/>
        </a:hlink>
        <a:folHlink>
          <a:srgbClr val="2D3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468019"/>
        </a:accent1>
        <a:accent2>
          <a:srgbClr val="8C2A8C"/>
        </a:accent2>
        <a:accent3>
          <a:srgbClr val="FFE2FF"/>
        </a:accent3>
        <a:accent4>
          <a:srgbClr val="000000"/>
        </a:accent4>
        <a:accent5>
          <a:srgbClr val="B0C0AB"/>
        </a:accent5>
        <a:accent6>
          <a:srgbClr val="7E257E"/>
        </a:accent6>
        <a:hlink>
          <a:srgbClr val="5E571C"/>
        </a:hlink>
        <a:folHlink>
          <a:srgbClr val="005E4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8C501C"/>
        </a:accent1>
        <a:accent2>
          <a:srgbClr val="5E6600"/>
        </a:accent2>
        <a:accent3>
          <a:srgbClr val="FFE2FF"/>
        </a:accent3>
        <a:accent4>
          <a:srgbClr val="000000"/>
        </a:accent4>
        <a:accent5>
          <a:srgbClr val="C5B3AB"/>
        </a:accent5>
        <a:accent6>
          <a:srgbClr val="545C00"/>
        </a:accent6>
        <a:hlink>
          <a:srgbClr val="004573"/>
        </a:hlink>
        <a:folHlink>
          <a:srgbClr val="7322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2E99"/>
        </a:accent1>
        <a:accent2>
          <a:srgbClr val="852E85"/>
        </a:accent2>
        <a:accent3>
          <a:srgbClr val="FFFFFF"/>
        </a:accent3>
        <a:accent4>
          <a:srgbClr val="000000"/>
        </a:accent4>
        <a:accent5>
          <a:srgbClr val="CAADCA"/>
        </a:accent5>
        <a:accent6>
          <a:srgbClr val="782978"/>
        </a:accent6>
        <a:hlink>
          <a:srgbClr val="732273"/>
        </a:hlink>
        <a:folHlink>
          <a:srgbClr val="6624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364E"/>
        </a:accent1>
        <a:accent2>
          <a:srgbClr val="5A3699"/>
        </a:accent2>
        <a:accent3>
          <a:srgbClr val="FFFFFF"/>
        </a:accent3>
        <a:accent4>
          <a:srgbClr val="000000"/>
        </a:accent4>
        <a:accent5>
          <a:srgbClr val="CAAEB2"/>
        </a:accent5>
        <a:accent6>
          <a:srgbClr val="51308A"/>
        </a:accent6>
        <a:hlink>
          <a:srgbClr val="6E216E"/>
        </a:hlink>
        <a:folHlink>
          <a:srgbClr val="2D3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468019"/>
        </a:accent1>
        <a:accent2>
          <a:srgbClr val="8C2A8C"/>
        </a:accent2>
        <a:accent3>
          <a:srgbClr val="FFFFFF"/>
        </a:accent3>
        <a:accent4>
          <a:srgbClr val="000000"/>
        </a:accent4>
        <a:accent5>
          <a:srgbClr val="B0C0AB"/>
        </a:accent5>
        <a:accent6>
          <a:srgbClr val="7E257E"/>
        </a:accent6>
        <a:hlink>
          <a:srgbClr val="5E571C"/>
        </a:hlink>
        <a:folHlink>
          <a:srgbClr val="005E4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501C"/>
        </a:accent1>
        <a:accent2>
          <a:srgbClr val="5E6600"/>
        </a:accent2>
        <a:accent3>
          <a:srgbClr val="FFFFFF"/>
        </a:accent3>
        <a:accent4>
          <a:srgbClr val="000000"/>
        </a:accent4>
        <a:accent5>
          <a:srgbClr val="C5B3AB"/>
        </a:accent5>
        <a:accent6>
          <a:srgbClr val="545C00"/>
        </a:accent6>
        <a:hlink>
          <a:srgbClr val="004573"/>
        </a:hlink>
        <a:folHlink>
          <a:srgbClr val="7322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01">
  <a:themeElements>
    <a:clrScheme name="Другая 1">
      <a:dk1>
        <a:srgbClr val="FFFFFF"/>
      </a:dk1>
      <a:lt1>
        <a:sysClr val="window" lastClr="FFFFFF"/>
      </a:lt1>
      <a:dk2>
        <a:srgbClr val="39302A"/>
      </a:dk2>
      <a:lt2>
        <a:srgbClr val="E5DEDB"/>
      </a:lt2>
      <a:accent1>
        <a:srgbClr val="FFDF6A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Другая 2">
      <a:majorFont>
        <a:latin typeface="Monotype Corsiva"/>
        <a:ea typeface=""/>
        <a:cs typeface=""/>
      </a:majorFont>
      <a:minorFont>
        <a:latin typeface="Monotype Corsiva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</Template>
  <TotalTime>173</TotalTime>
  <Words>860</Words>
  <Application>Microsoft Office PowerPoint</Application>
  <PresentationFormat>Экран (4:3)</PresentationFormat>
  <Paragraphs>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gleboki niebieski</vt:lpstr>
      <vt:lpstr>1_Default Design</vt:lpstr>
      <vt:lpstr>ind_0759_slide</vt:lpstr>
      <vt:lpstr>2_Default Design</vt:lpstr>
      <vt:lpstr>101</vt:lpstr>
      <vt:lpstr>Использование солнечной энергии на земле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анна</cp:lastModifiedBy>
  <cp:revision>18</cp:revision>
  <dcterms:created xsi:type="dcterms:W3CDTF">2014-11-24T18:00:43Z</dcterms:created>
  <dcterms:modified xsi:type="dcterms:W3CDTF">2014-11-24T20:53:54Z</dcterms:modified>
</cp:coreProperties>
</file>