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4" r:id="rId3"/>
    <p:sldId id="257" r:id="rId4"/>
    <p:sldId id="258" r:id="rId5"/>
    <p:sldId id="266" r:id="rId6"/>
    <p:sldId id="259" r:id="rId7"/>
    <p:sldId id="260" r:id="rId8"/>
    <p:sldId id="261" r:id="rId9"/>
    <p:sldId id="262" r:id="rId10"/>
    <p:sldId id="263"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1" d="100"/>
          <a:sy n="61" d="100"/>
        </p:scale>
        <p:origin x="62" y="47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A37A9D20-79CB-4B62-ABFA-FDA0BDF1E5C2}" type="datetimeFigureOut">
              <a:rPr lang="ru-RU" smtClean="0"/>
              <a:t>29.04.2021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DB549F-CACE-4955-9C15-A9D2D931E645}" type="slidenum">
              <a:rPr lang="ru-RU" smtClean="0"/>
              <a:t>‹#›</a:t>
            </a:fld>
            <a:endParaRPr lang="ru-RU"/>
          </a:p>
        </p:txBody>
      </p:sp>
    </p:spTree>
    <p:extLst>
      <p:ext uri="{BB962C8B-B14F-4D97-AF65-F5344CB8AC3E}">
        <p14:creationId xmlns:p14="http://schemas.microsoft.com/office/powerpoint/2010/main" val="2999881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37A9D20-79CB-4B62-ABFA-FDA0BDF1E5C2}" type="datetimeFigureOut">
              <a:rPr lang="ru-RU" smtClean="0"/>
              <a:t>29.04.2021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8DB549F-CACE-4955-9C15-A9D2D931E645}" type="slidenum">
              <a:rPr lang="ru-RU" smtClean="0"/>
              <a:t>‹#›</a:t>
            </a:fld>
            <a:endParaRPr lang="ru-RU"/>
          </a:p>
        </p:txBody>
      </p:sp>
    </p:spTree>
    <p:extLst>
      <p:ext uri="{BB962C8B-B14F-4D97-AF65-F5344CB8AC3E}">
        <p14:creationId xmlns:p14="http://schemas.microsoft.com/office/powerpoint/2010/main" val="2105003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37A9D20-79CB-4B62-ABFA-FDA0BDF1E5C2}" type="datetimeFigureOut">
              <a:rPr lang="ru-RU" smtClean="0"/>
              <a:t>29.04.2021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8DB549F-CACE-4955-9C15-A9D2D931E645}" type="slidenum">
              <a:rPr lang="ru-RU" smtClean="0"/>
              <a:t>‹#›</a:t>
            </a:fld>
            <a:endParaRPr lang="ru-RU"/>
          </a:p>
        </p:txBody>
      </p:sp>
    </p:spTree>
    <p:extLst>
      <p:ext uri="{BB962C8B-B14F-4D97-AF65-F5344CB8AC3E}">
        <p14:creationId xmlns:p14="http://schemas.microsoft.com/office/powerpoint/2010/main" val="2028193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37A9D20-79CB-4B62-ABFA-FDA0BDF1E5C2}" type="datetimeFigureOut">
              <a:rPr lang="ru-RU" smtClean="0"/>
              <a:t>29.04.2021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8DB549F-CACE-4955-9C15-A9D2D931E645}" type="slidenum">
              <a:rPr lang="ru-RU" smtClean="0"/>
              <a:t>‹#›</a:t>
            </a:fld>
            <a:endParaRPr lang="ru-R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55956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37A9D20-79CB-4B62-ABFA-FDA0BDF1E5C2}" type="datetimeFigureOut">
              <a:rPr lang="ru-RU" smtClean="0"/>
              <a:t>29.04.2021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8DB549F-CACE-4955-9C15-A9D2D931E645}" type="slidenum">
              <a:rPr lang="ru-RU" smtClean="0"/>
              <a:t>‹#›</a:t>
            </a:fld>
            <a:endParaRPr lang="ru-RU"/>
          </a:p>
        </p:txBody>
      </p:sp>
    </p:spTree>
    <p:extLst>
      <p:ext uri="{BB962C8B-B14F-4D97-AF65-F5344CB8AC3E}">
        <p14:creationId xmlns:p14="http://schemas.microsoft.com/office/powerpoint/2010/main" val="2685296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A37A9D20-79CB-4B62-ABFA-FDA0BDF1E5C2}" type="datetimeFigureOut">
              <a:rPr lang="ru-RU" smtClean="0"/>
              <a:t>29.04.2021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8DB549F-CACE-4955-9C15-A9D2D931E645}" type="slidenum">
              <a:rPr lang="ru-RU" smtClean="0"/>
              <a:t>‹#›</a:t>
            </a:fld>
            <a:endParaRPr lang="ru-RU"/>
          </a:p>
        </p:txBody>
      </p:sp>
    </p:spTree>
    <p:extLst>
      <p:ext uri="{BB962C8B-B14F-4D97-AF65-F5344CB8AC3E}">
        <p14:creationId xmlns:p14="http://schemas.microsoft.com/office/powerpoint/2010/main" val="1251829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A37A9D20-79CB-4B62-ABFA-FDA0BDF1E5C2}" type="datetimeFigureOut">
              <a:rPr lang="ru-RU" smtClean="0"/>
              <a:t>29.04.2021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8DB549F-CACE-4955-9C15-A9D2D931E645}" type="slidenum">
              <a:rPr lang="ru-RU" smtClean="0"/>
              <a:t>‹#›</a:t>
            </a:fld>
            <a:endParaRPr lang="ru-RU"/>
          </a:p>
        </p:txBody>
      </p:sp>
    </p:spTree>
    <p:extLst>
      <p:ext uri="{BB962C8B-B14F-4D97-AF65-F5344CB8AC3E}">
        <p14:creationId xmlns:p14="http://schemas.microsoft.com/office/powerpoint/2010/main" val="2491061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37A9D20-79CB-4B62-ABFA-FDA0BDF1E5C2}" type="datetimeFigureOut">
              <a:rPr lang="ru-RU" smtClean="0"/>
              <a:t>29.04.2021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DB549F-CACE-4955-9C15-A9D2D931E645}" type="slidenum">
              <a:rPr lang="ru-RU" smtClean="0"/>
              <a:t>‹#›</a:t>
            </a:fld>
            <a:endParaRPr lang="ru-RU"/>
          </a:p>
        </p:txBody>
      </p:sp>
    </p:spTree>
    <p:extLst>
      <p:ext uri="{BB962C8B-B14F-4D97-AF65-F5344CB8AC3E}">
        <p14:creationId xmlns:p14="http://schemas.microsoft.com/office/powerpoint/2010/main" val="172364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37A9D20-79CB-4B62-ABFA-FDA0BDF1E5C2}" type="datetimeFigureOut">
              <a:rPr lang="ru-RU" smtClean="0"/>
              <a:t>29.04.2021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DB549F-CACE-4955-9C15-A9D2D931E645}" type="slidenum">
              <a:rPr lang="ru-RU" smtClean="0"/>
              <a:t>‹#›</a:t>
            </a:fld>
            <a:endParaRPr lang="ru-RU"/>
          </a:p>
        </p:txBody>
      </p:sp>
    </p:spTree>
    <p:extLst>
      <p:ext uri="{BB962C8B-B14F-4D97-AF65-F5344CB8AC3E}">
        <p14:creationId xmlns:p14="http://schemas.microsoft.com/office/powerpoint/2010/main" val="2136978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37A9D20-79CB-4B62-ABFA-FDA0BDF1E5C2}" type="datetimeFigureOut">
              <a:rPr lang="ru-RU" smtClean="0"/>
              <a:t>29.04.2021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DB549F-CACE-4955-9C15-A9D2D931E645}" type="slidenum">
              <a:rPr lang="ru-RU" smtClean="0"/>
              <a:t>‹#›</a:t>
            </a:fld>
            <a:endParaRPr lang="ru-RU"/>
          </a:p>
        </p:txBody>
      </p:sp>
    </p:spTree>
    <p:extLst>
      <p:ext uri="{BB962C8B-B14F-4D97-AF65-F5344CB8AC3E}">
        <p14:creationId xmlns:p14="http://schemas.microsoft.com/office/powerpoint/2010/main" val="3934257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37A9D20-79CB-4B62-ABFA-FDA0BDF1E5C2}" type="datetimeFigureOut">
              <a:rPr lang="ru-RU" smtClean="0"/>
              <a:t>29.04.2021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DB549F-CACE-4955-9C15-A9D2D931E645}" type="slidenum">
              <a:rPr lang="ru-RU" smtClean="0"/>
              <a:t>‹#›</a:t>
            </a:fld>
            <a:endParaRPr lang="ru-RU"/>
          </a:p>
        </p:txBody>
      </p:sp>
    </p:spTree>
    <p:extLst>
      <p:ext uri="{BB962C8B-B14F-4D97-AF65-F5344CB8AC3E}">
        <p14:creationId xmlns:p14="http://schemas.microsoft.com/office/powerpoint/2010/main" val="641007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37A9D20-79CB-4B62-ABFA-FDA0BDF1E5C2}" type="datetimeFigureOut">
              <a:rPr lang="ru-RU" smtClean="0"/>
              <a:t>29.04.2021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8DB549F-CACE-4955-9C15-A9D2D931E645}" type="slidenum">
              <a:rPr lang="ru-RU" smtClean="0"/>
              <a:t>‹#›</a:t>
            </a:fld>
            <a:endParaRPr lang="ru-RU"/>
          </a:p>
        </p:txBody>
      </p:sp>
    </p:spTree>
    <p:extLst>
      <p:ext uri="{BB962C8B-B14F-4D97-AF65-F5344CB8AC3E}">
        <p14:creationId xmlns:p14="http://schemas.microsoft.com/office/powerpoint/2010/main" val="1961346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A37A9D20-79CB-4B62-ABFA-FDA0BDF1E5C2}" type="datetimeFigureOut">
              <a:rPr lang="ru-RU" smtClean="0"/>
              <a:t>29.04.2021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8DB549F-CACE-4955-9C15-A9D2D931E645}" type="slidenum">
              <a:rPr lang="ru-RU" smtClean="0"/>
              <a:t>‹#›</a:t>
            </a:fld>
            <a:endParaRPr lang="ru-RU"/>
          </a:p>
        </p:txBody>
      </p:sp>
    </p:spTree>
    <p:extLst>
      <p:ext uri="{BB962C8B-B14F-4D97-AF65-F5344CB8AC3E}">
        <p14:creationId xmlns:p14="http://schemas.microsoft.com/office/powerpoint/2010/main" val="3896894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A37A9D20-79CB-4B62-ABFA-FDA0BDF1E5C2}" type="datetimeFigureOut">
              <a:rPr lang="ru-RU" smtClean="0"/>
              <a:t>29.04.2021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8DB549F-CACE-4955-9C15-A9D2D931E645}" type="slidenum">
              <a:rPr lang="ru-RU" smtClean="0"/>
              <a:t>‹#›</a:t>
            </a:fld>
            <a:endParaRPr lang="ru-RU"/>
          </a:p>
        </p:txBody>
      </p:sp>
    </p:spTree>
    <p:extLst>
      <p:ext uri="{BB962C8B-B14F-4D97-AF65-F5344CB8AC3E}">
        <p14:creationId xmlns:p14="http://schemas.microsoft.com/office/powerpoint/2010/main" val="4105501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A37A9D20-79CB-4B62-ABFA-FDA0BDF1E5C2}" type="datetimeFigureOut">
              <a:rPr lang="ru-RU" smtClean="0"/>
              <a:t>29.04.2021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8DB549F-CACE-4955-9C15-A9D2D931E645}" type="slidenum">
              <a:rPr lang="ru-RU" smtClean="0"/>
              <a:t>‹#›</a:t>
            </a:fld>
            <a:endParaRPr lang="ru-RU"/>
          </a:p>
        </p:txBody>
      </p:sp>
    </p:spTree>
    <p:extLst>
      <p:ext uri="{BB962C8B-B14F-4D97-AF65-F5344CB8AC3E}">
        <p14:creationId xmlns:p14="http://schemas.microsoft.com/office/powerpoint/2010/main" val="695674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37A9D20-79CB-4B62-ABFA-FDA0BDF1E5C2}" type="datetimeFigureOut">
              <a:rPr lang="ru-RU" smtClean="0"/>
              <a:t>29.04.2021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8DB549F-CACE-4955-9C15-A9D2D931E645}" type="slidenum">
              <a:rPr lang="ru-RU" smtClean="0"/>
              <a:t>‹#›</a:t>
            </a:fld>
            <a:endParaRPr lang="ru-RU"/>
          </a:p>
        </p:txBody>
      </p:sp>
    </p:spTree>
    <p:extLst>
      <p:ext uri="{BB962C8B-B14F-4D97-AF65-F5344CB8AC3E}">
        <p14:creationId xmlns:p14="http://schemas.microsoft.com/office/powerpoint/2010/main" val="876271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37A9D20-79CB-4B62-ABFA-FDA0BDF1E5C2}" type="datetimeFigureOut">
              <a:rPr lang="ru-RU" smtClean="0"/>
              <a:t>29.04.2021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8DB549F-CACE-4955-9C15-A9D2D931E645}" type="slidenum">
              <a:rPr lang="ru-RU" smtClean="0"/>
              <a:t>‹#›</a:t>
            </a:fld>
            <a:endParaRPr lang="ru-RU"/>
          </a:p>
        </p:txBody>
      </p:sp>
    </p:spTree>
    <p:extLst>
      <p:ext uri="{BB962C8B-B14F-4D97-AF65-F5344CB8AC3E}">
        <p14:creationId xmlns:p14="http://schemas.microsoft.com/office/powerpoint/2010/main" val="2384482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A37A9D20-79CB-4B62-ABFA-FDA0BDF1E5C2}" type="datetimeFigureOut">
              <a:rPr lang="ru-RU" smtClean="0"/>
              <a:t>29.04.2021</a:t>
            </a:fld>
            <a:endParaRPr lang="ru-R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F8DB549F-CACE-4955-9C15-A9D2D931E645}" type="slidenum">
              <a:rPr lang="ru-RU" smtClean="0"/>
              <a:t>‹#›</a:t>
            </a:fld>
            <a:endParaRPr lang="ru-RU"/>
          </a:p>
        </p:txBody>
      </p:sp>
    </p:spTree>
    <p:extLst>
      <p:ext uri="{BB962C8B-B14F-4D97-AF65-F5344CB8AC3E}">
        <p14:creationId xmlns:p14="http://schemas.microsoft.com/office/powerpoint/2010/main" val="67321872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48BD20-26FE-4F2C-866F-83182A1B9702}"/>
              </a:ext>
            </a:extLst>
          </p:cNvPr>
          <p:cNvSpPr>
            <a:spLocks noGrp="1"/>
          </p:cNvSpPr>
          <p:nvPr>
            <p:ph type="ctrTitle"/>
          </p:nvPr>
        </p:nvSpPr>
        <p:spPr>
          <a:xfrm>
            <a:off x="701458" y="2562856"/>
            <a:ext cx="10204537" cy="2387600"/>
          </a:xfrm>
        </p:spPr>
        <p:txBody>
          <a:bodyPr>
            <a:noAutofit/>
          </a:bodyPr>
          <a:lstStyle/>
          <a:p>
            <a:pPr>
              <a:lnSpc>
                <a:spcPct val="150000"/>
              </a:lnSpc>
            </a:pPr>
            <a:r>
              <a:rPr lang="uk-UA" sz="3600" b="1" dirty="0">
                <a:latin typeface="Times New Roman" panose="02020603050405020304" pitchFamily="18" charset="0"/>
                <a:cs typeface="Times New Roman" panose="02020603050405020304" pitchFamily="18" charset="0"/>
              </a:rPr>
              <a:t>Контрольний твір розповідного характеру з елементами роздуму в художньому стилі з використанням займенників на тему: </a:t>
            </a:r>
            <a:br>
              <a:rPr lang="uk-UA" sz="3600" b="1" dirty="0">
                <a:latin typeface="Times New Roman" panose="02020603050405020304" pitchFamily="18" charset="0"/>
                <a:cs typeface="Times New Roman" panose="02020603050405020304" pitchFamily="18" charset="0"/>
              </a:rPr>
            </a:br>
            <a:r>
              <a:rPr lang="uk-UA" sz="3600" b="1" dirty="0">
                <a:solidFill>
                  <a:srgbClr val="C00000"/>
                </a:solidFill>
                <a:latin typeface="Times New Roman" panose="02020603050405020304" pitchFamily="18" charset="0"/>
                <a:cs typeface="Times New Roman" panose="02020603050405020304" pitchFamily="18" charset="0"/>
              </a:rPr>
              <a:t>«У чому полягає гідність людини»</a:t>
            </a:r>
          </a:p>
        </p:txBody>
      </p:sp>
    </p:spTree>
    <p:extLst>
      <p:ext uri="{BB962C8B-B14F-4D97-AF65-F5344CB8AC3E}">
        <p14:creationId xmlns:p14="http://schemas.microsoft.com/office/powerpoint/2010/main" val="2574601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6DFF3AC-CDBE-4365-A1CE-3CCCD1F2EEF7}"/>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54166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F8FF0B-52CE-4B56-91AB-86600FB22BB2}"/>
              </a:ext>
            </a:extLst>
          </p:cNvPr>
          <p:cNvSpPr txBox="1"/>
          <p:nvPr/>
        </p:nvSpPr>
        <p:spPr>
          <a:xfrm>
            <a:off x="5073041" y="870559"/>
            <a:ext cx="6375748" cy="1200329"/>
          </a:xfrm>
          <a:prstGeom prst="rect">
            <a:avLst/>
          </a:prstGeom>
          <a:noFill/>
        </p:spPr>
        <p:txBody>
          <a:bodyPr wrap="square" rtlCol="0">
            <a:spAutoFit/>
          </a:bodyPr>
          <a:lstStyle/>
          <a:p>
            <a:r>
              <a:rPr lang="uk-UA" sz="7200" b="1" dirty="0">
                <a:solidFill>
                  <a:srgbClr val="C00000"/>
                </a:solidFill>
              </a:rPr>
              <a:t>Бажаю успіху!</a:t>
            </a:r>
          </a:p>
        </p:txBody>
      </p:sp>
      <p:pic>
        <p:nvPicPr>
          <p:cNvPr id="3" name="Рисунок 2">
            <a:extLst>
              <a:ext uri="{FF2B5EF4-FFF2-40B4-BE49-F238E27FC236}">
                <a16:creationId xmlns:a16="http://schemas.microsoft.com/office/drawing/2014/main" id="{A983D0C6-EDE8-43AC-8192-873A1DE14BF3}"/>
              </a:ext>
            </a:extLst>
          </p:cNvPr>
          <p:cNvPicPr>
            <a:picLocks noChangeAspect="1"/>
          </p:cNvPicPr>
          <p:nvPr/>
        </p:nvPicPr>
        <p:blipFill>
          <a:blip r:embed="rId2"/>
          <a:stretch>
            <a:fillRect/>
          </a:stretch>
        </p:blipFill>
        <p:spPr>
          <a:xfrm>
            <a:off x="-25053" y="0"/>
            <a:ext cx="4423477" cy="3870542"/>
          </a:xfrm>
          <a:prstGeom prst="rect">
            <a:avLst/>
          </a:prstGeom>
        </p:spPr>
      </p:pic>
      <p:pic>
        <p:nvPicPr>
          <p:cNvPr id="5" name="Рисунок 4">
            <a:extLst>
              <a:ext uri="{FF2B5EF4-FFF2-40B4-BE49-F238E27FC236}">
                <a16:creationId xmlns:a16="http://schemas.microsoft.com/office/drawing/2014/main" id="{F229BE96-28FB-4928-9D1D-4B4A51BF5A54}"/>
              </a:ext>
            </a:extLst>
          </p:cNvPr>
          <p:cNvPicPr>
            <a:picLocks noChangeAspect="1"/>
          </p:cNvPicPr>
          <p:nvPr/>
        </p:nvPicPr>
        <p:blipFill>
          <a:blip r:embed="rId3"/>
          <a:stretch>
            <a:fillRect/>
          </a:stretch>
        </p:blipFill>
        <p:spPr>
          <a:xfrm>
            <a:off x="4423476" y="2987458"/>
            <a:ext cx="7689819" cy="3870542"/>
          </a:xfrm>
          <a:prstGeom prst="rect">
            <a:avLst/>
          </a:prstGeom>
        </p:spPr>
      </p:pic>
    </p:spTree>
    <p:extLst>
      <p:ext uri="{BB962C8B-B14F-4D97-AF65-F5344CB8AC3E}">
        <p14:creationId xmlns:p14="http://schemas.microsoft.com/office/powerpoint/2010/main" val="1672515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0FDD74-73F8-4391-B338-E2E457BA571C}"/>
              </a:ext>
            </a:extLst>
          </p:cNvPr>
          <p:cNvSpPr txBox="1"/>
          <p:nvPr/>
        </p:nvSpPr>
        <p:spPr>
          <a:xfrm>
            <a:off x="1054274" y="976688"/>
            <a:ext cx="10083452" cy="4401205"/>
          </a:xfrm>
          <a:prstGeom prst="rect">
            <a:avLst/>
          </a:prstGeom>
          <a:noFill/>
        </p:spPr>
        <p:txBody>
          <a:bodyPr wrap="square">
            <a:spAutoFit/>
          </a:bodyPr>
          <a:lstStyle/>
          <a:p>
            <a:r>
              <a:rPr lang="uk-UA" sz="4000" b="1" dirty="0">
                <a:solidFill>
                  <a:srgbClr val="C00000"/>
                </a:solidFill>
                <a:latin typeface="Times New Roman" panose="02020603050405020304" pitchFamily="18" charset="0"/>
                <a:cs typeface="Times New Roman" panose="02020603050405020304" pitchFamily="18" charset="0"/>
              </a:rPr>
              <a:t>Гідність</a:t>
            </a:r>
            <a:r>
              <a:rPr lang="uk-UA" sz="4000" dirty="0">
                <a:latin typeface="Times New Roman" panose="02020603050405020304" pitchFamily="18" charset="0"/>
                <a:cs typeface="Times New Roman" panose="02020603050405020304" pitchFamily="18" charset="0"/>
              </a:rPr>
              <a:t> — це поняття моральної свідомості, яке виражає уявлення про цінність всякої людини, як моральної особистості, а також категорія етики, що означає особливе моральне ставлення людини до самої себе і ставлення до неї з боку суспільства, в якому визнається цінність особистості.</a:t>
            </a:r>
          </a:p>
        </p:txBody>
      </p:sp>
    </p:spTree>
    <p:extLst>
      <p:ext uri="{BB962C8B-B14F-4D97-AF65-F5344CB8AC3E}">
        <p14:creationId xmlns:p14="http://schemas.microsoft.com/office/powerpoint/2010/main" val="1951538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E7F7E3-07EF-4145-B25A-03A538363876}"/>
              </a:ext>
            </a:extLst>
          </p:cNvPr>
          <p:cNvSpPr txBox="1"/>
          <p:nvPr/>
        </p:nvSpPr>
        <p:spPr>
          <a:xfrm>
            <a:off x="4835047" y="275231"/>
            <a:ext cx="6363222" cy="5016758"/>
          </a:xfrm>
          <a:prstGeom prst="rect">
            <a:avLst/>
          </a:prstGeom>
          <a:noFill/>
        </p:spPr>
        <p:txBody>
          <a:bodyPr wrap="square">
            <a:spAutoFit/>
          </a:bodyPr>
          <a:lstStyle/>
          <a:p>
            <a:pPr algn="ctr"/>
            <a:r>
              <a:rPr lang="ru-RU" sz="4000" b="1" dirty="0"/>
              <a:t>1.Нагадаймо!</a:t>
            </a:r>
          </a:p>
          <a:p>
            <a:pPr algn="ctr"/>
            <a:endParaRPr lang="ru-RU" sz="4000" b="1" dirty="0"/>
          </a:p>
          <a:p>
            <a:pPr algn="ctr"/>
            <a:endParaRPr lang="ru-RU" sz="4000" b="1" dirty="0"/>
          </a:p>
          <a:p>
            <a:pPr algn="ctr"/>
            <a:r>
              <a:rPr lang="uk-UA" sz="4000" b="1" dirty="0"/>
              <a:t>Роздум — це зв′язний текст, що характеризує логічно послідовний ряд думок, міркувань, висновків на певну тему.</a:t>
            </a:r>
          </a:p>
        </p:txBody>
      </p:sp>
      <p:pic>
        <p:nvPicPr>
          <p:cNvPr id="4" name="Рисунок 3">
            <a:extLst>
              <a:ext uri="{FF2B5EF4-FFF2-40B4-BE49-F238E27FC236}">
                <a16:creationId xmlns:a16="http://schemas.microsoft.com/office/drawing/2014/main" id="{7CA385F4-BFB5-4054-8AE1-4184DA0293B0}"/>
              </a:ext>
            </a:extLst>
          </p:cNvPr>
          <p:cNvPicPr>
            <a:picLocks noChangeAspect="1"/>
          </p:cNvPicPr>
          <p:nvPr/>
        </p:nvPicPr>
        <p:blipFill>
          <a:blip r:embed="rId2"/>
          <a:stretch>
            <a:fillRect/>
          </a:stretch>
        </p:blipFill>
        <p:spPr>
          <a:xfrm>
            <a:off x="0" y="0"/>
            <a:ext cx="5152869" cy="3429000"/>
          </a:xfrm>
          <a:prstGeom prst="rect">
            <a:avLst/>
          </a:prstGeom>
        </p:spPr>
      </p:pic>
    </p:spTree>
    <p:extLst>
      <p:ext uri="{BB962C8B-B14F-4D97-AF65-F5344CB8AC3E}">
        <p14:creationId xmlns:p14="http://schemas.microsoft.com/office/powerpoint/2010/main" val="3430149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A3F3E77-9448-4B5C-8CA3-14EF26FE45D0}"/>
              </a:ext>
            </a:extLst>
          </p:cNvPr>
          <p:cNvPicPr>
            <a:picLocks noChangeAspect="1"/>
          </p:cNvPicPr>
          <p:nvPr/>
        </p:nvPicPr>
        <p:blipFill>
          <a:blip r:embed="rId2"/>
          <a:stretch>
            <a:fillRect/>
          </a:stretch>
        </p:blipFill>
        <p:spPr>
          <a:xfrm>
            <a:off x="1473896" y="0"/>
            <a:ext cx="9244208" cy="6933156"/>
          </a:xfrm>
          <a:prstGeom prst="rect">
            <a:avLst/>
          </a:prstGeom>
        </p:spPr>
      </p:pic>
    </p:spTree>
    <p:extLst>
      <p:ext uri="{BB962C8B-B14F-4D97-AF65-F5344CB8AC3E}">
        <p14:creationId xmlns:p14="http://schemas.microsoft.com/office/powerpoint/2010/main" val="2494368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B990791D-136B-418C-8550-A028B09C36ED}"/>
              </a:ext>
            </a:extLst>
          </p:cNvPr>
          <p:cNvPicPr>
            <a:picLocks noChangeAspect="1"/>
          </p:cNvPicPr>
          <p:nvPr/>
        </p:nvPicPr>
        <p:blipFill rotWithShape="1">
          <a:blip r:embed="rId2"/>
          <a:srcRect t="16073"/>
          <a:stretch/>
        </p:blipFill>
        <p:spPr>
          <a:xfrm>
            <a:off x="585585" y="0"/>
            <a:ext cx="10895189" cy="6858000"/>
          </a:xfrm>
          <a:prstGeom prst="rect">
            <a:avLst/>
          </a:prstGeom>
        </p:spPr>
      </p:pic>
    </p:spTree>
    <p:extLst>
      <p:ext uri="{BB962C8B-B14F-4D97-AF65-F5344CB8AC3E}">
        <p14:creationId xmlns:p14="http://schemas.microsoft.com/office/powerpoint/2010/main" val="1785923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73A0D8-54FA-4638-9133-D1029FD0180C}"/>
              </a:ext>
            </a:extLst>
          </p:cNvPr>
          <p:cNvSpPr txBox="1"/>
          <p:nvPr/>
        </p:nvSpPr>
        <p:spPr>
          <a:xfrm>
            <a:off x="112734" y="274642"/>
            <a:ext cx="11636680" cy="6617196"/>
          </a:xfrm>
          <a:prstGeom prst="rect">
            <a:avLst/>
          </a:prstGeom>
          <a:noFill/>
        </p:spPr>
        <p:txBody>
          <a:bodyPr wrap="square">
            <a:spAutoFit/>
          </a:bodyPr>
          <a:lstStyle/>
          <a:p>
            <a:r>
              <a:rPr lang="ru-RU" sz="3200" b="1" dirty="0"/>
              <a:t>1</a:t>
            </a:r>
            <a:r>
              <a:rPr lang="ru-RU" sz="3600" b="1" dirty="0"/>
              <a:t>.</a:t>
            </a:r>
            <a:r>
              <a:rPr lang="uk-UA" sz="3600" b="1" dirty="0"/>
              <a:t>Написати твір –роздум на задану тему за поданим нижче планом та зразком.</a:t>
            </a:r>
          </a:p>
          <a:p>
            <a:endParaRPr lang="uk-UA" sz="1400" b="1" dirty="0"/>
          </a:p>
          <a:p>
            <a:pPr algn="ctr"/>
            <a:r>
              <a:rPr lang="uk-UA" sz="3600" b="1" dirty="0"/>
              <a:t>План</a:t>
            </a:r>
          </a:p>
          <a:p>
            <a:r>
              <a:rPr lang="uk-UA" sz="3600" b="1" dirty="0"/>
              <a:t>І. Життя примушує замислитися: що таке гідність?</a:t>
            </a:r>
          </a:p>
          <a:p>
            <a:r>
              <a:rPr lang="uk-UA" sz="3600" b="1" dirty="0"/>
              <a:t>ІІ. Складові гідності людини.</a:t>
            </a:r>
          </a:p>
          <a:p>
            <a:r>
              <a:rPr lang="uk-UA" sz="3600" b="1" dirty="0"/>
              <a:t>1. Почуття особистої людської гідності.</a:t>
            </a:r>
          </a:p>
          <a:p>
            <a:r>
              <a:rPr lang="uk-UA" sz="3600" b="1" dirty="0"/>
              <a:t>2. Національна гідність.</a:t>
            </a:r>
          </a:p>
          <a:p>
            <a:r>
              <a:rPr lang="uk-UA" sz="3600" b="1" dirty="0"/>
              <a:t>3. Гідність члена своєї родини.</a:t>
            </a:r>
          </a:p>
          <a:p>
            <a:r>
              <a:rPr lang="uk-UA" sz="3600" b="1" dirty="0"/>
              <a:t>4. Гідність має виражатись у діях.</a:t>
            </a:r>
          </a:p>
          <a:p>
            <a:r>
              <a:rPr lang="uk-UA" sz="3600" b="1" dirty="0"/>
              <a:t>ІІІ. Гідність — це відчуття власної потрібності та цінності</a:t>
            </a:r>
            <a:r>
              <a:rPr lang="uk-UA" sz="3200" b="1" dirty="0"/>
              <a:t>.</a:t>
            </a:r>
          </a:p>
          <a:p>
            <a:endParaRPr lang="uk-UA" sz="3200" b="1" dirty="0"/>
          </a:p>
          <a:p>
            <a:endParaRPr lang="ru-RU" dirty="0" err="1"/>
          </a:p>
        </p:txBody>
      </p:sp>
    </p:spTree>
    <p:extLst>
      <p:ext uri="{BB962C8B-B14F-4D97-AF65-F5344CB8AC3E}">
        <p14:creationId xmlns:p14="http://schemas.microsoft.com/office/powerpoint/2010/main" val="629506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57D669-89C6-4B80-AA59-4B58CCDF7621}"/>
              </a:ext>
            </a:extLst>
          </p:cNvPr>
          <p:cNvSpPr txBox="1"/>
          <p:nvPr/>
        </p:nvSpPr>
        <p:spPr>
          <a:xfrm>
            <a:off x="258870" y="34447"/>
            <a:ext cx="11778641" cy="6201698"/>
          </a:xfrm>
          <a:prstGeom prst="rect">
            <a:avLst/>
          </a:prstGeom>
          <a:noFill/>
        </p:spPr>
        <p:txBody>
          <a:bodyPr wrap="square">
            <a:spAutoFit/>
          </a:bodyPr>
          <a:lstStyle/>
          <a:p>
            <a:pPr algn="ctr"/>
            <a:r>
              <a:rPr lang="uk-UA" sz="2800" b="1" dirty="0">
                <a:solidFill>
                  <a:srgbClr val="FF0000"/>
                </a:solidFill>
                <a:latin typeface="Times New Roman" panose="02020603050405020304" pitchFamily="18" charset="0"/>
                <a:cs typeface="Times New Roman" panose="02020603050405020304" pitchFamily="18" charset="0"/>
              </a:rPr>
              <a:t>Зразок</a:t>
            </a:r>
          </a:p>
          <a:p>
            <a:endParaRPr lang="uk-UA" sz="1100" dirty="0">
              <a:latin typeface="Times New Roman" panose="02020603050405020304" pitchFamily="18" charset="0"/>
              <a:cs typeface="Times New Roman" panose="02020603050405020304" pitchFamily="18" charset="0"/>
            </a:endParaRPr>
          </a:p>
          <a:p>
            <a:r>
              <a:rPr lang="uk-UA" sz="2800" dirty="0">
                <a:latin typeface="Times New Roman" panose="02020603050405020304" pitchFamily="18" charset="0"/>
                <a:cs typeface="Times New Roman" panose="02020603050405020304" pitchFamily="18" charset="0"/>
              </a:rPr>
              <a:t>  Гідність… У чому вона полягає? Гідність — це вміння шанувати себе і тих, кого любиш? Гідність — стрижень моральності людини? Що ж таке гідність?</a:t>
            </a:r>
          </a:p>
          <a:p>
            <a:endParaRPr lang="uk-UA" sz="1100" dirty="0">
              <a:latin typeface="Times New Roman" panose="02020603050405020304" pitchFamily="18" charset="0"/>
              <a:cs typeface="Times New Roman" panose="02020603050405020304" pitchFamily="18" charset="0"/>
            </a:endParaRPr>
          </a:p>
          <a:p>
            <a:r>
              <a:rPr lang="uk-UA" sz="2800" dirty="0">
                <a:latin typeface="Times New Roman" panose="02020603050405020304" pitchFamily="18" charset="0"/>
                <a:cs typeface="Times New Roman" panose="02020603050405020304" pitchFamily="18" charset="0"/>
              </a:rPr>
              <a:t>   Передусім гідність визначається ставленням людини до самої себе і суспільства до неї як до визнаної цінності. Особиста гідність людини допомагає показати себе у суспільстві, адже завжди потрібно поводитися так, щоб не втратити свого авторитету. Гідність сприяє усвідомленню людиною свого місця в суспільстві.</a:t>
            </a:r>
          </a:p>
          <a:p>
            <a:endParaRPr lang="uk-UA" sz="1100" dirty="0">
              <a:latin typeface="Times New Roman" panose="02020603050405020304" pitchFamily="18" charset="0"/>
              <a:cs typeface="Times New Roman" panose="02020603050405020304" pitchFamily="18" charset="0"/>
            </a:endParaRPr>
          </a:p>
          <a:p>
            <a:r>
              <a:rPr lang="uk-UA" sz="2800" dirty="0">
                <a:latin typeface="Times New Roman" panose="02020603050405020304" pitchFamily="18" charset="0"/>
                <a:cs typeface="Times New Roman" panose="02020603050405020304" pitchFamily="18" charset="0"/>
              </a:rPr>
              <a:t>   Почуття національної гідності дуже важливе для держави, адже це, насамперед, патріотизм. Національна гідність виховує почуття патріотизму та ставлення до держави. Кожна людина повинна розмовляти рідною мовою, знати традиції свого народу тощо.</a:t>
            </a:r>
          </a:p>
        </p:txBody>
      </p:sp>
    </p:spTree>
    <p:extLst>
      <p:ext uri="{BB962C8B-B14F-4D97-AF65-F5344CB8AC3E}">
        <p14:creationId xmlns:p14="http://schemas.microsoft.com/office/powerpoint/2010/main" val="1946679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EA5AC5-D853-461D-903A-2173118E3BE1}"/>
              </a:ext>
            </a:extLst>
          </p:cNvPr>
          <p:cNvSpPr txBox="1"/>
          <p:nvPr/>
        </p:nvSpPr>
        <p:spPr>
          <a:xfrm>
            <a:off x="1008345" y="928315"/>
            <a:ext cx="9638779" cy="5001369"/>
          </a:xfrm>
          <a:prstGeom prst="rect">
            <a:avLst/>
          </a:prstGeom>
          <a:noFill/>
        </p:spPr>
        <p:txBody>
          <a:bodyPr wrap="square">
            <a:spAutoFit/>
          </a:bodyPr>
          <a:lstStyle/>
          <a:p>
            <a:r>
              <a:rPr lang="uk-UA" sz="2800" dirty="0">
                <a:latin typeface="Times New Roman" panose="02020603050405020304" pitchFamily="18" charset="0"/>
                <a:cs typeface="Times New Roman" panose="02020603050405020304" pitchFamily="18" charset="0"/>
              </a:rPr>
              <a:t>  У моїй родині гідність – це взаєморозуміння та повага. Якщо людина знає історію свого роду і його надбання – вона має гідність і благородство. Родина сильна взаємною любов'ю всіх її членів, доброзичливістю, взаєморозумінням, взаємопідтримкою. Твоя сім’я – це твоє все, адже без підтримки та повчань батьків гідність дуже важко закарбувати в свій характер!</a:t>
            </a:r>
          </a:p>
          <a:p>
            <a:r>
              <a:rPr lang="uk-UA" sz="2800" dirty="0">
                <a:latin typeface="Times New Roman" panose="02020603050405020304" pitchFamily="18" charset="0"/>
                <a:cs typeface="Times New Roman" panose="02020603050405020304" pitchFamily="18" charset="0"/>
              </a:rPr>
              <a:t>  Якщо згадати літературних героїв, то персонажі оповідання В. Винниченка «Федько-халамидник» яскраво ілюструють, як з дитинства формується гідність у Федька та її відсутність у Толика.</a:t>
            </a:r>
          </a:p>
          <a:p>
            <a:endParaRPr lang="uk-UA"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5315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ACD03D-1BAC-45DC-9D87-0C4600DCC8E5}"/>
              </a:ext>
            </a:extLst>
          </p:cNvPr>
          <p:cNvSpPr txBox="1"/>
          <p:nvPr/>
        </p:nvSpPr>
        <p:spPr>
          <a:xfrm>
            <a:off x="334027" y="797510"/>
            <a:ext cx="11523945" cy="5432256"/>
          </a:xfrm>
          <a:prstGeom prst="rect">
            <a:avLst/>
          </a:prstGeom>
          <a:noFill/>
        </p:spPr>
        <p:txBody>
          <a:bodyPr wrap="square">
            <a:spAutoFit/>
          </a:bodyPr>
          <a:lstStyle/>
          <a:p>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Гідна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людина</a:t>
            </a:r>
            <a:r>
              <a:rPr lang="ru-RU" sz="2800" dirty="0">
                <a:latin typeface="Times New Roman" panose="02020603050405020304" pitchFamily="18" charset="0"/>
                <a:cs typeface="Times New Roman" panose="02020603050405020304" pitchFamily="18" charset="0"/>
              </a:rPr>
              <a:t> – та, яка робить </a:t>
            </a:r>
            <a:r>
              <a:rPr lang="ru-RU" sz="2800" dirty="0" err="1">
                <a:latin typeface="Times New Roman" panose="02020603050405020304" pitchFamily="18" charset="0"/>
                <a:cs typeface="Times New Roman" panose="02020603050405020304" pitchFamily="18" charset="0"/>
              </a:rPr>
              <a:t>корисні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справи</a:t>
            </a:r>
            <a:r>
              <a:rPr lang="ru-RU" sz="2800" dirty="0">
                <a:latin typeface="Times New Roman" panose="02020603050405020304" pitchFamily="18" charset="0"/>
                <a:cs typeface="Times New Roman" panose="02020603050405020304" pitchFamily="18" charset="0"/>
              </a:rPr>
              <a:t>, є </a:t>
            </a:r>
            <a:r>
              <a:rPr lang="ru-RU" sz="2800" dirty="0" err="1">
                <a:latin typeface="Times New Roman" panose="02020603050405020304" pitchFamily="18" charset="0"/>
                <a:cs typeface="Times New Roman" panose="02020603050405020304" pitchFamily="18" charset="0"/>
              </a:rPr>
              <a:t>патріотом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своєї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держави</a:t>
            </a:r>
            <a:r>
              <a:rPr lang="ru-RU" sz="2800" dirty="0">
                <a:latin typeface="Times New Roman" panose="02020603050405020304" pitchFamily="18" charset="0"/>
                <a:cs typeface="Times New Roman" panose="02020603050405020304" pitchFamily="18" charset="0"/>
              </a:rPr>
              <a:t>, вона </a:t>
            </a:r>
            <a:r>
              <a:rPr lang="ru-RU" sz="2800" dirty="0" err="1">
                <a:latin typeface="Times New Roman" panose="02020603050405020304" pitchFamily="18" charset="0"/>
                <a:cs typeface="Times New Roman" panose="02020603050405020304" pitchFamily="18" charset="0"/>
              </a:rPr>
              <a:t>чесна</a:t>
            </a:r>
            <a:r>
              <a:rPr lang="ru-RU" sz="2800" dirty="0">
                <a:latin typeface="Times New Roman" panose="02020603050405020304" pitchFamily="18" charset="0"/>
                <a:cs typeface="Times New Roman" panose="02020603050405020304" pitchFamily="18" charset="0"/>
              </a:rPr>
              <a:t>, справедлива, </a:t>
            </a:r>
            <a:r>
              <a:rPr lang="ru-RU" sz="2800" dirty="0" err="1">
                <a:latin typeface="Times New Roman" panose="02020603050405020304" pitchFamily="18" charset="0"/>
                <a:cs typeface="Times New Roman" panose="02020603050405020304" pitchFamily="18" charset="0"/>
              </a:rPr>
              <a:t>розсудлива</a:t>
            </a:r>
            <a:r>
              <a:rPr lang="ru-RU" sz="2800" dirty="0">
                <a:latin typeface="Times New Roman" panose="02020603050405020304" pitchFamily="18" charset="0"/>
                <a:cs typeface="Times New Roman" panose="02020603050405020304" pitchFamily="18" charset="0"/>
              </a:rPr>
              <a:t> й </a:t>
            </a:r>
            <a:r>
              <a:rPr lang="ru-RU" sz="2800" dirty="0" err="1">
                <a:latin typeface="Times New Roman" panose="02020603050405020304" pitchFamily="18" charset="0"/>
                <a:cs typeface="Times New Roman" panose="02020603050405020304" pitchFamily="18" charset="0"/>
              </a:rPr>
              <a:t>завжди</a:t>
            </a:r>
            <a:r>
              <a:rPr lang="ru-RU" sz="2800" dirty="0">
                <a:latin typeface="Times New Roman" panose="02020603050405020304" pitchFamily="18" charset="0"/>
                <a:cs typeface="Times New Roman" panose="02020603050405020304" pitchFamily="18" charset="0"/>
              </a:rPr>
              <a:t> чинить </a:t>
            </a:r>
            <a:r>
              <a:rPr lang="ru-RU" sz="2800" dirty="0" err="1">
                <a:latin typeface="Times New Roman" panose="02020603050405020304" pitchFamily="18" charset="0"/>
                <a:cs typeface="Times New Roman" panose="02020603050405020304" pitchFamily="18" charset="0"/>
              </a:rPr>
              <a:t>совісно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Звичайно</a:t>
            </a:r>
            <a:r>
              <a:rPr lang="ru-RU" sz="2800" dirty="0">
                <a:latin typeface="Times New Roman" panose="02020603050405020304" pitchFamily="18" charset="0"/>
                <a:cs typeface="Times New Roman" panose="02020603050405020304" pitchFamily="18" charset="0"/>
              </a:rPr>
              <a:t>, в </a:t>
            </a:r>
            <a:r>
              <a:rPr lang="ru-RU" sz="2800" dirty="0" err="1">
                <a:latin typeface="Times New Roman" panose="02020603050405020304" pitchFamily="18" charset="0"/>
                <a:cs typeface="Times New Roman" panose="02020603050405020304" pitchFamily="18" charset="0"/>
              </a:rPr>
              <a:t>Україні</a:t>
            </a:r>
            <a:r>
              <a:rPr lang="ru-RU" sz="2800" dirty="0">
                <a:latin typeface="Times New Roman" panose="02020603050405020304" pitchFamily="18" charset="0"/>
                <a:cs typeface="Times New Roman" panose="02020603050405020304" pitchFamily="18" charset="0"/>
              </a:rPr>
              <a:t> є </a:t>
            </a:r>
            <a:r>
              <a:rPr lang="ru-RU" sz="2800" dirty="0" err="1">
                <a:latin typeface="Times New Roman" panose="02020603050405020304" pitchFamily="18" charset="0"/>
                <a:cs typeface="Times New Roman" panose="02020603050405020304" pitchFamily="18" charset="0"/>
              </a:rPr>
              <a:t>такі</a:t>
            </a:r>
            <a:r>
              <a:rPr lang="ru-RU" sz="2800" dirty="0">
                <a:latin typeface="Times New Roman" panose="02020603050405020304" pitchFamily="18" charset="0"/>
                <a:cs typeface="Times New Roman" panose="02020603050405020304" pitchFamily="18" charset="0"/>
              </a:rPr>
              <a:t> люди, </a:t>
            </a:r>
            <a:r>
              <a:rPr lang="ru-RU" sz="2800" dirty="0" err="1">
                <a:latin typeface="Times New Roman" panose="02020603050405020304" pitchFamily="18" charset="0"/>
                <a:cs typeface="Times New Roman" panose="02020603050405020304" pitchFamily="18" charset="0"/>
              </a:rPr>
              <a:t>можливо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їх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навіть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багато</a:t>
            </a:r>
            <a:r>
              <a:rPr lang="ru-RU" sz="2800" dirty="0">
                <a:latin typeface="Times New Roman" panose="02020603050405020304" pitchFamily="18" charset="0"/>
                <a:cs typeface="Times New Roman" panose="02020603050405020304" pitchFamily="18" charset="0"/>
              </a:rPr>
              <a:t>, але </a:t>
            </a:r>
            <a:r>
              <a:rPr lang="ru-RU" sz="2800" dirty="0" err="1">
                <a:latin typeface="Times New Roman" panose="02020603050405020304" pitchFamily="18" charset="0"/>
                <a:cs typeface="Times New Roman" panose="02020603050405020304" pitchFamily="18" charset="0"/>
              </a:rPr>
              <a:t>їхня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гідність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проявляється</a:t>
            </a:r>
            <a:r>
              <a:rPr lang="ru-RU" sz="2800" dirty="0">
                <a:latin typeface="Times New Roman" panose="02020603050405020304" pitchFamily="18" charset="0"/>
                <a:cs typeface="Times New Roman" panose="02020603050405020304" pitchFamily="18" charset="0"/>
              </a:rPr>
              <a:t> у маленьких, </a:t>
            </a:r>
            <a:r>
              <a:rPr lang="ru-RU" sz="2800" dirty="0" err="1">
                <a:latin typeface="Times New Roman" panose="02020603050405020304" pitchFamily="18" charset="0"/>
                <a:cs typeface="Times New Roman" panose="02020603050405020304" pitchFamily="18" charset="0"/>
              </a:rPr>
              <a:t>буденних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учинках</a:t>
            </a:r>
            <a:r>
              <a:rPr lang="ru-RU" sz="2800" dirty="0">
                <a:latin typeface="Times New Roman" panose="02020603050405020304" pitchFamily="18" charset="0"/>
                <a:cs typeface="Times New Roman" panose="02020603050405020304" pitchFamily="18" charset="0"/>
              </a:rPr>
              <a:t>, тому вони </a:t>
            </a:r>
            <a:r>
              <a:rPr lang="ru-RU" sz="2800" dirty="0" err="1">
                <a:latin typeface="Times New Roman" panose="02020603050405020304" pitchFamily="18" charset="0"/>
                <a:cs typeface="Times New Roman" panose="02020603050405020304" pitchFamily="18" charset="0"/>
              </a:rPr>
              <a:t>залишаються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непомітні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Також</a:t>
            </a:r>
            <a:r>
              <a:rPr lang="ru-RU" sz="2800" dirty="0">
                <a:latin typeface="Times New Roman" panose="02020603050405020304" pitchFamily="18" charset="0"/>
                <a:cs typeface="Times New Roman" panose="02020603050405020304" pitchFamily="18" charset="0"/>
              </a:rPr>
              <a:t>, я </a:t>
            </a:r>
            <a:r>
              <a:rPr lang="ru-RU" sz="2800" dirty="0" err="1">
                <a:latin typeface="Times New Roman" panose="02020603050405020304" pitchFamily="18" charset="0"/>
                <a:cs typeface="Times New Roman" panose="02020603050405020304" pitchFamily="18" charset="0"/>
              </a:rPr>
              <a:t>вважаю</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гідними</a:t>
            </a:r>
            <a:r>
              <a:rPr lang="ru-RU" sz="2800" dirty="0">
                <a:latin typeface="Times New Roman" panose="02020603050405020304" pitchFamily="18" charset="0"/>
                <a:cs typeface="Times New Roman" panose="02020603050405020304" pitchFamily="18" charset="0"/>
              </a:rPr>
              <a:t> людьми є вояки АТО, </a:t>
            </a:r>
            <a:r>
              <a:rPr lang="ru-RU" sz="2800" dirty="0" err="1">
                <a:latin typeface="Times New Roman" panose="02020603050405020304" pitchFamily="18" charset="0"/>
                <a:cs typeface="Times New Roman" panose="02020603050405020304" pitchFamily="18" charset="0"/>
              </a:rPr>
              <a:t>бо</a:t>
            </a:r>
            <a:r>
              <a:rPr lang="ru-RU" sz="2800" dirty="0">
                <a:latin typeface="Times New Roman" panose="02020603050405020304" pitchFamily="18" charset="0"/>
                <a:cs typeface="Times New Roman" panose="02020603050405020304" pitchFamily="18" charset="0"/>
              </a:rPr>
              <a:t> вони </a:t>
            </a:r>
            <a:r>
              <a:rPr lang="ru-RU" sz="2800" dirty="0" err="1">
                <a:latin typeface="Times New Roman" panose="02020603050405020304" pitchFamily="18" charset="0"/>
                <a:cs typeface="Times New Roman" panose="02020603050405020304" pitchFamily="18" charset="0"/>
              </a:rPr>
              <a:t>боронять</a:t>
            </a:r>
            <a:r>
              <a:rPr lang="ru-RU" sz="2800" dirty="0">
                <a:latin typeface="Times New Roman" panose="02020603050405020304" pitchFamily="18" charset="0"/>
                <a:cs typeface="Times New Roman" panose="02020603050405020304" pitchFamily="18" charset="0"/>
              </a:rPr>
              <a:t> нас, нашу </a:t>
            </a:r>
            <a:r>
              <a:rPr lang="ru-RU" sz="2800" dirty="0" err="1">
                <a:latin typeface="Times New Roman" panose="02020603050405020304" pitchFamily="18" charset="0"/>
                <a:cs typeface="Times New Roman" panose="02020603050405020304" pitchFamily="18" charset="0"/>
              </a:rPr>
              <a:t>незалежність</a:t>
            </a:r>
            <a:r>
              <a:rPr lang="ru-RU" sz="2800" dirty="0">
                <a:latin typeface="Times New Roman" panose="02020603050405020304" pitchFamily="18" charset="0"/>
                <a:cs typeface="Times New Roman" panose="02020603050405020304" pitchFamily="18" charset="0"/>
              </a:rPr>
              <a:t> і </a:t>
            </a:r>
            <a:r>
              <a:rPr lang="ru-RU" sz="2800" dirty="0" err="1">
                <a:latin typeface="Times New Roman" panose="02020603050405020304" pitchFamily="18" charset="0"/>
                <a:cs typeface="Times New Roman" panose="02020603050405020304" pitchFamily="18" charset="0"/>
              </a:rPr>
              <a:t>сонце</a:t>
            </a:r>
            <a:r>
              <a:rPr lang="ru-RU" sz="2800" dirty="0">
                <a:latin typeface="Times New Roman" panose="02020603050405020304" pitchFamily="18" charset="0"/>
                <a:cs typeface="Times New Roman" panose="02020603050405020304" pitchFamily="18" charset="0"/>
              </a:rPr>
              <a:t> над нашими головами.</a:t>
            </a:r>
          </a:p>
          <a:p>
            <a:endParaRPr lang="ru-RU" sz="1100" dirty="0">
              <a:latin typeface="Times New Roman" panose="02020603050405020304" pitchFamily="18" charset="0"/>
              <a:cs typeface="Times New Roman" panose="02020603050405020304" pitchFamily="18" charset="0"/>
            </a:endParaRPr>
          </a:p>
          <a:p>
            <a:r>
              <a:rPr lang="uk-UA" sz="2800" dirty="0">
                <a:latin typeface="Times New Roman" panose="02020603050405020304" pitchFamily="18" charset="0"/>
                <a:cs typeface="Times New Roman" panose="02020603050405020304" pitchFamily="18" charset="0"/>
              </a:rPr>
              <a:t>  Таким чином, гідність – це наш скарб. Я особисто переконаний, що людиною гідною є, перш за все, та, що уміє цінувати свої переконання та ідеали і вміє їх захистити так, не зачепивши при цьому інтересів інших. Адже народна творчість каже : «Шануй сам себе, шануватимуть і люди тебе. Ми хоч бідні, проте гідні. Не давайся під ноги! Бережи честь змолоду. Сумління — найкращий порадник».</a:t>
            </a:r>
          </a:p>
        </p:txBody>
      </p:sp>
    </p:spTree>
    <p:extLst>
      <p:ext uri="{BB962C8B-B14F-4D97-AF65-F5344CB8AC3E}">
        <p14:creationId xmlns:p14="http://schemas.microsoft.com/office/powerpoint/2010/main" val="2234738549"/>
      </p:ext>
    </p:extLst>
  </p:cSld>
  <p:clrMapOvr>
    <a:masterClrMapping/>
  </p:clrMapOvr>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Метрополия</Template>
  <TotalTime>92</TotalTime>
  <Words>544</Words>
  <Application>Microsoft Office PowerPoint</Application>
  <PresentationFormat>Широкоэкранный</PresentationFormat>
  <Paragraphs>29</Paragraphs>
  <Slides>11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Arial</vt:lpstr>
      <vt:lpstr>Times New Roman</vt:lpstr>
      <vt:lpstr>Tw Cen MT</vt:lpstr>
      <vt:lpstr>Капля</vt:lpstr>
      <vt:lpstr>Контрольний твір розповідного характеру з елементами роздуму в художньому стилі з використанням займенників на тему:  «У чому полягає гідність людини»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Контрольний твір розповідного характеру з елементами роздуму в художньому стилі з використанням займенників на тему: «У чому полягає гідність людини»</dc:title>
  <dc:creator>USER</dc:creator>
  <cp:lastModifiedBy>USER</cp:lastModifiedBy>
  <cp:revision>7</cp:revision>
  <dcterms:created xsi:type="dcterms:W3CDTF">2021-04-28T20:50:34Z</dcterms:created>
  <dcterms:modified xsi:type="dcterms:W3CDTF">2021-04-29T06:45:04Z</dcterms:modified>
</cp:coreProperties>
</file>