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Lst>
  <p:sldSz cx="9144000" cy="5715000" type="screen16x10"/>
  <p:notesSz cx="9144000" cy="6858000"/>
  <p:defaultTextStyle>
    <a:defPPr>
      <a:defRPr lang="ru-RU"/>
    </a:defPPr>
    <a:lvl1pPr marL="0" algn="l" defTabSz="792419" rtl="0" eaLnBrk="1" latinLnBrk="0" hangingPunct="1">
      <a:defRPr sz="1600" kern="1200">
        <a:solidFill>
          <a:schemeClr val="tx1"/>
        </a:solidFill>
        <a:latin typeface="+mn-lt"/>
        <a:ea typeface="+mn-ea"/>
        <a:cs typeface="+mn-cs"/>
      </a:defRPr>
    </a:lvl1pPr>
    <a:lvl2pPr marL="396210" algn="l" defTabSz="792419" rtl="0" eaLnBrk="1" latinLnBrk="0" hangingPunct="1">
      <a:defRPr sz="1600" kern="1200">
        <a:solidFill>
          <a:schemeClr val="tx1"/>
        </a:solidFill>
        <a:latin typeface="+mn-lt"/>
        <a:ea typeface="+mn-ea"/>
        <a:cs typeface="+mn-cs"/>
      </a:defRPr>
    </a:lvl2pPr>
    <a:lvl3pPr marL="792419" algn="l" defTabSz="792419" rtl="0" eaLnBrk="1" latinLnBrk="0" hangingPunct="1">
      <a:defRPr sz="1600" kern="1200">
        <a:solidFill>
          <a:schemeClr val="tx1"/>
        </a:solidFill>
        <a:latin typeface="+mn-lt"/>
        <a:ea typeface="+mn-ea"/>
        <a:cs typeface="+mn-cs"/>
      </a:defRPr>
    </a:lvl3pPr>
    <a:lvl4pPr marL="1188629" algn="l" defTabSz="792419" rtl="0" eaLnBrk="1" latinLnBrk="0" hangingPunct="1">
      <a:defRPr sz="1600" kern="1200">
        <a:solidFill>
          <a:schemeClr val="tx1"/>
        </a:solidFill>
        <a:latin typeface="+mn-lt"/>
        <a:ea typeface="+mn-ea"/>
        <a:cs typeface="+mn-cs"/>
      </a:defRPr>
    </a:lvl4pPr>
    <a:lvl5pPr marL="1584838" algn="l" defTabSz="792419" rtl="0" eaLnBrk="1" latinLnBrk="0" hangingPunct="1">
      <a:defRPr sz="1600" kern="1200">
        <a:solidFill>
          <a:schemeClr val="tx1"/>
        </a:solidFill>
        <a:latin typeface="+mn-lt"/>
        <a:ea typeface="+mn-ea"/>
        <a:cs typeface="+mn-cs"/>
      </a:defRPr>
    </a:lvl5pPr>
    <a:lvl6pPr marL="1981048" algn="l" defTabSz="792419" rtl="0" eaLnBrk="1" latinLnBrk="0" hangingPunct="1">
      <a:defRPr sz="1600" kern="1200">
        <a:solidFill>
          <a:schemeClr val="tx1"/>
        </a:solidFill>
        <a:latin typeface="+mn-lt"/>
        <a:ea typeface="+mn-ea"/>
        <a:cs typeface="+mn-cs"/>
      </a:defRPr>
    </a:lvl6pPr>
    <a:lvl7pPr marL="2377257" algn="l" defTabSz="792419" rtl="0" eaLnBrk="1" latinLnBrk="0" hangingPunct="1">
      <a:defRPr sz="1600" kern="1200">
        <a:solidFill>
          <a:schemeClr val="tx1"/>
        </a:solidFill>
        <a:latin typeface="+mn-lt"/>
        <a:ea typeface="+mn-ea"/>
        <a:cs typeface="+mn-cs"/>
      </a:defRPr>
    </a:lvl7pPr>
    <a:lvl8pPr marL="2773467" algn="l" defTabSz="792419" rtl="0" eaLnBrk="1" latinLnBrk="0" hangingPunct="1">
      <a:defRPr sz="1600" kern="1200">
        <a:solidFill>
          <a:schemeClr val="tx1"/>
        </a:solidFill>
        <a:latin typeface="+mn-lt"/>
        <a:ea typeface="+mn-ea"/>
        <a:cs typeface="+mn-cs"/>
      </a:defRPr>
    </a:lvl8pPr>
    <a:lvl9pPr marL="3169676" algn="l" defTabSz="792419" rtl="0" eaLnBrk="1" latinLnBrk="0" hangingPunct="1">
      <a:defRPr sz="16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33" d="100"/>
          <a:sy n="133" d="100"/>
        </p:scale>
        <p:origin x="-972" y="-78"/>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7500"/>
            <a:ext cx="7543800" cy="2161646"/>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3810000"/>
            <a:ext cx="6461760" cy="8890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1752600" cy="4876271"/>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28865"/>
            <a:ext cx="6019800" cy="487627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4" y="4572000"/>
            <a:ext cx="7659687" cy="973667"/>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4" y="3210719"/>
            <a:ext cx="6135687" cy="136128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12.03.2018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280160"/>
            <a:ext cx="3657600" cy="38252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280160"/>
            <a:ext cx="3657600" cy="38252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12.03.2018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279261"/>
            <a:ext cx="3657600" cy="533135"/>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1812396"/>
            <a:ext cx="365760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279261"/>
            <a:ext cx="3657600" cy="533135"/>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1812396"/>
            <a:ext cx="3657600"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12.03.2018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12.03.2018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12.03.2018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4579620"/>
            <a:ext cx="7772400" cy="49530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800" y="5080000"/>
            <a:ext cx="7772401" cy="5080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12.03.2018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304800" y="317500"/>
            <a:ext cx="7772400" cy="411903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4579398"/>
            <a:ext cx="7772400" cy="495522"/>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5080000"/>
            <a:ext cx="7772400" cy="51054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B4C71EC6-210F-42DE-9C53-41977AD35B3D}" type="datetimeFigureOut">
              <a:rPr lang="ru-RU" smtClean="0"/>
              <a:t>12.03.2018</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7620000" cy="9525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333500"/>
            <a:ext cx="7620000" cy="400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5715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4572000"/>
            <a:ext cx="685800" cy="571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4707467"/>
            <a:ext cx="548640" cy="33020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t>‹#›</a:t>
            </a:fld>
            <a:endParaRPr lang="ru-RU"/>
          </a:p>
        </p:txBody>
      </p:sp>
      <p:sp>
        <p:nvSpPr>
          <p:cNvPr id="5" name="Footer Placeholder 4"/>
          <p:cNvSpPr>
            <a:spLocks noGrp="1"/>
          </p:cNvSpPr>
          <p:nvPr>
            <p:ph type="ftr" sz="quarter" idx="3"/>
          </p:nvPr>
        </p:nvSpPr>
        <p:spPr>
          <a:xfrm rot="16200000">
            <a:off x="7784184" y="3343487"/>
            <a:ext cx="1972734"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754552" y="1341120"/>
            <a:ext cx="20319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t>12.03.2018</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8944" y="2353444"/>
            <a:ext cx="5285184" cy="1778000"/>
          </a:xfrm>
        </p:spPr>
        <p:txBody>
          <a:bodyPr>
            <a:noAutofit/>
          </a:bodyPr>
          <a:lstStyle/>
          <a:p>
            <a:r>
              <a:rPr lang="ru-RU" sz="5400" b="1" dirty="0" smtClean="0">
                <a:effectLst>
                  <a:outerShdw blurRad="38100" dist="38100" dir="2700000" algn="tl">
                    <a:srgbClr val="000000">
                      <a:alpha val="43137"/>
                    </a:srgbClr>
                  </a:outerShdw>
                </a:effectLst>
              </a:rPr>
              <a:t>Как правильно вести бизнес</a:t>
            </a:r>
            <a:endParaRPr lang="ru-RU" sz="5400" b="1"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640566" y="4369668"/>
            <a:ext cx="6461760" cy="889000"/>
          </a:xfrm>
        </p:spPr>
        <p:txBody>
          <a:bodyPr>
            <a:normAutofit/>
          </a:bodyPr>
          <a:lstStyle/>
          <a:p>
            <a:r>
              <a:rPr lang="ru-RU" b="1" dirty="0" smtClean="0"/>
              <a:t>Подготовили ученики 7 «А» класса</a:t>
            </a:r>
          </a:p>
          <a:p>
            <a:r>
              <a:rPr lang="ru-RU" b="1" dirty="0" smtClean="0"/>
              <a:t>Егоров Владимир, Волков Андрей и Детко Матуш</a:t>
            </a:r>
            <a:endParaRPr lang="ru-RU"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21196"/>
            <a:ext cx="2722612" cy="3660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336" b="2117"/>
          <a:stretch/>
        </p:blipFill>
        <p:spPr bwMode="auto">
          <a:xfrm>
            <a:off x="260693" y="254943"/>
            <a:ext cx="5476309" cy="23271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5955919"/>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7220"/>
            <a:ext cx="6120680" cy="5256584"/>
          </a:xfrm>
        </p:spPr>
        <p:txBody>
          <a:bodyPr>
            <a:noAutofit/>
          </a:bodyPr>
          <a:lstStyle/>
          <a:p>
            <a:r>
              <a:rPr lang="ru-RU" sz="2400" dirty="0"/>
              <a:t>Каждый из нас рано или поздно задумывается о том, не начать ли ему свой собственный бизнес. Казалось бы, нет ничего проще такого заработка. Однако не все так легко, как кажется. Чтобы ваше дело приносило немалый доход, необходимо обладать целым набором личностных качеств, таких как профессиональные умения и опыт, положительное отношение к той сфере, которая выбрана для ведения бизнеса. Итак, давайте рассмотрим подробнее, как правильно вести бизнес</a:t>
            </a:r>
            <a:r>
              <a:rPr lang="ru-RU" sz="2400" dirty="0" smtClean="0"/>
              <a:t>.</a:t>
            </a:r>
            <a:endParaRPr lang="ru-RU" sz="24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1009872"/>
            <a:ext cx="2664296" cy="356490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0065403"/>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effectLst>
                  <a:outerShdw blurRad="38100" dist="38100" dir="2700000" algn="tl">
                    <a:srgbClr val="000000">
                      <a:alpha val="43137"/>
                    </a:srgbClr>
                  </a:outerShdw>
                </a:effectLst>
              </a:rPr>
              <a:t>Основные правила </a:t>
            </a:r>
            <a:r>
              <a:rPr lang="ru-RU" b="1" dirty="0" smtClean="0">
                <a:effectLst>
                  <a:outerShdw blurRad="38100" dist="38100" dir="2700000" algn="tl">
                    <a:srgbClr val="000000">
                      <a:alpha val="43137"/>
                    </a:srgbClr>
                  </a:outerShdw>
                </a:effectLst>
              </a:rPr>
              <a:t>бизнеса</a:t>
            </a:r>
            <a:endParaRPr lang="ru-RU" b="1"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323528" y="1345332"/>
            <a:ext cx="6048672" cy="4000500"/>
          </a:xfrm>
        </p:spPr>
        <p:txBody>
          <a:bodyPr>
            <a:normAutofit lnSpcReduction="10000"/>
          </a:bodyPr>
          <a:lstStyle/>
          <a:p>
            <a:r>
              <a:rPr lang="ru-RU" dirty="0"/>
              <a:t>Первый и самый главный секрет успеха в бизнесе – это наличие конкурентных преимуществ в своей сфере. Вам необходимо обратить внимание на то, где будет располагаться ваш бизнес, вашу популярность среди потребителей, собственные знания и амбиции. Если у вас не будет подобных преимуществ, то достичь успеха вам будет крайне сложно. Существуют определенные правила ведения бизнеса, которые придерживается любой бизнесмен. Среди них можно выделить</a:t>
            </a:r>
            <a:r>
              <a:rPr lang="ru-RU" dirty="0" smtClean="0"/>
              <a:t>:</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2132" y="1315045"/>
            <a:ext cx="2805827" cy="3359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78056"/>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8876" y="337220"/>
            <a:ext cx="5904656" cy="5256584"/>
          </a:xfrm>
        </p:spPr>
        <p:txBody>
          <a:bodyPr>
            <a:normAutofit fontScale="92500"/>
          </a:bodyPr>
          <a:lstStyle/>
          <a:p>
            <a:r>
              <a:rPr lang="ru-RU" dirty="0" smtClean="0"/>
              <a:t>1.Размер </a:t>
            </a:r>
            <a:r>
              <a:rPr lang="ru-RU" dirty="0"/>
              <a:t>стартового капитала должен соответствовать масштабам ведения бизнеса. Начинать дело желательно исходя их своих собственных возможностей. В противном случае возникает задолженность, и следствие этого является банкротство предприятия</a:t>
            </a:r>
            <a:r>
              <a:rPr lang="ru-RU" dirty="0" smtClean="0"/>
              <a:t>.</a:t>
            </a:r>
          </a:p>
          <a:p>
            <a:r>
              <a:rPr lang="ru-RU" dirty="0" smtClean="0"/>
              <a:t>2.Старайтесь </a:t>
            </a:r>
            <a:r>
              <a:rPr lang="ru-RU" dirty="0"/>
              <a:t>для ведения бизнеса приобретать только новейшее и современнейшее оборудование. Успешное ведение бизнеса предполагает использование самых современных технологий, которые способствуют экономии рабочей силы и времени</a:t>
            </a:r>
            <a:r>
              <a:rPr lang="ru-RU" dirty="0" smtClean="0"/>
              <a:t>.</a:t>
            </a:r>
          </a:p>
          <a:p>
            <a:r>
              <a:rPr lang="ru-RU" dirty="0" smtClean="0"/>
              <a:t>3.Привлекайте </a:t>
            </a:r>
            <a:r>
              <a:rPr lang="ru-RU" dirty="0"/>
              <a:t>к сотрудничеству только профессионалов. Только с ними можно эффективно руководить любой сферой бизнеса.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1201" y="625252"/>
            <a:ext cx="3016746" cy="448507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1103491"/>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265212"/>
            <a:ext cx="7056784" cy="5328592"/>
          </a:xfrm>
        </p:spPr>
        <p:txBody>
          <a:bodyPr>
            <a:normAutofit/>
          </a:bodyPr>
          <a:lstStyle/>
          <a:p>
            <a:r>
              <a:rPr lang="ru-RU" dirty="0" smtClean="0"/>
              <a:t>4.Наличие </a:t>
            </a:r>
            <a:r>
              <a:rPr lang="ru-RU" dirty="0"/>
              <a:t>положительной репутации руководителя фирмы должно быть не только среди потребителей, но и среди конкурентов</a:t>
            </a:r>
            <a:r>
              <a:rPr lang="ru-RU" dirty="0" smtClean="0"/>
              <a:t>.</a:t>
            </a:r>
          </a:p>
          <a:p>
            <a:r>
              <a:rPr lang="ru-RU" dirty="0" smtClean="0"/>
              <a:t>5.Постепенное </a:t>
            </a:r>
            <a:r>
              <a:rPr lang="ru-RU" dirty="0"/>
              <a:t>расширение рынка сбыта. Ваш бизнес должен со временем стремиться завоевать больший сегмент рынка, в противном случае, вы будете вынуждены довольствоваться малой прибылью. Необходимо производить то, что необходимо потребителю и следовать его запросам</a:t>
            </a:r>
            <a:r>
              <a:rPr lang="ru-RU" dirty="0" smtClean="0"/>
              <a:t>.</a:t>
            </a:r>
          </a:p>
          <a:p>
            <a:r>
              <a:rPr lang="ru-RU" dirty="0" smtClean="0"/>
              <a:t>6.Следует </a:t>
            </a:r>
            <a:r>
              <a:rPr lang="ru-RU" dirty="0"/>
              <a:t>правильно распределять время и трудовые ресурсы. Только в таком случае вы получите настоящий успех при ведении собственного дела. Именно с этого и начинается ведение малого бизнеса. Не зря известная народная мудрость гласит: «Время – деньги</a:t>
            </a:r>
            <a:r>
              <a:rPr lang="ru-RU" dirty="0" smtClean="0"/>
              <a:t>».</a:t>
            </a:r>
            <a:endParaRPr lang="ru-RU" dirty="0"/>
          </a:p>
        </p:txBody>
      </p:sp>
      <p:pic>
        <p:nvPicPr>
          <p:cNvPr id="5122"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143" b="100000" l="7400" r="100000">
                        <a14:foregroundMark x1="65800" y1="19429" x2="65800" y2="19429"/>
                        <a14:foregroundMark x1="47400" y1="12286" x2="47400" y2="12286"/>
                        <a14:foregroundMark x1="47000" y1="14714" x2="47000" y2="14714"/>
                        <a14:foregroundMark x1="59000" y1="54286" x2="59000" y2="54286"/>
                        <a14:foregroundMark x1="49200" y1="55571" x2="49200" y2="55571"/>
                        <a14:foregroundMark x1="27800" y1="69286" x2="27800" y2="69286"/>
                        <a14:foregroundMark x1="27600" y1="66143" x2="27600" y2="66143"/>
                        <a14:foregroundMark x1="7400" y1="64571" x2="7400" y2="64571"/>
                        <a14:foregroundMark x1="12800" y1="64429" x2="12800" y2="64429"/>
                        <a14:foregroundMark x1="11000" y1="66714" x2="7600" y2="63571"/>
                        <a14:foregroundMark x1="31000" y1="71857" x2="35000" y2="64857"/>
                        <a14:foregroundMark x1="57000" y1="27857" x2="57400" y2="30143"/>
                        <a14:foregroundMark x1="61000" y1="7143" x2="65200" y2="7000"/>
                        <a14:foregroundMark x1="13200" y1="75000" x2="13200" y2="75000"/>
                        <a14:foregroundMark x1="10200" y1="74571" x2="15800" y2="77286"/>
                        <a14:foregroundMark x1="29200" y1="77857" x2="34000" y2="82143"/>
                        <a14:foregroundMark x1="10000" y1="68571" x2="15600" y2="65429"/>
                        <a14:foregroundMark x1="8800" y1="73000" x2="10200" y2="74714"/>
                        <a14:foregroundMark x1="68800" y1="89429" x2="67800" y2="91429"/>
                        <a14:backgroundMark x1="83800" y1="91429" x2="83800" y2="91429"/>
                        <a14:backgroundMark x1="59200" y1="98000" x2="59200" y2="98000"/>
                        <a14:backgroundMark x1="81000" y1="94571" x2="81000" y2="94571"/>
                        <a14:backgroundMark x1="28400" y1="85143" x2="28400" y2="85143"/>
                        <a14:backgroundMark x1="27400" y1="82429" x2="27400" y2="82429"/>
                        <a14:backgroundMark x1="47800" y1="86429" x2="47800" y2="86429"/>
                        <a14:backgroundMark x1="81200" y1="90857" x2="81200" y2="90857"/>
                        <a14:backgroundMark x1="66800" y1="98429" x2="69800" y2="95857"/>
                        <a14:backgroundMark x1="68800" y1="92714" x2="67800" y2="93857"/>
                      </a14:backgroundRemoval>
                    </a14:imgEffect>
                  </a14:imgLayer>
                </a14:imgProps>
              </a:ext>
              <a:ext uri="{28A0092B-C50C-407E-A947-70E740481C1C}">
                <a14:useLocalDpi xmlns:a14="http://schemas.microsoft.com/office/drawing/2010/main" val="0"/>
              </a:ext>
            </a:extLst>
          </a:blip>
          <a:srcRect/>
          <a:stretch>
            <a:fillRect/>
          </a:stretch>
        </p:blipFill>
        <p:spPr bwMode="auto">
          <a:xfrm>
            <a:off x="6516215" y="769268"/>
            <a:ext cx="2450721" cy="34310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6904850"/>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42862"/>
            <a:ext cx="6768752" cy="5593804"/>
          </a:xfrm>
        </p:spPr>
        <p:txBody>
          <a:bodyPr>
            <a:normAutofit/>
          </a:bodyPr>
          <a:lstStyle/>
          <a:p>
            <a:r>
              <a:rPr lang="ru-RU" dirty="0" smtClean="0"/>
              <a:t>7.Методы </a:t>
            </a:r>
            <a:r>
              <a:rPr lang="ru-RU" dirty="0"/>
              <a:t>ведения бизнеса должны быть только эффективными и проверенными на практике. Изучите деятельность конкурентов. Проанализируйте их ошибки и старайтесь избегать их при ведении собственного бизнеса</a:t>
            </a:r>
            <a:r>
              <a:rPr lang="ru-RU" dirty="0" smtClean="0"/>
              <a:t>.</a:t>
            </a:r>
          </a:p>
          <a:p>
            <a:r>
              <a:rPr lang="ru-RU" dirty="0" smtClean="0"/>
              <a:t>8.Постоянно </a:t>
            </a:r>
            <a:r>
              <a:rPr lang="ru-RU" dirty="0"/>
              <a:t>учитесь и совершенствуйте свои знания. Помните, что если вы не изучаете новые тенденции на рынке бизнеса, то у ваших конкурентов появится реальный шанс потеснить вас на рынке. Помните, что любые знания – это сила</a:t>
            </a:r>
            <a:r>
              <a:rPr lang="ru-RU" dirty="0" smtClean="0"/>
              <a:t>!</a:t>
            </a:r>
          </a:p>
          <a:p>
            <a:r>
              <a:rPr lang="ru-RU" dirty="0" smtClean="0"/>
              <a:t>9.Старайтесь </a:t>
            </a:r>
            <a:r>
              <a:rPr lang="ru-RU" dirty="0"/>
              <a:t>сосредоточить своё внимание именно на чистой прибыли. Именно от нее зависит эффективность вашего бизнеса. Если она минимальна, то вашей задачей будет создание условий для её увеличения</a:t>
            </a:r>
            <a:r>
              <a:rPr lang="ru-RU" dirty="0" smtClean="0"/>
              <a:t>.</a:t>
            </a:r>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799316"/>
            <a:ext cx="2395632" cy="35874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414757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5212"/>
            <a:ext cx="6264696" cy="5328592"/>
          </a:xfrm>
        </p:spPr>
        <p:txBody>
          <a:bodyPr>
            <a:noAutofit/>
          </a:bodyPr>
          <a:lstStyle/>
          <a:p>
            <a:r>
              <a:rPr lang="ru-RU" sz="2800" dirty="0" smtClean="0"/>
              <a:t>10.Двигайтесь </a:t>
            </a:r>
            <a:r>
              <a:rPr lang="ru-RU" sz="2800" dirty="0"/>
              <a:t>только вперед. Нельзя никогда замирать на достигнутом. Если дело замерло на месте, то рано или поздно оно придет в упадок. </a:t>
            </a:r>
            <a:endParaRPr lang="ru-RU" sz="2800" dirty="0" smtClean="0"/>
          </a:p>
          <a:p>
            <a:r>
              <a:rPr lang="ru-RU" sz="2800" dirty="0" smtClean="0"/>
              <a:t>Таковы </a:t>
            </a:r>
            <a:r>
              <a:rPr lang="ru-RU" sz="2800" dirty="0"/>
              <a:t>главные особенности ведения бизнеса, которые обязательно должен учитывать начинающий предприниматель уже на стадии принятия решения относительно того, стоит ли начинать занятие бизнесом или нет</a:t>
            </a:r>
            <a:r>
              <a:rPr lang="ru-RU" sz="2800" dirty="0" smtClean="0"/>
              <a:t>.</a:t>
            </a:r>
            <a:endParaRPr lang="ru-RU" sz="2800" dirty="0"/>
          </a:p>
        </p:txBody>
      </p:sp>
      <p:pic>
        <p:nvPicPr>
          <p:cNvPr id="7175" name="Picture 7" descr="http://centrmicrozaima.ru/images/footer-wom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93204"/>
            <a:ext cx="4697372" cy="7145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883235"/>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28865"/>
            <a:ext cx="7537648" cy="756427"/>
          </a:xfrm>
        </p:spPr>
        <p:txBody>
          <a:bodyPr/>
          <a:lstStyle/>
          <a:p>
            <a:r>
              <a:rPr lang="ru-RU" b="1" dirty="0" smtClean="0">
                <a:effectLst>
                  <a:outerShdw blurRad="38100" dist="38100" dir="2700000" algn="tl">
                    <a:srgbClr val="000000">
                      <a:alpha val="43137"/>
                    </a:srgbClr>
                  </a:outerShdw>
                </a:effectLst>
              </a:rPr>
              <a:t>Главное</a:t>
            </a:r>
            <a:endParaRPr lang="ru-RU" b="1"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07504" y="913284"/>
            <a:ext cx="6336704" cy="4608512"/>
          </a:xfrm>
        </p:spPr>
        <p:txBody>
          <a:bodyPr>
            <a:noAutofit/>
          </a:bodyPr>
          <a:lstStyle/>
          <a:p>
            <a:r>
              <a:rPr lang="ru-RU" sz="1600" dirty="0"/>
              <a:t>Правильная организация собственного дела – это самый верный залог успеха. Вы должны самостоятельно отобрать своих сотрудников, основываясь на их деловых и личностных качествах. Только сплоченная команда, имеющая общую коммерческую цель, способна иметь успех на рынке предпринимательства. Вопрос, касающийся того, как вести бизнес, должен всегда стоять перед руководителем. Только личная заинтересованность в правильном ведении дела сможет вывести его на новый, более высокий уровень. Не забывайте и о ведении отчетности. Правильное составление отчетных документов поможет вам избежать неприятностей с государственными органами. Старайтесь следовать законодательству и вести бизнес, основываясь на актуальных законах. Таким образом, начать дело не тяжело, важно мотивировать сотрудников и создать собственную сплоченную команду для ведения серьезного бизнеса. Тогда любые трудности будут обходить вас и ваше дело стороной</a:t>
            </a:r>
            <a:r>
              <a:rPr lang="ru-RU" sz="1600" dirty="0" smtClean="0"/>
              <a:t>.</a:t>
            </a:r>
            <a:endParaRPr lang="ru-RU" sz="1600"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1273324"/>
            <a:ext cx="3203848" cy="388161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6567812"/>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275947"/>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82</TotalTime>
  <Words>638</Words>
  <Application>Microsoft Office PowerPoint</Application>
  <PresentationFormat>Экран (16:10)</PresentationFormat>
  <Paragraphs>19</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Соседство</vt:lpstr>
      <vt:lpstr>Как правильно вести бизнес</vt:lpstr>
      <vt:lpstr>Презентация PowerPoint</vt:lpstr>
      <vt:lpstr>Основные правила бизнеса</vt:lpstr>
      <vt:lpstr>Презентация PowerPoint</vt:lpstr>
      <vt:lpstr>Презентация PowerPoint</vt:lpstr>
      <vt:lpstr>Презентация PowerPoint</vt:lpstr>
      <vt:lpstr>Презентация PowerPoint</vt:lpstr>
      <vt:lpstr>Главное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правильно вести бизнес</dc:title>
  <dc:creator>Владимир</dc:creator>
  <cp:lastModifiedBy>ВЛАДИМИР</cp:lastModifiedBy>
  <cp:revision>7</cp:revision>
  <dcterms:created xsi:type="dcterms:W3CDTF">2018-03-12T18:03:42Z</dcterms:created>
  <dcterms:modified xsi:type="dcterms:W3CDTF">2018-03-12T19:36:08Z</dcterms:modified>
</cp:coreProperties>
</file>