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75" r:id="rId6"/>
    <p:sldId id="268" r:id="rId7"/>
    <p:sldId id="284" r:id="rId8"/>
    <p:sldId id="277" r:id="rId9"/>
    <p:sldId id="274" r:id="rId10"/>
    <p:sldId id="267" r:id="rId11"/>
    <p:sldId id="269" r:id="rId12"/>
    <p:sldId id="270" r:id="rId13"/>
    <p:sldId id="276" r:id="rId14"/>
    <p:sldId id="273" r:id="rId15"/>
    <p:sldId id="271" r:id="rId16"/>
    <p:sldId id="266" r:id="rId17"/>
    <p:sldId id="280" r:id="rId18"/>
    <p:sldId id="285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68" autoAdjust="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c-dic.com/ushakov/Spravedlivost-7347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-34.ucoz.ru/Pages/BOOK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" TargetMode="External"/><Relationship Id="rId3" Type="http://schemas.openxmlformats.org/officeDocument/2006/relationships/hyperlink" Target="http://go.mail.ru/search_images?q=&#1082;&#1072;&#1088;&#1090;&#1080;&#1085;&#1082;&#1072;%20&#1076;&#1074;&#1086;&#1088;&#1103;&#1085;&amp;" TargetMode="External"/><Relationship Id="rId7" Type="http://schemas.openxmlformats.org/officeDocument/2006/relationships/hyperlink" Target="http://yandex.ru/clck/jsredir?from=yandex.ru;yandsearch;web;;/web/item/urlnav,pos,p0,source,web_tdi,url,p1&amp;tex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5%D0%BC%D0%B8%D0%B4%D0%B0" TargetMode="External"/><Relationship Id="rId5" Type="http://schemas.openxmlformats.org/officeDocument/2006/relationships/hyperlink" Target="http://dreamworlds.ru/kartinki/22986-boginja-pravosudija-femida.html" TargetMode="External"/><Relationship Id="rId10" Type="http://schemas.openxmlformats.org/officeDocument/2006/relationships/hyperlink" Target="http://www.aphorisme.ru/about-authors/eshil/?q=4472" TargetMode="External"/><Relationship Id="rId4" Type="http://schemas.openxmlformats.org/officeDocument/2006/relationships/hyperlink" Target="http://900igr.net/kartinki/biologija/stroenie-serdtsa/005-aristotel.html" TargetMode="External"/><Relationship Id="rId9" Type="http://schemas.openxmlformats.org/officeDocument/2006/relationships/hyperlink" Target="http://ru.wikipedia.org/wiki/%CA%E2%E8%ED%F2_%D2%F3%EB%EB%E8%E9_%D6%E8%F6%E5%F0%EE%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ru.wikipedia.org/wiki/%D0%97%D0%BB%D0%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E%D0%B1%D1%80%D0%BE" TargetMode="External"/><Relationship Id="rId5" Type="http://schemas.openxmlformats.org/officeDocument/2006/relationships/hyperlink" Target="http://ru.wikipedia.org/wiki/%D0%A0%D0%BE%D0%B3_%D0%B8%D0%B7%D0%BE%D0%B1%D0%B8%D0%BB%D0%B8%D1%8F" TargetMode="External"/><Relationship Id="rId4" Type="http://schemas.openxmlformats.org/officeDocument/2006/relationships/hyperlink" Target="http://ru.wikipedia.org/wiki/%D0%AE%D1%81%D1%82%D0%B8%D1%86%D0%B8%D1%8F_(%D0%B1%D0%BE%D0%B3%D0%B8%D0%BD%D1%8F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toshops.org/uploads/taginator/Dec-2012/kalendar-fon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058052" cy="24955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Справедливость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i038.radikal.ru/1208/d6/36e32f20e13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5857916" cy="1143008"/>
          </a:xfrm>
          <a:prstGeom prst="rect">
            <a:avLst/>
          </a:prstGeom>
          <a:noFill/>
        </p:spPr>
      </p:pic>
      <p:pic>
        <p:nvPicPr>
          <p:cNvPr id="7" name="Picture 8" descr="http://i052.radikal.ru/1208/27/9d15e84db6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29198"/>
            <a:ext cx="2000264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pic>
        <p:nvPicPr>
          <p:cNvPr id="25602" name="Picture 2" descr="http://eurasialand.ru/txt/gusev/images/i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143272" cy="4000528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57620" y="785794"/>
            <a:ext cx="5072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Справедливость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совершенная добродетель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00496" y="2234495"/>
            <a:ext cx="4929222" cy="403187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Хорошо рассуждать </a:t>
            </a:r>
            <a:r>
              <a:rPr lang="ru-RU" sz="3200" b="1" dirty="0" smtClean="0">
                <a:solidFill>
                  <a:srgbClr val="0070C0"/>
                </a:solidFill>
              </a:rPr>
              <a:t>о добродетели </a:t>
            </a:r>
            <a:r>
              <a:rPr lang="ru-RU" sz="3200" b="1" dirty="0">
                <a:solidFill>
                  <a:srgbClr val="0070C0"/>
                </a:solidFill>
              </a:rPr>
              <a:t>–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не значит ещё быть добродетельным,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а быть справедливым в мыслях - не значит ещё быть справедливым на деле</a:t>
            </a:r>
            <a:r>
              <a:rPr lang="ru-RU" sz="32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img1.liveinternet.ru/images/attach/c/1/57/106/57106499_1269868843_62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786214" cy="600075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7686" y="1165889"/>
            <a:ext cx="47863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В </a:t>
            </a:r>
            <a:r>
              <a:rPr lang="en-US" sz="2800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XIX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веке дворяне занимали высокое положение в обществе.  Их почитали прежде всего за высокое положение и за богатство , а не заслуги  и выдающиеся способности . Это считалось морально оправданным и справедливым.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demo.8212.ru/foto/4098329180.27402200%20123150165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3429024" cy="500066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57620" y="1500174"/>
            <a:ext cx="52863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У некоторых народов раньше справедливым  считалось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«Око за око, зуб за зуб»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Arial Black" pitchFamily="34" charset="0"/>
              </a:rPr>
              <a:t>И сегодня еще существует обычай кровной мести.</a:t>
            </a:r>
            <a:endParaRPr lang="ru-RU" sz="20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4375" y="785813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cs typeface="Arial" charset="0"/>
              </a:rPr>
              <a:t>Признаки справедливости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5" y="2214563"/>
            <a:ext cx="3500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соразмерность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3" y="2214563"/>
            <a:ext cx="3000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уравнивание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3429000"/>
            <a:ext cx="2786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cs typeface="Arial" charset="0"/>
              </a:rPr>
              <a:t>оценка по заслугам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4938" y="3429000"/>
            <a:ext cx="2500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cs typeface="Arial" charset="0"/>
              </a:rPr>
              <a:t>«равное </a:t>
            </a:r>
          </a:p>
          <a:p>
            <a:pPr algn="ctr"/>
            <a:r>
              <a:rPr lang="ru-RU" sz="3200" dirty="0">
                <a:cs typeface="Arial" charset="0"/>
              </a:rPr>
              <a:t>за равное»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071813" y="1643063"/>
            <a:ext cx="642937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86375" y="1643063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465388" y="317817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251588" y="310673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28596" y="214290"/>
            <a:ext cx="8031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«Моральные правила»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 rot="10800000" flipV="1">
            <a:off x="580996" y="1000494"/>
            <a:ext cx="8031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- Избегать в своих действиях зла( унижения достоинства, обмана и насилия)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5720" y="1714488"/>
            <a:ext cx="8031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- Стремиться в борьбе с пороками и недостатками, а не с людьми , у которых они есть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5720" y="2786058"/>
            <a:ext cx="8031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- Признавать правоту других людей, сомневаться в собственной безусловной правоте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 rot="10800000" flipV="1">
            <a:off x="500034" y="4156396"/>
            <a:ext cx="77549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Быть готовым пойти навстречу другому человеку, взглянув на ситуацию  с его точки зрения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57158" y="5214950"/>
            <a:ext cx="8031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Стремиться найти решение , которое устроило бы всех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1472" y="6072206"/>
            <a:ext cx="8031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Соблюдение прав других людей;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857232"/>
            <a:ext cx="5715024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Таким образом, можно говорить о том, что в сознании людей существуют три различных представления о справедливости: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* соответствие действительности;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* хорошее и непредубежденное отношение к людям;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* исполнение закона.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s.vtambove.ru/localStorage/collection/8c/c8/1c/44/8cc81c44_resizedScaled_659to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357694"/>
            <a:ext cx="2500330" cy="2128817"/>
          </a:xfrm>
          <a:prstGeom prst="rect">
            <a:avLst/>
          </a:prstGeom>
          <a:noFill/>
        </p:spPr>
      </p:pic>
      <p:pic>
        <p:nvPicPr>
          <p:cNvPr id="22532" name="Picture 4" descr="http://im7-tub-ru.yandex.net/i?id=274095577-2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86529">
            <a:off x="415955" y="2672910"/>
            <a:ext cx="2167290" cy="2357444"/>
          </a:xfrm>
          <a:prstGeom prst="rect">
            <a:avLst/>
          </a:prstGeom>
          <a:noFill/>
        </p:spPr>
      </p:pic>
      <p:pic>
        <p:nvPicPr>
          <p:cNvPr id="22534" name="Picture 6" descr="http://www.char.ru/books/1835800_Priklyucheniya_CHipoll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8015">
            <a:off x="6443221" y="2616286"/>
            <a:ext cx="2177844" cy="242889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857364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285728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cs typeface="Arial" charset="0"/>
              </a:rPr>
              <a:t>О каких несправедливых отношениях одних героев к другим рассказывается в сказках?</a:t>
            </a:r>
            <a:endParaRPr lang="ru-RU" sz="3200" b="1" dirty="0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72518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и поговорки, связанные с понятием «справедливость».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аукнется,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1643050"/>
            <a:ext cx="3857620" cy="448311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такова ему и плата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1455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Любишь кататься,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500438"/>
            <a:ext cx="493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Око за око,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857496"/>
            <a:ext cx="3286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посеешь,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143380"/>
            <a:ext cx="545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Где справедливость,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57158" y="478413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 за правое дело стоит,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5286388"/>
            <a:ext cx="3081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2D05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нажито, 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929330"/>
            <a:ext cx="396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Каков работник </a:t>
            </a:r>
            <a:r>
              <a:rPr lang="ru-RU" sz="28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—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2143116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66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и откликнется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271462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и прожито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4786322"/>
            <a:ext cx="3286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66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зуб за зуб.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335756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66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 и пожнёшь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 rot="10800000" flipH="1" flipV="1">
            <a:off x="4572000" y="4071942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66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там и правда.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72067" y="5929330"/>
            <a:ext cx="407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тот всегда победит.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5357826"/>
            <a:ext cx="461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66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 и саночки возить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Картинка 14 из 506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7929618" cy="366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2563" y="928670"/>
            <a:ext cx="4212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Домашнее задание.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42886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Прочитать   рассказ, сказку, художественное произведение о несправедливости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Расскажите </a:t>
            </a:r>
            <a:r>
              <a:rPr lang="ru-RU" sz="2400" b="1" dirty="0" smtClean="0">
                <a:solidFill>
                  <a:srgbClr val="002060"/>
                </a:solidFill>
              </a:rPr>
              <a:t>о несправедливом отношении одних героев к другим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0034" y="2856367"/>
            <a:ext cx="8215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заставил задуматься…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-навёл меня на размышления…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узнал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уроке…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считаю нужным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запомнить…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 rot="10800000" flipV="1">
            <a:off x="1928794" y="128964"/>
            <a:ext cx="72152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Закончи предложение.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6" descr="http://i038.radikal.ru/1208/d6/36e32f20e13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2500330" cy="1143008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4282" y="2927954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егодня я узнал…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-было интересно…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2" descr="http://s017.radikal.ru/i413/1208/3e/c02e723db8a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71744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1571612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Вспомните,   у вас были ситуации , когда с вами поступили несправедливо ?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10" descr="http://s017.radikal.ru/i434/1208/bc/55b9093b2d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83582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1" descr="46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669766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анимашка спасиб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785794"/>
            <a:ext cx="5429288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3117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http://go.mail.ru/search_images?q=</a:t>
            </a:r>
            <a:r>
              <a:rPr lang="ru-RU" dirty="0" smtClean="0">
                <a:hlinkClick r:id="rId3"/>
              </a:rPr>
              <a:t>картинка%20дворян&amp;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1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http://go.mail.ru/search_images?q=</a:t>
            </a:r>
            <a:r>
              <a:rPr lang="ru-RU" dirty="0" smtClean="0">
                <a:hlinkClick r:id="rId3"/>
              </a:rPr>
              <a:t>картинка%20дворян&amp;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85860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http://900igr.net/kartinki/biologija/stroenie-serdtsa/005-aristotel.html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42886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http://dreamworlds.ru/kartinki/22986-boginja-pravosudija-femida.html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78605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6"/>
              </a:rPr>
              <a:t>http://ru.wikipedia.org/wiki/%D0%A4%D0%B5%D0%BC%D0%B8%D0%B4%D0%B0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429000"/>
            <a:ext cx="542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ttp%3A%2F%2Fmaxpark.com%2Fstatic%2Fu%2Farticle_image%2F13%2F06%2F08%2FtmpcU8uHW.jpeg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000504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http://yandex.ru/clck/jsredir?from=yandex.ru%3Byandsearch%3Bweb%3B%3B%2Fweb%2Fitem%2Furlnav%2Cpos%2Cp0%2Csource%2Cweb_tdi%2Curl%2Cp1&amp;text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4929198"/>
            <a:ext cx="407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ru.</a:t>
            </a:r>
            <a:r>
              <a:rPr lang="en-US" b="1" dirty="0" smtClean="0">
                <a:hlinkClick r:id="rId8"/>
              </a:rPr>
              <a:t>wikipedia</a:t>
            </a:r>
            <a:r>
              <a:rPr lang="en-US" dirty="0" smtClean="0">
                <a:hlinkClick r:id="rId8"/>
              </a:rPr>
              <a:t>.org</a:t>
            </a:r>
            <a:r>
              <a:rPr lang="en-US" dirty="0" smtClean="0"/>
              <a:t>›</a:t>
            </a:r>
            <a:r>
              <a:rPr lang="ru-RU" u="sng" dirty="0" smtClean="0">
                <a:hlinkClick r:id="rId9"/>
              </a:rPr>
              <a:t>Квинт Туллий </a:t>
            </a:r>
            <a:r>
              <a:rPr lang="ru-RU" b="1" u="sng" dirty="0" smtClean="0">
                <a:hlinkClick r:id="rId9"/>
              </a:rPr>
              <a:t>Цицерон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Источник:</a:t>
            </a:r>
            <a:r>
              <a:rPr lang="ru-RU" u="sng" dirty="0" err="1" smtClean="0">
                <a:hlinkClick r:id="rId10"/>
              </a:rPr>
              <a:t>http</a:t>
            </a:r>
            <a:r>
              <a:rPr lang="ru-RU" u="sng" dirty="0" smtClean="0">
                <a:hlinkClick r:id="rId10"/>
              </a:rPr>
              <a:t>://</a:t>
            </a:r>
            <a:r>
              <a:rPr lang="ru-RU" u="sng" dirty="0" err="1" smtClean="0">
                <a:hlinkClick r:id="rId10"/>
              </a:rPr>
              <a:t>www.aphorisme.ru</a:t>
            </a:r>
            <a:r>
              <a:rPr lang="ru-RU" u="sng" dirty="0" smtClean="0">
                <a:hlinkClick r:id="rId10"/>
              </a:rPr>
              <a:t>/</a:t>
            </a:r>
            <a:r>
              <a:rPr lang="ru-RU" u="sng" dirty="0" err="1" smtClean="0">
                <a:hlinkClick r:id="rId10"/>
              </a:rPr>
              <a:t>about-authors</a:t>
            </a:r>
            <a:r>
              <a:rPr lang="ru-RU" u="sng" dirty="0" smtClean="0">
                <a:hlinkClick r:id="rId10"/>
              </a:rPr>
              <a:t>/</a:t>
            </a:r>
            <a:r>
              <a:rPr lang="ru-RU" u="sng" dirty="0" err="1" smtClean="0">
                <a:hlinkClick r:id="rId10"/>
              </a:rPr>
              <a:t>eshil</a:t>
            </a:r>
            <a:r>
              <a:rPr lang="ru-RU" u="sng" dirty="0" smtClean="0">
                <a:hlinkClick r:id="rId10"/>
              </a:rPr>
              <a:t>/?q=4472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-311796"/>
            <a:ext cx="8858280" cy="729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Сердце подскажет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Дала мама Саше и Жене одну шоколадку на двоих. Разломал ее Саша, да только вот получилось не поровну: одна часть больше другой. Ту, что поменьше, он предложил своему братику, а ту, что побольше, уже собирался в рот поскорее запихнуть. Заметила это мама и строго сказала Саше, что он очень некрасиво поступает.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Я же поделился и дал Жене его половину.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Ты поделился, но поделился нечестно, несправедливо.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Я же не виноват, что шоколадка поровну не сломалась.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Ты о себе думал, о своем удовольствии, вот и поступил несправедливо.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А как же тогда справедливо поступить, если кусочки шоколадки неровные?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А ты сам подумай и спроси у сердца своего, как правильно поступить, – ответила мама, – оно всегда подскажет честное и справедливое решение...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00010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– Как поступить в данной ситуации справедливо?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-Что подсказывает вам ваше сердце? 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67335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– Почему Саша поступил несправедливо? </a:t>
            </a:r>
          </a:p>
          <a:p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643446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– Если бы вместо шоколадки надо было делить невкусную котлету, какую бы часть Саша отдал Жене?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835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Справедливость </a:t>
            </a:r>
            <a:r>
              <a:rPr lang="ru-RU" sz="2400" dirty="0" smtClean="0">
                <a:solidFill>
                  <a:srgbClr val="002060"/>
                </a:solidFill>
              </a:rPr>
              <a:t>– это честное и правильное отношение (действие, решение), которое подсказывает сердце (чувство справедливости идет от сердца).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85725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Справедливый</a:t>
            </a:r>
            <a:r>
              <a:rPr lang="ru-RU" sz="2400" b="1" dirty="0" smtClean="0"/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человек умеет поступать так, как велит ему сердце (в согласии с истиной и правдой), даже тогда, когда это ему невыгодно (не в его интересах). Справедливый человек, принимая справедливое решение, думает не о себе (о своей пользе и интересах), а лишь о том, чтобы было честно и правильно. Он поступает по совести, как подсказывает ему сердце.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143380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Несправедливый </a:t>
            </a:r>
            <a:r>
              <a:rPr lang="ru-RU" sz="2400" dirty="0" smtClean="0"/>
              <a:t>человек часто не умеет поступать (думать, относиться, принимать решение) честно и правильно. Когда ему чего-то хочется (также обида, привязанность, защита своего), он быстро забывает о честности и справедливости, начинает хитрить и делает то, что хочется ему самому (учитывает и руководствуется своими личными интересами и мнениями).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1188" y="3143248"/>
            <a:ext cx="784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Справедливость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– справедливое отношение к кому-нибудь, беспристрастие.</a:t>
            </a: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sz="2000" i="1" dirty="0">
                <a:latin typeface="Arial Black" pitchFamily="34" charset="0"/>
              </a:rPr>
              <a:t>(Толковый словарь С. И. Ожегова)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571481"/>
            <a:ext cx="828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Справедливость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- одна из семи человеческих добродетелей, сложное моральное понятие, означающее совершение поступков по правде, по совести, по правоте, по закону.</a:t>
            </a: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sz="2000" i="1" dirty="0">
                <a:latin typeface="Arial Black" pitchFamily="34" charset="0"/>
              </a:rPr>
              <a:t>(Русская энциклопедия)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6286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Мудрые мысли.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Если сила соединиться со справедливостью , то что может быть сильнее этого союза.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Эсхил</a:t>
            </a: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Быть добрым очень легко , быть                                                         справедливым - вот что трудно.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В. Гюго</a:t>
            </a: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Видеть несправедливость и молчать- это значит самому участвовать в ней.</a:t>
            </a: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Ж.Ж. Руссо</a:t>
            </a:r>
          </a:p>
        </p:txBody>
      </p:sp>
      <p:pic>
        <p:nvPicPr>
          <p:cNvPr id="1026" name="Picture 2" descr="Эсхил - его биография и жизнеопис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1428750" cy="1214446"/>
          </a:xfrm>
          <a:prstGeom prst="rect">
            <a:avLst/>
          </a:prstGeom>
          <a:noFill/>
        </p:spPr>
      </p:pic>
      <p:pic>
        <p:nvPicPr>
          <p:cNvPr id="19458" name="Picture 2" descr="Портрет Гю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00240"/>
            <a:ext cx="1857388" cy="1571636"/>
          </a:xfrm>
          <a:prstGeom prst="rect">
            <a:avLst/>
          </a:prstGeom>
          <a:noFill/>
        </p:spPr>
      </p:pic>
      <p:sp>
        <p:nvSpPr>
          <p:cNvPr id="19460" name="AutoShape 4" descr="Ж.-Ж. Русс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Ж.-Ж. Русс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Ж.-Ж. Русс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000504"/>
            <a:ext cx="152399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1071546"/>
            <a:ext cx="4143404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Существуют два первоначала справедливости: никому не вредить и приносить пользу обществу.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Цицерон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8676" name="Picture 4" descr="http://www.artprojekt.ru/library/arthistory1/pic/st077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37242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Богиня правосудия Феми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809878" cy="57150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428604"/>
            <a:ext cx="5072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Фемиду изображают с повязкой на глазах, что символизирует беспристрастие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,с весами в одной руке и мечом в другой — такое распространённое изображение она получила уже у римлян, заимствовавших её образ у греков в виде </a:t>
            </a:r>
            <a:r>
              <a:rPr lang="ru-RU" sz="2000" b="1" dirty="0" smtClean="0">
                <a:solidFill>
                  <a:srgbClr val="FF0000"/>
                </a:solidFill>
                <a:hlinkClick r:id="rId4" tooltip="Юстиция (богиня)"/>
              </a:rPr>
              <a:t>Юстиции</a:t>
            </a:r>
            <a:r>
              <a:rPr lang="ru-RU" sz="2000" b="1" dirty="0" smtClean="0">
                <a:solidFill>
                  <a:srgbClr val="FF0000"/>
                </a:solidFill>
              </a:rPr>
              <a:t>. Римляне вложили в её правую руку меч вместо </a:t>
            </a:r>
            <a:r>
              <a:rPr lang="ru-RU" sz="2000" b="1" dirty="0" smtClean="0">
                <a:solidFill>
                  <a:srgbClr val="FF0000"/>
                </a:solidFill>
                <a:hlinkClick r:id="rId5" tooltip="Рог изобилия"/>
              </a:rPr>
              <a:t>рога изобилия</a:t>
            </a:r>
            <a:r>
              <a:rPr lang="ru-RU" sz="2000" b="1" dirty="0" smtClean="0">
                <a:solidFill>
                  <a:srgbClr val="FF0000"/>
                </a:solidFill>
              </a:rPr>
              <a:t>, первоначально же у неё не было и повязки, т. е. она изображалась с весами и рогом изобилия.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Весы — древний символ меры и справедливости. На весах правосудия взвешиваются </a:t>
            </a:r>
            <a:r>
              <a:rPr lang="ru-RU" sz="2000" b="1" dirty="0" smtClean="0">
                <a:solidFill>
                  <a:srgbClr val="FF0000"/>
                </a:solidFill>
                <a:hlinkClick r:id="rId6" tooltip="Добро"/>
              </a:rPr>
              <a:t>добро</a:t>
            </a:r>
            <a:r>
              <a:rPr lang="ru-RU" sz="2000" b="1" dirty="0" smtClean="0">
                <a:solidFill>
                  <a:srgbClr val="FF0000"/>
                </a:solidFill>
              </a:rPr>
              <a:t> и </a:t>
            </a:r>
            <a:r>
              <a:rPr lang="ru-RU" sz="2000" b="1" dirty="0" smtClean="0">
                <a:solidFill>
                  <a:srgbClr val="FF0000"/>
                </a:solidFill>
                <a:hlinkClick r:id="rId7" tooltip="Зло"/>
              </a:rPr>
              <a:t>зло</a:t>
            </a:r>
            <a:r>
              <a:rPr lang="ru-RU" sz="2000" b="1" dirty="0" smtClean="0">
                <a:solidFill>
                  <a:srgbClr val="FF0000"/>
                </a:solidFill>
              </a:rPr>
              <a:t>, поступки, совершённые смертными при жизни. Посмертная судьба людей зависела от того, какая чаша перевесит. Рог изобилия в руке Фемиды — символ воздаяния или не воздаяния представшему перед её судом.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536</Words>
  <Application>Microsoft Office PowerPoint</Application>
  <PresentationFormat>Экран (4:3)</PresentationFormat>
  <Paragraphs>103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Пословицы и поговорки, связанные с понятием «справедливость».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 48</cp:lastModifiedBy>
  <cp:revision>72</cp:revision>
  <dcterms:created xsi:type="dcterms:W3CDTF">2014-03-30T07:26:15Z</dcterms:created>
  <dcterms:modified xsi:type="dcterms:W3CDTF">2014-04-03T04:26:05Z</dcterms:modified>
</cp:coreProperties>
</file>