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" r:id="rId2"/>
    <p:sldId id="295" r:id="rId3"/>
    <p:sldId id="266" r:id="rId4"/>
    <p:sldId id="276" r:id="rId5"/>
    <p:sldId id="301" r:id="rId6"/>
    <p:sldId id="298" r:id="rId7"/>
    <p:sldId id="265" r:id="rId8"/>
    <p:sldId id="297" r:id="rId9"/>
    <p:sldId id="269" r:id="rId10"/>
    <p:sldId id="289" r:id="rId11"/>
    <p:sldId id="290" r:id="rId12"/>
    <p:sldId id="291" r:id="rId13"/>
    <p:sldId id="271" r:id="rId14"/>
    <p:sldId id="281" r:id="rId15"/>
    <p:sldId id="282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698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2990-B66B-4C77-A851-219F3611681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7F137-ACB8-4C0F-9DB6-91483938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864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AB0A77F-0DBE-4C36-A077-87F7B06D95D7}" type="slidenum">
              <a:rPr lang="ru-RU" altLang="ru-RU"/>
              <a:pPr eaLnBrk="1" hangingPunct="1"/>
              <a:t>5</a:t>
            </a:fld>
            <a:endParaRPr lang="ru-RU" alt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?  200 м  756 мм   720 мм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A670EB-D229-4C20-8560-8B8D1BCCF6EC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?  200 м  756 мм   720 мм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52075AE-E7FB-49FE-98A2-4EC4F09251BA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smtClean="0"/>
              <a:t>H    -</a:t>
            </a:r>
            <a:r>
              <a:rPr lang="ru-RU" altLang="ru-RU" smtClean="0"/>
              <a:t>?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5141898-1FC7-4DA6-A836-B758946D0B70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smtClean="0"/>
              <a:t>H    -</a:t>
            </a:r>
            <a:r>
              <a:rPr lang="ru-RU" altLang="ru-RU" smtClean="0"/>
              <a:t>?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B6C4F9F-1750-47FE-A06F-C3B2C358696D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smtClean="0"/>
              <a:t>H    -</a:t>
            </a:r>
            <a:r>
              <a:rPr lang="ru-RU" altLang="ru-RU" smtClean="0"/>
              <a:t>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9598" y="55094"/>
            <a:ext cx="8940149" cy="6680628"/>
            <a:chOff x="29598" y="55094"/>
            <a:chExt cx="8940149" cy="6680628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9598" y="55094"/>
              <a:ext cx="8940149" cy="6110208"/>
              <a:chOff x="26930" y="55094"/>
              <a:chExt cx="8940149" cy="6110208"/>
            </a:xfrm>
          </p:grpSpPr>
          <p:pic>
            <p:nvPicPr>
              <p:cNvPr id="1026" name="Picture 2" descr="C:\Users\Admin\Desktop\медод. пособия учителей\учебники 6.7,8,9,10\7кл рис учебник\География - 7\images\page65\1.pn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751" t="8878" r="4764" b="5907"/>
              <a:stretch/>
            </p:blipFill>
            <p:spPr bwMode="auto">
              <a:xfrm>
                <a:off x="2195736" y="836711"/>
                <a:ext cx="4009293" cy="532859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Прямоугольник 1"/>
              <p:cNvSpPr/>
              <p:nvPr/>
            </p:nvSpPr>
            <p:spPr>
              <a:xfrm>
                <a:off x="6432343" y="2420888"/>
                <a:ext cx="211346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§ 26. </a:t>
                </a:r>
              </a:p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АТМОСФЕРНОЕ </a:t>
                </a:r>
              </a:p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ДАВЛЕНИЕ</a:t>
                </a:r>
              </a:p>
            </p:txBody>
          </p:sp>
          <p:pic>
            <p:nvPicPr>
              <p:cNvPr id="1027" name="Picture 3" descr="C:\Users\Admin\Desktop\медод. пособия учителей\учебники 6.7,8,9,10\7кл рис учебник\География - 7\cover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34" t="5569"/>
              <a:stretch/>
            </p:blipFill>
            <p:spPr bwMode="auto">
              <a:xfrm>
                <a:off x="26930" y="55094"/>
                <a:ext cx="3363560" cy="448786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6404959" y="4542962"/>
                <a:ext cx="256212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КЛЮЧЕВЫЕ </a:t>
                </a:r>
                <a:r>
                  <a:rPr lang="ru-RU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СЛОВА</a:t>
                </a:r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6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Атмосферное давление</a:t>
                </a:r>
                <a: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6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Низкое давление</a:t>
                </a:r>
                <a: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</a:t>
                </a:r>
                <a:r>
                  <a:rPr lang="ru-RU" sz="16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ысокое давление</a:t>
                </a:r>
                <a: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6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6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Изобары </a:t>
                </a:r>
                <a:endParaRPr lang="ru-RU" sz="1600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65983" y="4912294"/>
                <a:ext cx="165618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Учитель географии </a:t>
                </a:r>
              </a:p>
              <a:p>
                <a:pPr algn="ctr"/>
                <a:r>
                  <a:rPr lang="ru-RU" sz="1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школы № 23</a:t>
                </a:r>
              </a:p>
              <a:p>
                <a:pPr algn="ctr"/>
                <a:r>
                  <a:rPr lang="ru-RU" sz="1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гор. Баку </a:t>
                </a:r>
              </a:p>
              <a:p>
                <a:pPr algn="ctr"/>
                <a:r>
                  <a:rPr lang="ru-RU" sz="1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Бабаева И. Б.</a:t>
                </a:r>
                <a:endPara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" name="Picture 3" descr="большая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32883" y="5204681"/>
              <a:ext cx="1531041" cy="153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017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229600" cy="151216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 1</a:t>
            </a:r>
            <a:br>
              <a:rPr lang="ru-RU" altLang="ru-RU" sz="36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температуру воздуха на высоте 2 км. Если на уровне моря она равна  +16◦ С</a:t>
            </a:r>
          </a:p>
        </p:txBody>
      </p:sp>
      <p:sp>
        <p:nvSpPr>
          <p:cNvPr id="3076" name="Rectangle 12"/>
          <p:cNvSpPr>
            <a:spLocks noChangeArrowheads="1"/>
          </p:cNvSpPr>
          <p:nvPr/>
        </p:nvSpPr>
        <p:spPr bwMode="auto">
          <a:xfrm>
            <a:off x="468313" y="2781300"/>
            <a:ext cx="9509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км</a:t>
            </a:r>
          </a:p>
        </p:txBody>
      </p:sp>
      <p:sp>
        <p:nvSpPr>
          <p:cNvPr id="3077" name="Rectangle 15"/>
          <p:cNvSpPr>
            <a:spLocks noChangeArrowheads="1"/>
          </p:cNvSpPr>
          <p:nvPr/>
        </p:nvSpPr>
        <p:spPr bwMode="auto">
          <a:xfrm>
            <a:off x="1403350" y="2781300"/>
            <a:ext cx="1004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?◦С</a:t>
            </a:r>
          </a:p>
        </p:txBody>
      </p:sp>
      <p:sp>
        <p:nvSpPr>
          <p:cNvPr id="3078" name="Rectangle 11"/>
          <p:cNvSpPr>
            <a:spLocks noChangeArrowheads="1"/>
          </p:cNvSpPr>
          <p:nvPr/>
        </p:nvSpPr>
        <p:spPr bwMode="auto">
          <a:xfrm>
            <a:off x="1619250" y="5661025"/>
            <a:ext cx="13740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+16◦ С</a:t>
            </a:r>
          </a:p>
        </p:txBody>
      </p:sp>
      <p:sp>
        <p:nvSpPr>
          <p:cNvPr id="3079" name="Rectangle 10"/>
          <p:cNvSpPr>
            <a:spLocks noChangeArrowheads="1"/>
          </p:cNvSpPr>
          <p:nvPr/>
        </p:nvSpPr>
        <p:spPr bwMode="auto">
          <a:xfrm>
            <a:off x="468313" y="4581525"/>
            <a:ext cx="412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alt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55650" y="6237288"/>
            <a:ext cx="2303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V="1">
            <a:off x="900113" y="3429000"/>
            <a:ext cx="0" cy="287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45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640"/>
            <a:ext cx="8229600" cy="129636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 2</a:t>
            </a:r>
            <a:br>
              <a:rPr lang="ru-RU" altLang="ru-RU" sz="36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температуру воздуха на высоте 3 км.,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на уровне моря она равна  0◦ С</a:t>
            </a:r>
          </a:p>
        </p:txBody>
      </p:sp>
      <p:sp>
        <p:nvSpPr>
          <p:cNvPr id="4100" name="Rectangle 12"/>
          <p:cNvSpPr>
            <a:spLocks noChangeArrowheads="1"/>
          </p:cNvSpPr>
          <p:nvPr/>
        </p:nvSpPr>
        <p:spPr bwMode="auto">
          <a:xfrm>
            <a:off x="468313" y="2781300"/>
            <a:ext cx="9509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км</a:t>
            </a:r>
          </a:p>
        </p:txBody>
      </p:sp>
      <p:sp>
        <p:nvSpPr>
          <p:cNvPr id="4101" name="Rectangle 15"/>
          <p:cNvSpPr>
            <a:spLocks noChangeArrowheads="1"/>
          </p:cNvSpPr>
          <p:nvPr/>
        </p:nvSpPr>
        <p:spPr bwMode="auto">
          <a:xfrm>
            <a:off x="1403350" y="2781300"/>
            <a:ext cx="1004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?◦С</a:t>
            </a:r>
          </a:p>
        </p:txBody>
      </p:sp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1619250" y="5661025"/>
            <a:ext cx="968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0◦ С</a:t>
            </a:r>
          </a:p>
        </p:txBody>
      </p:sp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468313" y="4581525"/>
            <a:ext cx="412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alt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755650" y="6237288"/>
            <a:ext cx="2303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V="1">
            <a:off x="900113" y="3429000"/>
            <a:ext cx="0" cy="287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6632"/>
            <a:ext cx="8229600" cy="136815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 3</a:t>
            </a:r>
            <a:br>
              <a:rPr lang="ru-RU" altLang="ru-RU" sz="36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температуру воздуха на высоте 4 км.,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на уровне моря она равна  +12◦ С</a:t>
            </a:r>
          </a:p>
        </p:txBody>
      </p:sp>
      <p:sp>
        <p:nvSpPr>
          <p:cNvPr id="5124" name="Rectangle 12"/>
          <p:cNvSpPr>
            <a:spLocks noChangeArrowheads="1"/>
          </p:cNvSpPr>
          <p:nvPr/>
        </p:nvSpPr>
        <p:spPr bwMode="auto">
          <a:xfrm>
            <a:off x="468313" y="2781300"/>
            <a:ext cx="1035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км</a:t>
            </a:r>
          </a:p>
        </p:txBody>
      </p:sp>
      <p:sp>
        <p:nvSpPr>
          <p:cNvPr id="5125" name="Rectangle 15"/>
          <p:cNvSpPr>
            <a:spLocks noChangeArrowheads="1"/>
          </p:cNvSpPr>
          <p:nvPr/>
        </p:nvSpPr>
        <p:spPr bwMode="auto">
          <a:xfrm>
            <a:off x="1403350" y="2781300"/>
            <a:ext cx="1004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?◦С</a:t>
            </a:r>
          </a:p>
        </p:txBody>
      </p:sp>
      <p:sp>
        <p:nvSpPr>
          <p:cNvPr id="5126" name="Rectangle 11"/>
          <p:cNvSpPr>
            <a:spLocks noChangeArrowheads="1"/>
          </p:cNvSpPr>
          <p:nvPr/>
        </p:nvSpPr>
        <p:spPr bwMode="auto">
          <a:xfrm>
            <a:off x="1619250" y="5661025"/>
            <a:ext cx="13740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+12◦ С</a:t>
            </a:r>
          </a:p>
        </p:txBody>
      </p:sp>
      <p:sp>
        <p:nvSpPr>
          <p:cNvPr id="5127" name="Rectangle 10"/>
          <p:cNvSpPr>
            <a:spLocks noChangeArrowheads="1"/>
          </p:cNvSpPr>
          <p:nvPr/>
        </p:nvSpPr>
        <p:spPr bwMode="auto">
          <a:xfrm>
            <a:off x="468313" y="4581525"/>
            <a:ext cx="412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alt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755650" y="6237288"/>
            <a:ext cx="2303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V="1">
            <a:off x="900113" y="3429000"/>
            <a:ext cx="0" cy="287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58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2195513" y="333375"/>
            <a:ext cx="4686300" cy="75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понятия</a:t>
            </a:r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685800" y="2209800"/>
            <a:ext cx="1676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Понятие</a:t>
            </a: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3581400" y="2209800"/>
            <a:ext cx="10033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Что?</a:t>
            </a: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5943600" y="2209800"/>
            <a:ext cx="1676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Какое?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574675" y="1284043"/>
            <a:ext cx="8569325" cy="485775"/>
          </a:xfrm>
          <a:prstGeom prst="notchedRightArrow">
            <a:avLst>
              <a:gd name="adj1" fmla="val 50000"/>
              <a:gd name="adj2" fmla="val 441013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2590800" y="3657600"/>
            <a:ext cx="287338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2590800" y="3802063"/>
            <a:ext cx="287338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5245100" y="3517900"/>
            <a:ext cx="0" cy="4318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flipV="1">
            <a:off x="5029200" y="3733800"/>
            <a:ext cx="4318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152400" y="3124200"/>
            <a:ext cx="2286000" cy="1447800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</a:t>
            </a:r>
          </a:p>
          <a:p>
            <a:pPr algn="ctr"/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3131840" y="3210715"/>
            <a:ext cx="1605136" cy="118269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ru-RU" alt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5638800" y="2895600"/>
            <a:ext cx="3253680" cy="2514600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ru-RU" alt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3238500" cy="1152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Постройте</a:t>
            </a:r>
          </a:p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 логическую цепочку </a:t>
            </a:r>
          </a:p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взаимосвязей  понятий</a:t>
            </a:r>
            <a:r>
              <a:rPr lang="ru-RU" sz="2800" kern="10" dirty="0"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4067175" y="-387350"/>
            <a:ext cx="4826000" cy="22320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400" kern="10" dirty="0">
              <a:solidFill>
                <a:srgbClr val="80008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2400" kern="10" dirty="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400" kern="10" dirty="0">
                <a:solidFill>
                  <a:srgbClr val="800080"/>
                </a:solidFill>
                <a:latin typeface="Times New Roman"/>
                <a:cs typeface="Times New Roman"/>
              </a:rPr>
              <a:t>температура воздуха,</a:t>
            </a:r>
          </a:p>
          <a:p>
            <a:pPr algn="ctr"/>
            <a:r>
              <a:rPr lang="ru-RU" sz="2400" kern="10" dirty="0">
                <a:solidFill>
                  <a:srgbClr val="800080"/>
                </a:solidFill>
                <a:latin typeface="Times New Roman"/>
                <a:cs typeface="Times New Roman"/>
              </a:rPr>
              <a:t> высота солнца над горизонтом, </a:t>
            </a:r>
          </a:p>
          <a:p>
            <a:pPr algn="ctr"/>
            <a:r>
              <a:rPr lang="ru-RU" sz="2400" kern="10" dirty="0">
                <a:solidFill>
                  <a:srgbClr val="800080"/>
                </a:solidFill>
                <a:latin typeface="Times New Roman"/>
                <a:cs typeface="Times New Roman"/>
              </a:rPr>
              <a:t>атмосферное давление, </a:t>
            </a:r>
          </a:p>
          <a:p>
            <a:pPr algn="ctr"/>
            <a:r>
              <a:rPr lang="ru-RU" sz="2400" kern="10" dirty="0">
                <a:solidFill>
                  <a:srgbClr val="800080"/>
                </a:solidFill>
                <a:latin typeface="Times New Roman"/>
                <a:cs typeface="Times New Roman"/>
              </a:rPr>
              <a:t>географическая широта.</a:t>
            </a:r>
          </a:p>
        </p:txBody>
      </p:sp>
      <p:sp>
        <p:nvSpPr>
          <p:cNvPr id="35846" name="WordArt 6"/>
          <p:cNvSpPr>
            <a:spLocks noChangeArrowheads="1" noChangeShapeType="1" noTextEdit="1"/>
          </p:cNvSpPr>
          <p:nvPr/>
        </p:nvSpPr>
        <p:spPr bwMode="auto">
          <a:xfrm>
            <a:off x="228600" y="5791200"/>
            <a:ext cx="5562600" cy="800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Для этого</a:t>
            </a:r>
          </a:p>
          <a:p>
            <a:pPr algn="ctr"/>
            <a:r>
              <a:rPr lang="ru-RU" sz="2800" kern="1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впишите понятия в нужный квадрат.</a:t>
            </a:r>
          </a:p>
        </p:txBody>
      </p:sp>
      <p:sp>
        <p:nvSpPr>
          <p:cNvPr id="35847" name="WordArt 7"/>
          <p:cNvSpPr>
            <a:spLocks noChangeArrowheads="1" noChangeShapeType="1" noTextEdit="1"/>
          </p:cNvSpPr>
          <p:nvPr/>
        </p:nvSpPr>
        <p:spPr bwMode="auto">
          <a:xfrm>
            <a:off x="323850" y="2060575"/>
            <a:ext cx="1333500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Причина</a:t>
            </a:r>
          </a:p>
        </p:txBody>
      </p:sp>
      <p:sp>
        <p:nvSpPr>
          <p:cNvPr id="35848" name="WordArt 8"/>
          <p:cNvSpPr>
            <a:spLocks noChangeArrowheads="1" noChangeShapeType="1" noTextEdit="1"/>
          </p:cNvSpPr>
          <p:nvPr/>
        </p:nvSpPr>
        <p:spPr bwMode="auto">
          <a:xfrm>
            <a:off x="2438400" y="5029200"/>
            <a:ext cx="1552575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Следствие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152400" y="2743200"/>
            <a:ext cx="1728788" cy="1524000"/>
          </a:xfrm>
          <a:prstGeom prst="rect">
            <a:avLst/>
          </a:prstGeom>
          <a:solidFill>
            <a:schemeClr val="accent4">
              <a:lumMod val="40000"/>
              <a:lumOff val="60000"/>
              <a:alpha val="44000"/>
            </a:schemeClr>
          </a:solidFill>
          <a:ln w="9525">
            <a:solidFill>
              <a:schemeClr val="accent4">
                <a:lumMod val="40000"/>
                <a:lumOff val="60000"/>
                <a:alpha val="61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1905000" y="3352800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40000"/>
                <a:lumOff val="60000"/>
                <a:alpha val="5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2438400" y="2743200"/>
            <a:ext cx="1728788" cy="1635125"/>
          </a:xfrm>
          <a:prstGeom prst="rect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 w="9525">
            <a:solidFill>
              <a:schemeClr val="accent4">
                <a:lumMod val="40000"/>
                <a:lumOff val="60000"/>
                <a:alpha val="54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4572000" y="2708275"/>
            <a:ext cx="1728788" cy="1635125"/>
          </a:xfrm>
          <a:prstGeom prst="rect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 w="9525">
            <a:solidFill>
              <a:schemeClr val="accent4">
                <a:lumMod val="40000"/>
                <a:lumOff val="60000"/>
                <a:alpha val="54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6877050" y="2781300"/>
            <a:ext cx="1655763" cy="1562100"/>
          </a:xfrm>
          <a:prstGeom prst="rect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 w="9525">
            <a:solidFill>
              <a:schemeClr val="accent4">
                <a:lumMod val="40000"/>
                <a:lumOff val="60000"/>
                <a:alpha val="54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8" name="AutoShape 18"/>
          <p:cNvSpPr>
            <a:spLocks noChangeArrowheads="1"/>
          </p:cNvSpPr>
          <p:nvPr/>
        </p:nvSpPr>
        <p:spPr bwMode="auto">
          <a:xfrm>
            <a:off x="6324600" y="3352800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40000"/>
                <a:lumOff val="60000"/>
                <a:alpha val="5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60" name="WordArt 20"/>
          <p:cNvSpPr>
            <a:spLocks noChangeArrowheads="1" noChangeShapeType="1" noTextEdit="1"/>
          </p:cNvSpPr>
          <p:nvPr/>
        </p:nvSpPr>
        <p:spPr bwMode="auto">
          <a:xfrm>
            <a:off x="2627313" y="2060575"/>
            <a:ext cx="1333500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Причина</a:t>
            </a:r>
          </a:p>
        </p:txBody>
      </p:sp>
      <p:sp>
        <p:nvSpPr>
          <p:cNvPr id="35861" name="WordArt 21"/>
          <p:cNvSpPr>
            <a:spLocks noChangeArrowheads="1" noChangeShapeType="1" noTextEdit="1"/>
          </p:cNvSpPr>
          <p:nvPr/>
        </p:nvSpPr>
        <p:spPr bwMode="auto">
          <a:xfrm>
            <a:off x="4643438" y="2060575"/>
            <a:ext cx="1333500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Причина</a:t>
            </a:r>
          </a:p>
        </p:txBody>
      </p:sp>
      <p:sp>
        <p:nvSpPr>
          <p:cNvPr id="35862" name="WordArt 22"/>
          <p:cNvSpPr>
            <a:spLocks noChangeArrowheads="1" noChangeShapeType="1" noTextEdit="1"/>
          </p:cNvSpPr>
          <p:nvPr/>
        </p:nvSpPr>
        <p:spPr bwMode="auto">
          <a:xfrm>
            <a:off x="4572000" y="5029200"/>
            <a:ext cx="1552575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Следствие</a:t>
            </a:r>
          </a:p>
        </p:txBody>
      </p:sp>
      <p:sp>
        <p:nvSpPr>
          <p:cNvPr id="35863" name="WordArt 23"/>
          <p:cNvSpPr>
            <a:spLocks noChangeArrowheads="1" noChangeShapeType="1" noTextEdit="1"/>
          </p:cNvSpPr>
          <p:nvPr/>
        </p:nvSpPr>
        <p:spPr bwMode="auto">
          <a:xfrm>
            <a:off x="6858000" y="5029200"/>
            <a:ext cx="1552575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Следствие</a:t>
            </a:r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>
            <a:off x="4114800" y="3352800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40000"/>
                <a:lumOff val="60000"/>
                <a:alpha val="5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02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WordArt 2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3238500" cy="1152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Постройте</a:t>
            </a:r>
          </a:p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 логическую цепочку </a:t>
            </a:r>
          </a:p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взаимосвязей  понятий:</a:t>
            </a:r>
          </a:p>
        </p:txBody>
      </p:sp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4111797" y="209197"/>
            <a:ext cx="4826000" cy="1260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 smtClean="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атмосферное </a:t>
            </a:r>
            <a:r>
              <a:rPr lang="ru-RU" sz="2400" b="1" kern="10" dirty="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давление, </a:t>
            </a:r>
          </a:p>
          <a:p>
            <a:pPr algn="ctr"/>
            <a:r>
              <a:rPr lang="ru-RU" sz="2400" b="1" kern="10" dirty="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абсолютная высота местности, </a:t>
            </a:r>
          </a:p>
          <a:p>
            <a:pPr algn="ctr"/>
            <a:r>
              <a:rPr lang="ru-RU" sz="2400" b="1" kern="10" dirty="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высота атмосферного столба воздуха. </a:t>
            </a:r>
          </a:p>
        </p:txBody>
      </p:sp>
      <p:sp>
        <p:nvSpPr>
          <p:cNvPr id="36868" name="WordArt 4"/>
          <p:cNvSpPr>
            <a:spLocks noChangeArrowheads="1" noChangeShapeType="1" noTextEdit="1"/>
          </p:cNvSpPr>
          <p:nvPr/>
        </p:nvSpPr>
        <p:spPr bwMode="auto">
          <a:xfrm>
            <a:off x="228600" y="5791200"/>
            <a:ext cx="5562600" cy="800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Для этого</a:t>
            </a:r>
          </a:p>
          <a:p>
            <a:pPr algn="ctr"/>
            <a:r>
              <a:rPr lang="ru-RU" sz="2800" kern="10"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впишите понятия в нужный квадрат.</a:t>
            </a:r>
          </a:p>
        </p:txBody>
      </p:sp>
      <p:sp>
        <p:nvSpPr>
          <p:cNvPr id="36869" name="WordArt 5"/>
          <p:cNvSpPr>
            <a:spLocks noChangeArrowheads="1" noChangeShapeType="1" noTextEdit="1"/>
          </p:cNvSpPr>
          <p:nvPr/>
        </p:nvSpPr>
        <p:spPr bwMode="auto">
          <a:xfrm>
            <a:off x="323850" y="2060575"/>
            <a:ext cx="1333500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Причина</a:t>
            </a:r>
          </a:p>
        </p:txBody>
      </p:sp>
      <p:sp>
        <p:nvSpPr>
          <p:cNvPr id="36870" name="WordArt 6"/>
          <p:cNvSpPr>
            <a:spLocks noChangeArrowheads="1" noChangeShapeType="1" noTextEdit="1"/>
          </p:cNvSpPr>
          <p:nvPr/>
        </p:nvSpPr>
        <p:spPr bwMode="auto">
          <a:xfrm>
            <a:off x="2743200" y="4876800"/>
            <a:ext cx="1552575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solidFill>
                  <a:srgbClr val="FF0000"/>
                </a:solidFill>
                <a:latin typeface="Times New Roman"/>
                <a:cs typeface="Times New Roman"/>
              </a:rPr>
              <a:t>Следствие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52400" y="2743200"/>
            <a:ext cx="1728788" cy="1524000"/>
          </a:xfrm>
          <a:prstGeom prst="rect">
            <a:avLst/>
          </a:prstGeom>
          <a:solidFill>
            <a:schemeClr val="accent4">
              <a:lumMod val="40000"/>
              <a:lumOff val="60000"/>
              <a:alpha val="27000"/>
            </a:schemeClr>
          </a:solidFill>
          <a:ln w="9525">
            <a:solidFill>
              <a:schemeClr val="accent4">
                <a:lumMod val="60000"/>
                <a:lumOff val="40000"/>
                <a:alpha val="46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1981200" y="3352800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chemeClr val="accent4">
              <a:lumMod val="60000"/>
              <a:lumOff val="40000"/>
              <a:alpha val="60000"/>
            </a:schemeClr>
          </a:solidFill>
          <a:ln w="9525">
            <a:solidFill>
              <a:schemeClr val="accent4">
                <a:lumMod val="40000"/>
                <a:lumOff val="60000"/>
                <a:alpha val="53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2667000" y="2743200"/>
            <a:ext cx="1728788" cy="1635125"/>
          </a:xfrm>
          <a:prstGeom prst="rect">
            <a:avLst/>
          </a:prstGeom>
          <a:solidFill>
            <a:schemeClr val="accent4">
              <a:lumMod val="40000"/>
              <a:lumOff val="60000"/>
              <a:alpha val="36000"/>
            </a:schemeClr>
          </a:solidFill>
          <a:ln w="9525">
            <a:solidFill>
              <a:schemeClr val="accent4">
                <a:lumMod val="60000"/>
                <a:lumOff val="40000"/>
                <a:alpha val="59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5257800" y="2743200"/>
            <a:ext cx="1728788" cy="1635125"/>
          </a:xfrm>
          <a:prstGeom prst="rect">
            <a:avLst/>
          </a:prstGeom>
          <a:solidFill>
            <a:schemeClr val="accent4">
              <a:lumMod val="40000"/>
              <a:lumOff val="60000"/>
              <a:alpha val="37000"/>
            </a:schemeClr>
          </a:solidFill>
          <a:ln w="9525">
            <a:solidFill>
              <a:schemeClr val="accent4">
                <a:lumMod val="60000"/>
                <a:lumOff val="40000"/>
                <a:alpha val="57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1" name="WordArt 17"/>
          <p:cNvSpPr>
            <a:spLocks noChangeArrowheads="1" noChangeShapeType="1" noTextEdit="1"/>
          </p:cNvSpPr>
          <p:nvPr/>
        </p:nvSpPr>
        <p:spPr bwMode="auto">
          <a:xfrm>
            <a:off x="2627313" y="2060575"/>
            <a:ext cx="1333500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solidFill>
                  <a:srgbClr val="002060"/>
                </a:solidFill>
                <a:latin typeface="Times New Roman"/>
                <a:cs typeface="Times New Roman"/>
              </a:rPr>
              <a:t>Причина</a:t>
            </a:r>
          </a:p>
        </p:txBody>
      </p:sp>
      <p:sp>
        <p:nvSpPr>
          <p:cNvPr id="36883" name="WordArt 19"/>
          <p:cNvSpPr>
            <a:spLocks noChangeArrowheads="1" noChangeShapeType="1" noTextEdit="1"/>
          </p:cNvSpPr>
          <p:nvPr/>
        </p:nvSpPr>
        <p:spPr bwMode="auto">
          <a:xfrm>
            <a:off x="5334000" y="4876800"/>
            <a:ext cx="1552575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solidFill>
                  <a:srgbClr val="FF0000"/>
                </a:solidFill>
                <a:latin typeface="Times New Roman"/>
                <a:cs typeface="Times New Roman"/>
              </a:rPr>
              <a:t>Следствие</a:t>
            </a:r>
          </a:p>
        </p:txBody>
      </p:sp>
      <p:sp>
        <p:nvSpPr>
          <p:cNvPr id="36885" name="AutoShape 21"/>
          <p:cNvSpPr>
            <a:spLocks noChangeArrowheads="1"/>
          </p:cNvSpPr>
          <p:nvPr/>
        </p:nvSpPr>
        <p:spPr bwMode="auto">
          <a:xfrm>
            <a:off x="4572000" y="3352800"/>
            <a:ext cx="576263" cy="358775"/>
          </a:xfrm>
          <a:prstGeom prst="rightArrow">
            <a:avLst>
              <a:gd name="adj1" fmla="val 50000"/>
              <a:gd name="adj2" fmla="val 40155"/>
            </a:avLst>
          </a:prstGeom>
          <a:solidFill>
            <a:schemeClr val="accent4">
              <a:lumMod val="40000"/>
              <a:lumOff val="60000"/>
              <a:alpha val="56000"/>
            </a:schemeClr>
          </a:solidFill>
          <a:ln w="9525">
            <a:solidFill>
              <a:schemeClr val="accent4">
                <a:lumMod val="40000"/>
                <a:lumOff val="60000"/>
                <a:alpha val="53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3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rina\Desktop\гео книга.jpg"/>
          <p:cNvPicPr>
            <a:picLocks noChangeAspect="1" noChangeArrowheads="1"/>
          </p:cNvPicPr>
          <p:nvPr/>
        </p:nvPicPr>
        <p:blipFill rotWithShape="1">
          <a:blip r:embed="rId2" cstate="print"/>
          <a:srcRect l="-2379" t="-111" r="4278" b="111"/>
          <a:stretch/>
        </p:blipFill>
        <p:spPr bwMode="auto">
          <a:xfrm>
            <a:off x="0" y="26240"/>
            <a:ext cx="9072081" cy="68655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0718158">
            <a:off x="1017942" y="1608467"/>
            <a:ext cx="35035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§ 26 </a:t>
            </a:r>
          </a:p>
          <a:p>
            <a:pPr marL="457200" indent="-457200"/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 Решить заданные задачи </a:t>
            </a:r>
          </a:p>
          <a:p>
            <a:pPr marL="457200" indent="-457200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(записать с объяснением )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88640"/>
            <a:ext cx="3491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7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79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Примените полученные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знания.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на высоте 3000 метров, если атмосферное давление у подножья горы на уровне океана составляет 760 мм. рт. ст.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68882" y="1124744"/>
            <a:ext cx="781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1920" y="985037"/>
            <a:ext cx="52565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знать! </a:t>
            </a:r>
          </a:p>
          <a:p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*Атмосферное давление с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высотой через каждые </a:t>
            </a:r>
            <a:endParaRPr lang="ru-RU" sz="16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(</a:t>
            </a:r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м.) </a:t>
            </a:r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понижается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1мм. рт. ст.(10 мм. рт. ст.) 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Определим на какой высоте произойдет изменение атм. давления: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На сколько изменится атм. давление на этой высоте? Составим пропорцию.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Знаем: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м.  - 1мм. рт. ст.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Определим атм. давление на высоте 3000 м.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высоте 0 м. атм. давление 760 мм. рт. ст. составляет, то оно будет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высотой уменьшаться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Значит: </a:t>
            </a:r>
          </a:p>
          <a:p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Admin\Desktop\медод. пособия учителей\учебники 6.7,8,9,10\7кл рис учебник\География - 7\images\page69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9586"/>
            <a:ext cx="3719760" cy="3687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79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свои знания.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Высота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здания 237 метров. Если атмосферное давление у основания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(0 м.)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мм. рт. ст., то каким оно будет на крыше?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 flipH="1">
            <a:off x="185728" y="2068861"/>
            <a:ext cx="1584176" cy="2525742"/>
          </a:xfrm>
          <a:prstGeom prst="rtTriangle">
            <a:avLst/>
          </a:prstGeom>
          <a:solidFill>
            <a:srgbClr val="582A04">
              <a:alpha val="45000"/>
            </a:srgbClr>
          </a:solidFill>
          <a:ln>
            <a:solidFill>
              <a:srgbClr val="582A04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56313" y="1656865"/>
            <a:ext cx="23996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Абсолютная высота =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237 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Атм. давление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4750" y="4182608"/>
            <a:ext cx="26026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Абсолютная высота = 0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Атм. давление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745 мм. рт. ст.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>
            <a:stCxn id="3" idx="2"/>
          </p:cNvCxnSpPr>
          <p:nvPr/>
        </p:nvCxnSpPr>
        <p:spPr>
          <a:xfrm>
            <a:off x="1769904" y="4594603"/>
            <a:ext cx="22459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31715" y="1980032"/>
            <a:ext cx="22459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617378" y="1261745"/>
            <a:ext cx="781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1960" y="938209"/>
            <a:ext cx="482409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ЗНАТЬ! </a:t>
            </a:r>
          </a:p>
          <a:p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с высотой через каждые 10 м (100 м.)  понижается на 1мм. рт. ст. (10 мм. рт. ст.)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Определим на какой высоте произойдет изменение атм. давления: </a:t>
            </a:r>
          </a:p>
          <a:p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На сколько изменится атм. давление на этой высоте? Составим пропорцию.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Знаем: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м.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1мм. рт. ст.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Определим атм. давление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крыше здания 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237 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высоте 0 м. атм. давление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745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мм. рт. ст. составляет, то оно будет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высотой уменьшаться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Значит: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68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3634" y="188640"/>
            <a:ext cx="7488832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3</a:t>
            </a:r>
          </a:p>
          <a:p>
            <a:pPr marL="0" indent="0"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 шахты барометр показывает давление 780 мм рт. ст., у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земной поверхности (0 м.) равно 760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рт. ст. 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глубину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шахты.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знать!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*Атмосферное давление с высотой через каждые </a:t>
            </a:r>
            <a:r>
              <a:rPr lang="ru-RU" sz="1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(100 м.) понижается на 1мм. рт. ст.(10 мм. рт. ст.) </a:t>
            </a:r>
          </a:p>
          <a:p>
            <a:pPr marL="0" indent="0">
              <a:buNone/>
            </a:pP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 marL="0" indent="0">
              <a:buNone/>
            </a:pP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Определяем разницу в атм. 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авление (р):</a:t>
            </a:r>
          </a:p>
          <a:p>
            <a:pPr marL="0" indent="0">
              <a:buNone/>
            </a:pPr>
            <a:endParaRPr lang="ru-RU" altLang="ru-RU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Определяем на какой глубине изменилось атм. давление. </a:t>
            </a:r>
          </a:p>
          <a:p>
            <a:pPr marL="0" indent="0">
              <a:buNone/>
            </a:pP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Составим пропорцию:    </a:t>
            </a:r>
            <a:r>
              <a:rPr lang="ru-RU" altLang="ru-RU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Знаем:</a:t>
            </a:r>
            <a:r>
              <a:rPr lang="ru-RU" altLang="ru-RU" sz="1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м – 1 мм. рт. ст.</a:t>
            </a:r>
            <a:r>
              <a:rPr lang="ru-RU" alt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8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 глубину шахты.</a:t>
            </a:r>
          </a:p>
          <a:p>
            <a:pPr marL="0" indent="0">
              <a:buNone/>
            </a:pPr>
            <a:endParaRPr lang="ru-RU" altLang="ru-RU" sz="1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</p:txBody>
      </p:sp>
      <p:pic>
        <p:nvPicPr>
          <p:cNvPr id="28678" name="Picture 6" descr="Изображение 56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19282"/>
            <a:ext cx="1281526" cy="128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8636396" y="1700808"/>
            <a:ext cx="0" cy="3358553"/>
          </a:xfrm>
          <a:prstGeom prst="line">
            <a:avLst/>
          </a:prstGeom>
          <a:noFill/>
          <a:ln w="57150">
            <a:solidFill>
              <a:schemeClr val="accent6">
                <a:lumMod val="50000"/>
              </a:schemeClr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16901" y="450912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780 мм. рт. ст.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=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16901" y="1731412"/>
            <a:ext cx="1551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760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 рт. с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100392" y="270892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765427" y="2920298"/>
            <a:ext cx="284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8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14"/>
          <p:cNvSpPr>
            <a:spLocks noChangeShapeType="1"/>
          </p:cNvSpPr>
          <p:nvPr/>
        </p:nvSpPr>
        <p:spPr bwMode="auto">
          <a:xfrm>
            <a:off x="3348038" y="49418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9" name="Rectangle 35"/>
          <p:cNvSpPr>
            <a:spLocks noChangeArrowheads="1"/>
          </p:cNvSpPr>
          <p:nvPr/>
        </p:nvSpPr>
        <p:spPr bwMode="auto">
          <a:xfrm>
            <a:off x="192750" y="116632"/>
            <a:ext cx="8856663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990600" indent="-5334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Решаем самостоятельно.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4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 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поднялся на высоту 2 км. Каково атмосферное давление воздуха на этой высоте, 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земли оно равнялось 750 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мм. 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ст.?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Решение.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ko-K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5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Высчитайте 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в  г. Екатеринбурге, если известно, что абсолютная высота города 260м, а атмосферное давление на высоте 0м составляет 760мм 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рт. ст.</a:t>
            </a:r>
            <a:endParaRPr lang="ru-RU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Решение.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ko-KR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ru-RU" altLang="ko-K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6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Шахтер 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спустился в шахту на глубину 300 м . На поверхности атмосферное 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составило 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742 мм рт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Определите атмосферное давление в </a:t>
            </a:r>
            <a:r>
              <a:rPr lang="ru-RU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шахте.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ko-KR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Решение.</a:t>
            </a:r>
          </a:p>
          <a:p>
            <a:pPr marL="0" indent="0"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ko-KR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43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105454" y="188640"/>
            <a:ext cx="8928000" cy="151216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Задача:7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подножия горы на высоте 200 м над уровнем моря атм. давление равно 756 мм. рт. ст. На вершине оно составляет 720 мм. рт. ст. </a:t>
            </a:r>
            <a:b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относительную </a:t>
            </a:r>
            <a:r>
              <a:rPr lang="ru-RU" alt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(разница в высоте)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абсолютную высоту горы.</a:t>
            </a:r>
          </a:p>
        </p:txBody>
      </p:sp>
      <p:sp>
        <p:nvSpPr>
          <p:cNvPr id="21508" name="Line 12"/>
          <p:cNvSpPr>
            <a:spLocks noChangeShapeType="1"/>
          </p:cNvSpPr>
          <p:nvPr/>
        </p:nvSpPr>
        <p:spPr bwMode="auto">
          <a:xfrm>
            <a:off x="611188" y="5516563"/>
            <a:ext cx="4465637" cy="0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09" name="Line 13"/>
          <p:cNvSpPr>
            <a:spLocks noChangeShapeType="1"/>
          </p:cNvSpPr>
          <p:nvPr/>
        </p:nvSpPr>
        <p:spPr bwMode="auto">
          <a:xfrm>
            <a:off x="611188" y="5516562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0" name="Line 14"/>
          <p:cNvSpPr>
            <a:spLocks noChangeShapeType="1"/>
          </p:cNvSpPr>
          <p:nvPr/>
        </p:nvSpPr>
        <p:spPr bwMode="auto">
          <a:xfrm>
            <a:off x="5003800" y="4941888"/>
            <a:ext cx="0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1" name="Line 15"/>
          <p:cNvSpPr>
            <a:spLocks noChangeShapeType="1"/>
          </p:cNvSpPr>
          <p:nvPr/>
        </p:nvSpPr>
        <p:spPr bwMode="auto">
          <a:xfrm flipV="1">
            <a:off x="2268538" y="4941888"/>
            <a:ext cx="0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2" name="Line 16"/>
          <p:cNvSpPr>
            <a:spLocks noChangeShapeType="1"/>
          </p:cNvSpPr>
          <p:nvPr/>
        </p:nvSpPr>
        <p:spPr bwMode="auto">
          <a:xfrm>
            <a:off x="2268538" y="4941888"/>
            <a:ext cx="2735262" cy="0"/>
          </a:xfrm>
          <a:prstGeom prst="line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3" name="Freeform 22"/>
          <p:cNvSpPr>
            <a:spLocks/>
          </p:cNvSpPr>
          <p:nvPr/>
        </p:nvSpPr>
        <p:spPr bwMode="auto">
          <a:xfrm>
            <a:off x="539750" y="3500438"/>
            <a:ext cx="4432300" cy="2532062"/>
          </a:xfrm>
          <a:custGeom>
            <a:avLst/>
            <a:gdLst>
              <a:gd name="T0" fmla="*/ 0 w 3019"/>
              <a:gd name="T1" fmla="*/ 1595 h 1595"/>
              <a:gd name="T2" fmla="*/ 106 w 3019"/>
              <a:gd name="T3" fmla="*/ 1579 h 1595"/>
              <a:gd name="T4" fmla="*/ 218 w 3019"/>
              <a:gd name="T5" fmla="*/ 1545 h 1595"/>
              <a:gd name="T6" fmla="*/ 335 w 3019"/>
              <a:gd name="T7" fmla="*/ 1495 h 1595"/>
              <a:gd name="T8" fmla="*/ 358 w 3019"/>
              <a:gd name="T9" fmla="*/ 1478 h 1595"/>
              <a:gd name="T10" fmla="*/ 402 w 3019"/>
              <a:gd name="T11" fmla="*/ 1456 h 1595"/>
              <a:gd name="T12" fmla="*/ 447 w 3019"/>
              <a:gd name="T13" fmla="*/ 1428 h 1595"/>
              <a:gd name="T14" fmla="*/ 587 w 3019"/>
              <a:gd name="T15" fmla="*/ 1327 h 1595"/>
              <a:gd name="T16" fmla="*/ 620 w 3019"/>
              <a:gd name="T17" fmla="*/ 1277 h 1595"/>
              <a:gd name="T18" fmla="*/ 665 w 3019"/>
              <a:gd name="T19" fmla="*/ 1193 h 1595"/>
              <a:gd name="T20" fmla="*/ 710 w 3019"/>
              <a:gd name="T21" fmla="*/ 1148 h 1595"/>
              <a:gd name="T22" fmla="*/ 755 w 3019"/>
              <a:gd name="T23" fmla="*/ 1092 h 1595"/>
              <a:gd name="T24" fmla="*/ 799 w 3019"/>
              <a:gd name="T25" fmla="*/ 1042 h 1595"/>
              <a:gd name="T26" fmla="*/ 827 w 3019"/>
              <a:gd name="T27" fmla="*/ 1019 h 1595"/>
              <a:gd name="T28" fmla="*/ 838 w 3019"/>
              <a:gd name="T29" fmla="*/ 1003 h 1595"/>
              <a:gd name="T30" fmla="*/ 872 w 3019"/>
              <a:gd name="T31" fmla="*/ 980 h 1595"/>
              <a:gd name="T32" fmla="*/ 1319 w 3019"/>
              <a:gd name="T33" fmla="*/ 924 h 1595"/>
              <a:gd name="T34" fmla="*/ 1375 w 3019"/>
              <a:gd name="T35" fmla="*/ 891 h 1595"/>
              <a:gd name="T36" fmla="*/ 1565 w 3019"/>
              <a:gd name="T37" fmla="*/ 701 h 1595"/>
              <a:gd name="T38" fmla="*/ 1616 w 3019"/>
              <a:gd name="T39" fmla="*/ 667 h 1595"/>
              <a:gd name="T40" fmla="*/ 1666 w 3019"/>
              <a:gd name="T41" fmla="*/ 628 h 1595"/>
              <a:gd name="T42" fmla="*/ 1750 w 3019"/>
              <a:gd name="T43" fmla="*/ 550 h 1595"/>
              <a:gd name="T44" fmla="*/ 1851 w 3019"/>
              <a:gd name="T45" fmla="*/ 387 h 1595"/>
              <a:gd name="T46" fmla="*/ 1907 w 3019"/>
              <a:gd name="T47" fmla="*/ 270 h 1595"/>
              <a:gd name="T48" fmla="*/ 1951 w 3019"/>
              <a:gd name="T49" fmla="*/ 181 h 1595"/>
              <a:gd name="T50" fmla="*/ 2007 w 3019"/>
              <a:gd name="T51" fmla="*/ 97 h 1595"/>
              <a:gd name="T52" fmla="*/ 2052 w 3019"/>
              <a:gd name="T53" fmla="*/ 41 h 1595"/>
              <a:gd name="T54" fmla="*/ 2141 w 3019"/>
              <a:gd name="T55" fmla="*/ 2 h 1595"/>
              <a:gd name="T56" fmla="*/ 2259 w 3019"/>
              <a:gd name="T57" fmla="*/ 7 h 1595"/>
              <a:gd name="T58" fmla="*/ 2343 w 3019"/>
              <a:gd name="T59" fmla="*/ 41 h 1595"/>
              <a:gd name="T60" fmla="*/ 2466 w 3019"/>
              <a:gd name="T61" fmla="*/ 136 h 1595"/>
              <a:gd name="T62" fmla="*/ 2533 w 3019"/>
              <a:gd name="T63" fmla="*/ 203 h 1595"/>
              <a:gd name="T64" fmla="*/ 2566 w 3019"/>
              <a:gd name="T65" fmla="*/ 225 h 1595"/>
              <a:gd name="T66" fmla="*/ 2611 w 3019"/>
              <a:gd name="T67" fmla="*/ 276 h 1595"/>
              <a:gd name="T68" fmla="*/ 2650 w 3019"/>
              <a:gd name="T69" fmla="*/ 332 h 1595"/>
              <a:gd name="T70" fmla="*/ 2768 w 3019"/>
              <a:gd name="T71" fmla="*/ 482 h 1595"/>
              <a:gd name="T72" fmla="*/ 2818 w 3019"/>
              <a:gd name="T73" fmla="*/ 555 h 1595"/>
              <a:gd name="T74" fmla="*/ 2852 w 3019"/>
              <a:gd name="T75" fmla="*/ 600 h 1595"/>
              <a:gd name="T76" fmla="*/ 2868 w 3019"/>
              <a:gd name="T77" fmla="*/ 667 h 1595"/>
              <a:gd name="T78" fmla="*/ 2930 w 3019"/>
              <a:gd name="T79" fmla="*/ 745 h 1595"/>
              <a:gd name="T80" fmla="*/ 2964 w 3019"/>
              <a:gd name="T81" fmla="*/ 790 h 1595"/>
              <a:gd name="T82" fmla="*/ 2997 w 3019"/>
              <a:gd name="T83" fmla="*/ 852 h 1595"/>
              <a:gd name="T84" fmla="*/ 3019 w 3019"/>
              <a:gd name="T85" fmla="*/ 924 h 159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019"/>
              <a:gd name="T130" fmla="*/ 0 h 1595"/>
              <a:gd name="T131" fmla="*/ 3019 w 3019"/>
              <a:gd name="T132" fmla="*/ 1595 h 159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019" h="1595">
                <a:moveTo>
                  <a:pt x="0" y="1595"/>
                </a:moveTo>
                <a:cubicBezTo>
                  <a:pt x="36" y="1590"/>
                  <a:pt x="70" y="1583"/>
                  <a:pt x="106" y="1579"/>
                </a:cubicBezTo>
                <a:cubicBezTo>
                  <a:pt x="143" y="1566"/>
                  <a:pt x="182" y="1561"/>
                  <a:pt x="218" y="1545"/>
                </a:cubicBezTo>
                <a:cubicBezTo>
                  <a:pt x="257" y="1528"/>
                  <a:pt x="294" y="1507"/>
                  <a:pt x="335" y="1495"/>
                </a:cubicBezTo>
                <a:cubicBezTo>
                  <a:pt x="343" y="1489"/>
                  <a:pt x="350" y="1483"/>
                  <a:pt x="358" y="1478"/>
                </a:cubicBezTo>
                <a:cubicBezTo>
                  <a:pt x="372" y="1470"/>
                  <a:pt x="402" y="1456"/>
                  <a:pt x="402" y="1456"/>
                </a:cubicBezTo>
                <a:cubicBezTo>
                  <a:pt x="416" y="1441"/>
                  <a:pt x="427" y="1434"/>
                  <a:pt x="447" y="1428"/>
                </a:cubicBezTo>
                <a:cubicBezTo>
                  <a:pt x="496" y="1395"/>
                  <a:pt x="538" y="1359"/>
                  <a:pt x="587" y="1327"/>
                </a:cubicBezTo>
                <a:cubicBezTo>
                  <a:pt x="598" y="1310"/>
                  <a:pt x="613" y="1296"/>
                  <a:pt x="620" y="1277"/>
                </a:cubicBezTo>
                <a:cubicBezTo>
                  <a:pt x="630" y="1250"/>
                  <a:pt x="641" y="1211"/>
                  <a:pt x="665" y="1193"/>
                </a:cubicBezTo>
                <a:cubicBezTo>
                  <a:pt x="685" y="1178"/>
                  <a:pt x="697" y="1169"/>
                  <a:pt x="710" y="1148"/>
                </a:cubicBezTo>
                <a:cubicBezTo>
                  <a:pt x="718" y="1122"/>
                  <a:pt x="739" y="1113"/>
                  <a:pt x="755" y="1092"/>
                </a:cubicBezTo>
                <a:cubicBezTo>
                  <a:pt x="792" y="1043"/>
                  <a:pt x="759" y="1071"/>
                  <a:pt x="799" y="1042"/>
                </a:cubicBezTo>
                <a:cubicBezTo>
                  <a:pt x="828" y="997"/>
                  <a:pt x="790" y="1048"/>
                  <a:pt x="827" y="1019"/>
                </a:cubicBezTo>
                <a:cubicBezTo>
                  <a:pt x="832" y="1015"/>
                  <a:pt x="833" y="1007"/>
                  <a:pt x="838" y="1003"/>
                </a:cubicBezTo>
                <a:cubicBezTo>
                  <a:pt x="848" y="994"/>
                  <a:pt x="861" y="988"/>
                  <a:pt x="872" y="980"/>
                </a:cubicBezTo>
                <a:cubicBezTo>
                  <a:pt x="1017" y="884"/>
                  <a:pt x="1096" y="928"/>
                  <a:pt x="1319" y="924"/>
                </a:cubicBezTo>
                <a:cubicBezTo>
                  <a:pt x="1333" y="912"/>
                  <a:pt x="1358" y="896"/>
                  <a:pt x="1375" y="891"/>
                </a:cubicBezTo>
                <a:cubicBezTo>
                  <a:pt x="1409" y="795"/>
                  <a:pt x="1486" y="758"/>
                  <a:pt x="1565" y="701"/>
                </a:cubicBezTo>
                <a:cubicBezTo>
                  <a:pt x="1584" y="687"/>
                  <a:pt x="1593" y="675"/>
                  <a:pt x="1616" y="667"/>
                </a:cubicBezTo>
                <a:cubicBezTo>
                  <a:pt x="1634" y="644"/>
                  <a:pt x="1643" y="643"/>
                  <a:pt x="1666" y="628"/>
                </a:cubicBezTo>
                <a:cubicBezTo>
                  <a:pt x="1685" y="599"/>
                  <a:pt x="1724" y="575"/>
                  <a:pt x="1750" y="550"/>
                </a:cubicBezTo>
                <a:cubicBezTo>
                  <a:pt x="1797" y="504"/>
                  <a:pt x="1814" y="439"/>
                  <a:pt x="1851" y="387"/>
                </a:cubicBezTo>
                <a:cubicBezTo>
                  <a:pt x="1859" y="353"/>
                  <a:pt x="1881" y="293"/>
                  <a:pt x="1907" y="270"/>
                </a:cubicBezTo>
                <a:cubicBezTo>
                  <a:pt x="1914" y="241"/>
                  <a:pt x="1934" y="206"/>
                  <a:pt x="1951" y="181"/>
                </a:cubicBezTo>
                <a:cubicBezTo>
                  <a:pt x="1960" y="148"/>
                  <a:pt x="1985" y="123"/>
                  <a:pt x="2007" y="97"/>
                </a:cubicBezTo>
                <a:cubicBezTo>
                  <a:pt x="2021" y="81"/>
                  <a:pt x="2035" y="55"/>
                  <a:pt x="2052" y="41"/>
                </a:cubicBezTo>
                <a:cubicBezTo>
                  <a:pt x="2077" y="21"/>
                  <a:pt x="2111" y="11"/>
                  <a:pt x="2141" y="2"/>
                </a:cubicBezTo>
                <a:cubicBezTo>
                  <a:pt x="2180" y="4"/>
                  <a:pt x="2220" y="0"/>
                  <a:pt x="2259" y="7"/>
                </a:cubicBezTo>
                <a:cubicBezTo>
                  <a:pt x="2276" y="10"/>
                  <a:pt x="2321" y="35"/>
                  <a:pt x="2343" y="41"/>
                </a:cubicBezTo>
                <a:cubicBezTo>
                  <a:pt x="2387" y="70"/>
                  <a:pt x="2422" y="107"/>
                  <a:pt x="2466" y="136"/>
                </a:cubicBezTo>
                <a:cubicBezTo>
                  <a:pt x="2483" y="163"/>
                  <a:pt x="2507" y="184"/>
                  <a:pt x="2533" y="203"/>
                </a:cubicBezTo>
                <a:cubicBezTo>
                  <a:pt x="2544" y="211"/>
                  <a:pt x="2566" y="225"/>
                  <a:pt x="2566" y="225"/>
                </a:cubicBezTo>
                <a:cubicBezTo>
                  <a:pt x="2587" y="255"/>
                  <a:pt x="2573" y="237"/>
                  <a:pt x="2611" y="276"/>
                </a:cubicBezTo>
                <a:cubicBezTo>
                  <a:pt x="2611" y="276"/>
                  <a:pt x="2646" y="326"/>
                  <a:pt x="2650" y="332"/>
                </a:cubicBezTo>
                <a:cubicBezTo>
                  <a:pt x="2686" y="383"/>
                  <a:pt x="2730" y="433"/>
                  <a:pt x="2768" y="482"/>
                </a:cubicBezTo>
                <a:cubicBezTo>
                  <a:pt x="2786" y="505"/>
                  <a:pt x="2801" y="532"/>
                  <a:pt x="2818" y="555"/>
                </a:cubicBezTo>
                <a:cubicBezTo>
                  <a:pt x="2829" y="570"/>
                  <a:pt x="2852" y="600"/>
                  <a:pt x="2852" y="600"/>
                </a:cubicBezTo>
                <a:cubicBezTo>
                  <a:pt x="2858" y="622"/>
                  <a:pt x="2857" y="647"/>
                  <a:pt x="2868" y="667"/>
                </a:cubicBezTo>
                <a:cubicBezTo>
                  <a:pt x="2885" y="698"/>
                  <a:pt x="2909" y="718"/>
                  <a:pt x="2930" y="745"/>
                </a:cubicBezTo>
                <a:cubicBezTo>
                  <a:pt x="2973" y="800"/>
                  <a:pt x="2935" y="763"/>
                  <a:pt x="2964" y="790"/>
                </a:cubicBezTo>
                <a:cubicBezTo>
                  <a:pt x="2970" y="812"/>
                  <a:pt x="2982" y="835"/>
                  <a:pt x="2997" y="852"/>
                </a:cubicBezTo>
                <a:cubicBezTo>
                  <a:pt x="3006" y="876"/>
                  <a:pt x="3008" y="900"/>
                  <a:pt x="3019" y="92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4" name="Line 30"/>
          <p:cNvSpPr>
            <a:spLocks noChangeShapeType="1"/>
          </p:cNvSpPr>
          <p:nvPr/>
        </p:nvSpPr>
        <p:spPr bwMode="auto">
          <a:xfrm>
            <a:off x="827088" y="5661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5" name="Line 32"/>
          <p:cNvSpPr>
            <a:spLocks noChangeShapeType="1"/>
          </p:cNvSpPr>
          <p:nvPr/>
        </p:nvSpPr>
        <p:spPr bwMode="auto">
          <a:xfrm>
            <a:off x="971550" y="55895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6" name="Line 33"/>
          <p:cNvSpPr>
            <a:spLocks noChangeShapeType="1"/>
          </p:cNvSpPr>
          <p:nvPr/>
        </p:nvSpPr>
        <p:spPr bwMode="auto">
          <a:xfrm>
            <a:off x="611188" y="57340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7" name="Line 34"/>
          <p:cNvSpPr>
            <a:spLocks noChangeShapeType="1"/>
          </p:cNvSpPr>
          <p:nvPr/>
        </p:nvSpPr>
        <p:spPr bwMode="auto">
          <a:xfrm>
            <a:off x="755650" y="56610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8" name="Line 35"/>
          <p:cNvSpPr>
            <a:spLocks noChangeShapeType="1"/>
          </p:cNvSpPr>
          <p:nvPr/>
        </p:nvSpPr>
        <p:spPr bwMode="auto">
          <a:xfrm>
            <a:off x="684213" y="58054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9" name="Line 36"/>
          <p:cNvSpPr>
            <a:spLocks noChangeShapeType="1"/>
          </p:cNvSpPr>
          <p:nvPr/>
        </p:nvSpPr>
        <p:spPr bwMode="auto">
          <a:xfrm>
            <a:off x="684213" y="5876925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0" name="Line 37"/>
          <p:cNvSpPr>
            <a:spLocks noChangeShapeType="1"/>
          </p:cNvSpPr>
          <p:nvPr/>
        </p:nvSpPr>
        <p:spPr bwMode="auto">
          <a:xfrm>
            <a:off x="827088" y="5589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1" name="Line 38"/>
          <p:cNvSpPr>
            <a:spLocks noChangeShapeType="1"/>
          </p:cNvSpPr>
          <p:nvPr/>
        </p:nvSpPr>
        <p:spPr bwMode="auto">
          <a:xfrm>
            <a:off x="3348038" y="49418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2" name="Line 41"/>
          <p:cNvSpPr>
            <a:spLocks noChangeShapeType="1"/>
          </p:cNvSpPr>
          <p:nvPr/>
        </p:nvSpPr>
        <p:spPr bwMode="auto">
          <a:xfrm flipV="1">
            <a:off x="3563938" y="3573016"/>
            <a:ext cx="0" cy="1368872"/>
          </a:xfrm>
          <a:prstGeom prst="line">
            <a:avLst/>
          </a:prstGeom>
          <a:noFill/>
          <a:ln w="2857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3" name="Line 42"/>
          <p:cNvSpPr>
            <a:spLocks noChangeShapeType="1"/>
          </p:cNvSpPr>
          <p:nvPr/>
        </p:nvSpPr>
        <p:spPr bwMode="auto">
          <a:xfrm flipV="1">
            <a:off x="3708400" y="3500438"/>
            <a:ext cx="0" cy="2016125"/>
          </a:xfrm>
          <a:prstGeom prst="line">
            <a:avLst/>
          </a:prstGeom>
          <a:noFill/>
          <a:ln w="2857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4" name="Rectangle 43"/>
          <p:cNvSpPr>
            <a:spLocks noChangeArrowheads="1"/>
          </p:cNvSpPr>
          <p:nvPr/>
        </p:nvSpPr>
        <p:spPr bwMode="auto">
          <a:xfrm>
            <a:off x="2951366" y="4435623"/>
            <a:ext cx="6014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h=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5" name="Rectangle 44"/>
          <p:cNvSpPr>
            <a:spLocks noChangeArrowheads="1"/>
          </p:cNvSpPr>
          <p:nvPr/>
        </p:nvSpPr>
        <p:spPr bwMode="auto">
          <a:xfrm>
            <a:off x="3726285" y="3990330"/>
            <a:ext cx="6014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h=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7" name="Rectangle 46"/>
          <p:cNvSpPr>
            <a:spLocks noChangeArrowheads="1"/>
          </p:cNvSpPr>
          <p:nvPr/>
        </p:nvSpPr>
        <p:spPr bwMode="auto">
          <a:xfrm>
            <a:off x="850797" y="4531771"/>
            <a:ext cx="17023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sz="2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756 </a:t>
            </a:r>
            <a:r>
              <a:rPr lang="ru-RU" altLang="ru-RU" sz="20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 рт. ст.</a:t>
            </a:r>
            <a:endParaRPr lang="ru-RU" altLang="ru-RU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8" name="Rectangle 47"/>
          <p:cNvSpPr>
            <a:spLocks noChangeArrowheads="1"/>
          </p:cNvSpPr>
          <p:nvPr/>
        </p:nvSpPr>
        <p:spPr bwMode="auto">
          <a:xfrm>
            <a:off x="3059832" y="3014299"/>
            <a:ext cx="17023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</a:t>
            </a:r>
            <a:r>
              <a:rPr lang="ru-RU" altLang="ru-RU" sz="20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 рт. ст.</a:t>
            </a:r>
            <a:endParaRPr lang="ru-RU" altLang="ru-RU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61219" y="4531771"/>
            <a:ext cx="8082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30000"/>
              </a:spcBef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69567" y="5147231"/>
            <a:ext cx="514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30000"/>
              </a:spcBef>
            </a:pP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val="42005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4387" y="175057"/>
            <a:ext cx="9119614" cy="5883399"/>
            <a:chOff x="24387" y="175057"/>
            <a:chExt cx="9119614" cy="5883399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67994" y="1088740"/>
              <a:ext cx="8578052" cy="3384376"/>
              <a:chOff x="179512" y="1412776"/>
              <a:chExt cx="8578052" cy="3384376"/>
            </a:xfrm>
          </p:grpSpPr>
          <p:pic>
            <p:nvPicPr>
              <p:cNvPr id="3" name="Picture 3" descr="C:\Users\Irina\Pictures\Мои сканированные изображения\2016-02 (фев)\сканирование0003.jpg"/>
              <p:cNvPicPr>
                <a:picLocks noChangeAspect="1" noChangeArrowheads="1"/>
              </p:cNvPicPr>
              <p:nvPr/>
            </p:nvPicPr>
            <p:blipFill>
              <a:blip r:embed="rId2"/>
              <a:srcRect l="7073" t="12840" b="60694"/>
              <a:stretch>
                <a:fillRect/>
              </a:stretch>
            </p:blipFill>
            <p:spPr bwMode="auto">
              <a:xfrm>
                <a:off x="179512" y="1412776"/>
                <a:ext cx="8578052" cy="3384376"/>
              </a:xfrm>
              <a:prstGeom prst="rect">
                <a:avLst/>
              </a:prstGeom>
              <a:noFill/>
            </p:spPr>
          </p:pic>
          <p:grpSp>
            <p:nvGrpSpPr>
              <p:cNvPr id="4" name="Группа 3"/>
              <p:cNvGrpSpPr/>
              <p:nvPr/>
            </p:nvGrpSpPr>
            <p:grpSpPr>
              <a:xfrm>
                <a:off x="2904627" y="2276872"/>
                <a:ext cx="4126834" cy="1584176"/>
                <a:chOff x="2904627" y="2276872"/>
                <a:chExt cx="4126834" cy="1584176"/>
              </a:xfrm>
            </p:grpSpPr>
            <p:sp>
              <p:nvSpPr>
                <p:cNvPr id="5" name="Овал 4"/>
                <p:cNvSpPr/>
                <p:nvPr/>
              </p:nvSpPr>
              <p:spPr>
                <a:xfrm>
                  <a:off x="2904627" y="3501008"/>
                  <a:ext cx="371229" cy="36004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dirty="0" smtClean="0"/>
                    <a:t>1</a:t>
                  </a:r>
                  <a:endParaRPr lang="ru-RU" dirty="0"/>
                </a:p>
              </p:txBody>
            </p:sp>
            <p:sp>
              <p:nvSpPr>
                <p:cNvPr id="6" name="Овал 5"/>
                <p:cNvSpPr/>
                <p:nvPr/>
              </p:nvSpPr>
              <p:spPr>
                <a:xfrm>
                  <a:off x="4067944" y="3356992"/>
                  <a:ext cx="371229" cy="36004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dirty="0" smtClean="0"/>
                    <a:t>2</a:t>
                  </a:r>
                  <a:endParaRPr lang="ru-RU" dirty="0"/>
                </a:p>
              </p:txBody>
            </p:sp>
            <p:sp>
              <p:nvSpPr>
                <p:cNvPr id="7" name="Овал 6"/>
                <p:cNvSpPr/>
                <p:nvPr/>
              </p:nvSpPr>
              <p:spPr>
                <a:xfrm>
                  <a:off x="6660232" y="2276872"/>
                  <a:ext cx="371229" cy="36004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dirty="0" smtClean="0"/>
                    <a:t>3</a:t>
                  </a:r>
                  <a:endParaRPr lang="ru-RU" dirty="0"/>
                </a:p>
              </p:txBody>
            </p:sp>
          </p:grpSp>
        </p:grpSp>
        <p:sp>
          <p:nvSpPr>
            <p:cNvPr id="8" name="Прямоугольник 7"/>
            <p:cNvSpPr/>
            <p:nvPr/>
          </p:nvSpPr>
          <p:spPr>
            <a:xfrm>
              <a:off x="24387" y="175057"/>
              <a:ext cx="91196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Задача: 2 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Определите атм. давление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точках 1, 2, 3 указанных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схеме, если на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уровне моря  (0 м.) температура равна  760 мм. рт. ст. (</a:t>
              </a:r>
              <a:r>
                <a:rPr lang="ru-RU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записать решение </a:t>
              </a:r>
              <a:r>
                <a:rPr lang="ru-RU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задачи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95536" y="4581128"/>
              <a:ext cx="8568952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Решение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ru-RU" dirty="0" smtClean="0"/>
  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766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медод. пособия учителей\учебники 6.7,8,9,10\7кл рис учебник\География - 7\images\page69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99" y="188640"/>
            <a:ext cx="4755589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59766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задачи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изменение атмосферного давления с высотой, используя данную схему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(решение записать с объяснением).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7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узнали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давление, которое оказывает атмосфера на земную поверхность.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больше 760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 его считают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меньше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соединяющие на карте точки с одинаковым давлением,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__________________.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1370</TotalTime>
  <Words>882</Words>
  <Application>Microsoft Office PowerPoint</Application>
  <PresentationFormat>Экран (4:3)</PresentationFormat>
  <Paragraphs>173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Задача:7  У подножия горы на высоте 200 м над уровнем моря атм. давление равно 756 мм. рт. ст. На вершине оно составляет 720 мм. рт. ст.  Определите относительную (разница в высоте) и абсолютную высоту горы.</vt:lpstr>
      <vt:lpstr>Презентация PowerPoint</vt:lpstr>
      <vt:lpstr>Презентация PowerPoint</vt:lpstr>
      <vt:lpstr>Презентация PowerPoint</vt:lpstr>
      <vt:lpstr>Задача № 1 Определите температуру воздуха на высоте 2 км. Если на уровне моря она равна  +16◦ С</vt:lpstr>
      <vt:lpstr>Задача № 2 Определите температуру воздуха на высоте 3 км., если на уровне моря она равна  0◦ С</vt:lpstr>
      <vt:lpstr>Задача № 3 Определите температуру воздуха на высоте 4 км., если на уровне моря она равна  +12◦ 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119</cp:revision>
  <dcterms:created xsi:type="dcterms:W3CDTF">2020-03-23T18:32:01Z</dcterms:created>
  <dcterms:modified xsi:type="dcterms:W3CDTF">2020-03-31T14:05:29Z</dcterms:modified>
</cp:coreProperties>
</file>