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836" autoAdjust="0"/>
    <p:restoredTop sz="95590" autoAdjust="0"/>
  </p:normalViewPr>
  <p:slideViewPr>
    <p:cSldViewPr snapToGrid="0">
      <p:cViewPr varScale="1">
        <p:scale>
          <a:sx n="77" d="100"/>
          <a:sy n="77" d="100"/>
        </p:scale>
        <p:origin x="-96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0FC6785F-A1DF-4EE9-8AF1-FB18B8FD2770}" type="datetime1">
              <a:rPr lang="ru-RU" smtClean="0"/>
              <a:pPr algn="r" rtl="0"/>
              <a:t>23.05.2016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BC5E7952-DB33-42A6-85F1-EC9FFE59C5A5}" type="datetime1">
              <a:rPr lang="ru-RU" smtClean="0"/>
              <a:pPr/>
              <a:t>23.05.2016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осход солнца над холмами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pPr rtl="0"/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Альтернативный 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2EA696FC-9A77-4071-A801-5CB01ADFCEE0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30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 rtl="0">
              <a:buNone/>
              <a:defRPr sz="3200">
                <a:solidFill>
                  <a:schemeClr val="tx2"/>
                </a:solidFill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15158F-9616-46E4-A068-ABFEB8F78BD3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0BA257-D9F8-40CE-B2C0-78C18E2F3833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227F1B-C503-4BE9-8C68-4DAA2E2C4D63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0D3B43-93BB-4FE1-96FE-C4B2D6A1EEBE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FF5840-3802-4C7C-A27F-B187375E17E1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Альтернативный 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BA9E7AD-B5AC-4063-B30B-E00870C8F9B7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0A2E23-4039-454E-B7A5-EF34969D0EB0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707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9D57A-0B57-4691-BD82-D97DC93F1E68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70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CF3C2B-618F-414A-8200-5F8040E22B8A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17EA9A42-67EB-4977-9A37-199B20080153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F7A826-5D86-447B-A699-B3F38188AFAF}" type="datetime1">
              <a:rPr lang="ru-RU" smtClean="0"/>
              <a:pPr rtl="0"/>
              <a:t>23.05.2016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bg2"/>
                </a:solidFill>
              </a:defRPr>
            </a:lvl1pPr>
          </a:lstStyle>
          <a:p>
            <a:fld id="{226A6D92-FACD-457A-B89A-1383E35DC964}" type="datetime1">
              <a:rPr lang="ru-RU" smtClean="0"/>
              <a:pPr/>
              <a:t>23.05.2016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bg2"/>
                </a:solidFill>
              </a:defRPr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Культура Древнего Рима и Древней Греции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Рагимова </a:t>
            </a:r>
            <a:r>
              <a:rPr lang="ru-RU" dirty="0" err="1" smtClean="0"/>
              <a:t>Арзум</a:t>
            </a:r>
            <a:r>
              <a:rPr lang="ru-RU" dirty="0" smtClean="0"/>
              <a:t> 8в </a:t>
            </a:r>
          </a:p>
          <a:p>
            <a:r>
              <a:rPr lang="ru-RU" dirty="0" smtClean="0"/>
              <a:t>Учитель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err="1" smtClean="0"/>
              <a:t>Маршева</a:t>
            </a:r>
            <a:r>
              <a:rPr lang="ru-RU" dirty="0" smtClean="0"/>
              <a:t> Ирина Александровна</a:t>
            </a:r>
            <a:endParaRPr lang="ru-RU" dirty="0" smtClean="0"/>
          </a:p>
        </p:txBody>
      </p:sp>
      <p:pic>
        <p:nvPicPr>
          <p:cNvPr id="4" name="Рисунок 3" descr="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74941" cy="4691986"/>
          </a:xfrm>
          <a:prstGeom prst="rect">
            <a:avLst/>
          </a:prstGeom>
        </p:spPr>
      </p:pic>
      <p:pic>
        <p:nvPicPr>
          <p:cNvPr id="5" name="Рисунок 4" descr="126-1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339" y="0"/>
            <a:ext cx="5753661" cy="4744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проблемы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уроках истории и Мировой Художественной Культуры часто звучит фраза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Римлян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позаимствовали культуры Греков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Но все ведь различия должны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быть. Или все же можно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росматривать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ее как одну общую?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Римская культура в целом основана на заимствовании. У исследователей культуры древнего Рима существуют различные взгляды на ее происхождение. Одни полагают, что собственно римской культуры не было, поскольку все, что сохранилось,- результат слияния и взаимодействия высокоразвитых (греческой, этрусской) и примитивных культур племен, прежде населявших римскую территорию: латинян, сабинян,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умбров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самнитов и других. Религия завоеванных народов- греков, египтян, персов- воспринималась терпимо: греческие культы считались созвучными римским представлениям, а функции богов- аналогичными. Римские божества не были персонифицированы, а греческие являли собой совершенство в человеческом облике. Поэтому, с одной стороны, римская религия впитала в себя греческие религиозные представления, а с другой- придала греческим богам римские достоинства. В результате появилось новое качество: религия, одухотворенная греческой эмоциональностью и в то же время соблюдающая римскую строгость.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Вот я и решила взять именно эту тему   для моего реферата. Я хотела выяснить какие различия преобладают в Римской и Греческой культуре.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987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514" y="160636"/>
            <a:ext cx="2635230" cy="16285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063240" lvl="8" indent="-45720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1.Выявить различия в каждом виде искусства между  двумя прекрасными культурами</a:t>
            </a:r>
          </a:p>
          <a:p>
            <a:pPr marL="502920" indent="-4572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Ответить на вопрос: Можно 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росматривать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культуру Древней Греции и Древнего Рима как одну общую?</a:t>
            </a:r>
          </a:p>
          <a:p>
            <a:pPr marL="502920" indent="-4572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Сделать выводы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8188-12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690" y="3027405"/>
            <a:ext cx="2474029" cy="3620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4930346" cy="13098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 глава- Литература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0066" y="1606378"/>
            <a:ext cx="8563231" cy="501684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 я обнаружила что в Греческой культуре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литературы сильное влияние оказывает народное творчество, народная поэзия, распространение письменности. Развитие литературных жанров, которые непосредственно отвечали на вопросы, выдвигаемые частным и общественным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бытом. А в Римской культуре появление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реалистического направления в литературе; влияние греческого искусства , зачастую не совпадающим с римскими тенденциями его развития </a:t>
            </a:r>
            <a:r>
              <a:rPr lang="ru-RU" dirty="0" smtClean="0"/>
              <a:t>  </a:t>
            </a:r>
            <a:endParaRPr lang="ru-RU" dirty="0"/>
          </a:p>
        </p:txBody>
      </p:sp>
      <p:pic>
        <p:nvPicPr>
          <p:cNvPr id="4" name="Рисунок 3" descr="b43defc8d2d115058293fd1c956ce4c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6714" y="2446640"/>
            <a:ext cx="3394648" cy="2520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Глава 2- Религия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98" y="2001796"/>
            <a:ext cx="10307182" cy="402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Греция- Идея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всемогущества божества; отсутствие единой религии; связь богов с конкретными полисами; тотемизм, представление о всеобщей одушевлённости природы; герои как посредники между миром богов и миром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людей.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Рим- </a:t>
            </a:r>
            <a:r>
              <a:rPr lang="ru-RU" sz="2400" dirty="0" smtClean="0"/>
              <a:t>Обожествление непонятных явлений природы и общественной жизни; анимизм (вера в духов, обитающих во всех материальных предметах); позднее появление антропоморфного взгляда на богов; родовые и семейные культы, сильное влияние греческой религии; сходство богов с греческими; свободный прием в пантеон иноземных богов; важное значение жертвоприношений; практичность религии 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242" y="0"/>
            <a:ext cx="2686050" cy="1940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Глава 3- Театр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Греция-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расцвет драматического искусства и жанра комедии, которая влияла на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политику</a:t>
            </a:r>
          </a:p>
          <a:p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Рим-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больше развивались жанры  сатуры; комедия масок; очень сильное влияние греческих образов на развитие римской трагедии, комедии, литературы и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других жанров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Рисунок 3" descr="image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352" y="3348681"/>
            <a:ext cx="4908568" cy="31756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Глава 4-	Скульптура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0924" y="1886962"/>
            <a:ext cx="9509760" cy="4127627"/>
          </a:xfrm>
        </p:spPr>
        <p:txBody>
          <a:bodyPr/>
          <a:lstStyle/>
          <a:p>
            <a:r>
              <a:rPr lang="ru-RU" dirty="0" smtClean="0"/>
              <a:t>Открытые пластичные формы; отношение к форме, объему, пространству основано на концентрической динамике художественного мышления, а не на эксцентрической, не основанной на прорыве границ и рамок; основная тема - изображение богов и героев – покровителей полиса; постепенное развитие реалистичности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    Сосредоточенные, большей частью заключенные сами в себе образы; наибольшее развитие портрета и исторического рельефа; концентрация внимания на личных, индивидуальных особенностях человека; кажущаяся компактность форм, вызванная подражанием греческим образам; массовое создание статуй низкой художественной ценности; влияние греческой скульптуры, за исключением жанра реалистического портрета, способствующее утрате черт натурализма</a:t>
            </a:r>
          </a:p>
          <a:p>
            <a:endParaRPr lang="ru-RU" dirty="0"/>
          </a:p>
        </p:txBody>
      </p:sp>
      <p:pic>
        <p:nvPicPr>
          <p:cNvPr id="4" name="Рисунок 3" descr="126-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34817" y="0"/>
            <a:ext cx="2557183" cy="1779373"/>
          </a:xfrm>
          <a:prstGeom prst="rect">
            <a:avLst/>
          </a:prstGeom>
        </p:spPr>
      </p:pic>
      <p:pic>
        <p:nvPicPr>
          <p:cNvPr id="5" name="Рисунок 4" descr="28188-123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47518" cy="1825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Глава 5- Наука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Большее, нежели </a:t>
            </a:r>
            <a:r>
              <a:rPr lang="ru-RU" dirty="0" smtClean="0"/>
              <a:t>в </a:t>
            </a:r>
            <a:r>
              <a:rPr lang="ru-RU" dirty="0" smtClean="0"/>
              <a:t>Риме, внимание к теоретическим </a:t>
            </a:r>
            <a:r>
              <a:rPr lang="ru-RU" dirty="0" smtClean="0"/>
              <a:t>наукам.</a:t>
            </a:r>
            <a:r>
              <a:rPr lang="ru-RU" dirty="0" smtClean="0"/>
              <a:t>    Практицизм, большее развитие прикладных, а не теоретических наук; развитие ораторского искусства и его независимость от греческих прообразов; большое развитие науки о праве, </a:t>
            </a:r>
            <a:r>
              <a:rPr lang="ru-RU" dirty="0" err="1" smtClean="0"/>
              <a:t>юриспунденции</a:t>
            </a:r>
            <a:r>
              <a:rPr lang="ru-RU" dirty="0" smtClean="0"/>
              <a:t>; зарождение </a:t>
            </a:r>
            <a:r>
              <a:rPr lang="ru-RU" dirty="0" smtClean="0"/>
              <a:t>филологии.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38372"/>
            <a:ext cx="5501590" cy="3719628"/>
          </a:xfrm>
          <a:prstGeom prst="rect">
            <a:avLst/>
          </a:prstGeom>
        </p:spPr>
      </p:pic>
      <p:pic>
        <p:nvPicPr>
          <p:cNvPr id="5" name="Рисунок 4" descr="skulptura-drevnego-ri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943" y="3791979"/>
            <a:ext cx="4016700" cy="2744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609070" cy="1112108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8606" y="3657601"/>
            <a:ext cx="10268464" cy="2817340"/>
          </a:xfrm>
        </p:spPr>
        <p:txBody>
          <a:bodyPr>
            <a:normAutofit/>
          </a:bodyPr>
          <a:lstStyle/>
          <a:p>
            <a:r>
              <a:rPr lang="ru-RU" dirty="0" smtClean="0"/>
              <a:t>Таким образом можно сделать вывод. Что культура Древней Греции и Древнего мира очень похожи друг на друга. Можно их рассматривать как одну общую. Скорее всего греческая культура оказала большее влияние на развитию римской за счет того, что она развивалась в более ранний период. А римляне просто последовали примеру греков, позаимствовав их обычаи. </a:t>
            </a:r>
          </a:p>
          <a:p>
            <a:r>
              <a:rPr lang="ru-RU" dirty="0" smtClean="0"/>
              <a:t>Жаль, что в моем реферате нельзя описать все богатейшее культурное наследие Греции и Рима.</a:t>
            </a:r>
          </a:p>
          <a:p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292" y="156133"/>
            <a:ext cx="4720282" cy="3611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кет с полосой, синий: 16 x 9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6E8159-802E-4725-8D5B-08C56B3022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2462196-136C-4882-9A05-B06D207CCB4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7E0F679-A584-4399-A819-C76A3E698C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581</Words>
  <Application>Microsoft Office PowerPoint</Application>
  <PresentationFormat>Произвольный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Макет с полосой, синий: 16 x 9</vt:lpstr>
      <vt:lpstr>Культура Древнего Рима и Древней Греции</vt:lpstr>
      <vt:lpstr>Актуальность проблемы исследования</vt:lpstr>
      <vt:lpstr>Задачи исследования</vt:lpstr>
      <vt:lpstr>1 глава- Литература</vt:lpstr>
      <vt:lpstr>Глава 2- Религия</vt:lpstr>
      <vt:lpstr>Глава 3- Театр</vt:lpstr>
      <vt:lpstr>Глава 4- Скульптура</vt:lpstr>
      <vt:lpstr>Глава 5- Наука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2013-07-31T01:43:10Z</dcterms:created>
  <dcterms:modified xsi:type="dcterms:W3CDTF">2016-05-23T13:23:57Z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