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9" r:id="rId5"/>
    <p:sldId id="261" r:id="rId6"/>
    <p:sldId id="265" r:id="rId7"/>
    <p:sldId id="262"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95" autoAdjust="0"/>
  </p:normalViewPr>
  <p:slideViewPr>
    <p:cSldViewPr>
      <p:cViewPr varScale="1">
        <p:scale>
          <a:sx n="100" d="100"/>
          <a:sy n="100" d="100"/>
        </p:scale>
        <p:origin x="1914" y="216"/>
      </p:cViewPr>
      <p:guideLst>
        <p:guide orient="horz" pos="2160"/>
        <p:guide pos="2880"/>
      </p:guideLst>
    </p:cSldViewPr>
  </p:slideViewPr>
  <p:outlineViewPr>
    <p:cViewPr>
      <p:scale>
        <a:sx n="33" d="100"/>
        <a:sy n="33" d="100"/>
      </p:scale>
      <p:origin x="0" y="107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392894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9278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230187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uk-UA"/>
              <a:t>Клацніть, щоб редагувати стиль зразка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a:t>Клацніть, щоб відредагувати стилі зразків тексту</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4824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959247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4"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1037357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4"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1661179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420651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36383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126874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60449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358048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39759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7" name="Date Placeholder 2"/>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3"/>
          <p:cNvSpPr>
            <a:spLocks noGrp="1"/>
          </p:cNvSpPr>
          <p:nvPr>
            <p:ph type="ftr" sz="quarter" idx="11"/>
          </p:nvPr>
        </p:nvSpPr>
        <p:spPr/>
        <p:txBody>
          <a:bodyPr/>
          <a:lstStyle/>
          <a:p>
            <a:endParaRPr lang="uk-UA" dirty="0"/>
          </a:p>
        </p:txBody>
      </p:sp>
      <p:sp>
        <p:nvSpPr>
          <p:cNvPr id="6" name="Slide Number Placeholder 4"/>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10191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2"/>
          <p:cNvSpPr>
            <a:spLocks noGrp="1"/>
          </p:cNvSpPr>
          <p:nvPr>
            <p:ph type="ftr" sz="quarter" idx="11"/>
          </p:nvPr>
        </p:nvSpPr>
        <p:spPr/>
        <p:txBody>
          <a:bodyPr/>
          <a:lstStyle/>
          <a:p>
            <a:endParaRPr lang="uk-UA" dirty="0"/>
          </a:p>
        </p:txBody>
      </p:sp>
      <p:sp>
        <p:nvSpPr>
          <p:cNvPr id="6" name="Slide Number Placeholder 3"/>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429464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7" name="Date Placeholder 4"/>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5" name="Footer Placeholder 5"/>
          <p:cNvSpPr>
            <a:spLocks noGrp="1"/>
          </p:cNvSpPr>
          <p:nvPr>
            <p:ph type="ftr" sz="quarter" idx="11"/>
          </p:nvPr>
        </p:nvSpPr>
        <p:spPr/>
        <p:txBody>
          <a:bodyPr/>
          <a:lstStyle/>
          <a:p>
            <a:endParaRPr lang="uk-UA" dirty="0"/>
          </a:p>
        </p:txBody>
      </p:sp>
      <p:sp>
        <p:nvSpPr>
          <p:cNvPr id="6" name="Slide Number Placeholder 6"/>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56289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1DD38AC-ED47-420C-A4AD-CF8C1385F694}" type="datetimeFigureOut">
              <a:rPr lang="uk-UA" smtClean="0"/>
              <a:t>12.07.2021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6EC7DE21-D4B2-423E-95D8-DBAA0E343558}" type="slidenum">
              <a:rPr lang="uk-UA" smtClean="0"/>
              <a:t>‹№›</a:t>
            </a:fld>
            <a:endParaRPr lang="uk-UA" dirty="0"/>
          </a:p>
        </p:txBody>
      </p:sp>
    </p:spTree>
    <p:extLst>
      <p:ext uri="{BB962C8B-B14F-4D97-AF65-F5344CB8AC3E}">
        <p14:creationId xmlns:p14="http://schemas.microsoft.com/office/powerpoint/2010/main" val="267540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1DD38AC-ED47-420C-A4AD-CF8C1385F694}" type="datetimeFigureOut">
              <a:rPr lang="uk-UA" smtClean="0"/>
              <a:t>12.07.2021</a:t>
            </a:fld>
            <a:endParaRPr lang="uk-UA"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EC7DE21-D4B2-423E-95D8-DBAA0E343558}" type="slidenum">
              <a:rPr lang="uk-UA" smtClean="0"/>
              <a:t>‹№›</a:t>
            </a:fld>
            <a:endParaRPr lang="uk-UA" dirty="0"/>
          </a:p>
        </p:txBody>
      </p:sp>
    </p:spTree>
    <p:extLst>
      <p:ext uri="{BB962C8B-B14F-4D97-AF65-F5344CB8AC3E}">
        <p14:creationId xmlns:p14="http://schemas.microsoft.com/office/powerpoint/2010/main" val="42410418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disted.edu.vn.ua/courses/learn/12955" TargetMode="External"/><Relationship Id="rId2" Type="http://schemas.openxmlformats.org/officeDocument/2006/relationships/hyperlink" Target="https://spadok.org.ua/kyyivska-rus/danylo-galytskyy-tsikavi-fakty-pro-korolya-rusi" TargetMode="External"/><Relationship Id="rId1" Type="http://schemas.openxmlformats.org/officeDocument/2006/relationships/slideLayout" Target="../slideLayouts/slideLayout6.xml"/><Relationship Id="rId6" Type="http://schemas.openxmlformats.org/officeDocument/2006/relationships/hyperlink" Target="https://geomap.com.ua/uk-uh7/285.html#&amp;gid=maps&amp;pid=1" TargetMode="External"/><Relationship Id="rId5" Type="http://schemas.openxmlformats.org/officeDocument/2006/relationships/hyperlink" Target="https://galinfo.com.ua/news/den_v_istorii__vidbulasya_bytva_na_richtsi_kalka_317366.html" TargetMode="External"/><Relationship Id="rId4" Type="http://schemas.openxmlformats.org/officeDocument/2006/relationships/hyperlink" Target="https://ukrainianpeople.us/%D0%BA%D0%BE%D1%80%D0%BE%D0%BB%D1%8C-%D0%B4%D0%B0%D0%BD%D0%B8%D0%BB%D0%BE-%D0%B4%D1%80%D1%83%D0%B3%D0%B8%D0%B9-%D0%BF%D0%BE-%D1%81%D0%BE%D0%BB%D0%BE%D0%BC%D0%BE%D0%BD%D0%BE%D0%B2%D1%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Історичний портрет Данила Романовича </a:t>
            </a:r>
          </a:p>
        </p:txBody>
      </p:sp>
    </p:spTree>
    <p:extLst>
      <p:ext uri="{BB962C8B-B14F-4D97-AF65-F5344CB8AC3E}">
        <p14:creationId xmlns:p14="http://schemas.microsoft.com/office/powerpoint/2010/main" val="22251207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270948" cy="5453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8666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vi-VN" sz="1400" dirty="0"/>
              <a:t>Дани́ло Рома́нович —  король Русі (1253—1264), правитель Галицько-Волинського князівства (1238—1264). Князь галицький (1205—1206, 1211—1212, 1230—1232, 1233—1234, 1238—1264), володимирський (1205—1208, 1215—1238). Останній самостійний великий князь київський (1239—1240). Представник роду Романовичів, гілки Волинських Мономаховічів із династії Рюриковичів. Син володимирського князя Романа Мстиславича. Брав участь у битві на Калці проти монголів, був поранений (1223). Після смерті батька відновив і розбудував Галицько-Волинську державу, створену Романом. У союзі з половцями розбив галицьку боярську опозицію під проводом Ростислава Михайловича та угорсько-польських інтервентів у битві під Ярославом (1245). Зазнав нападу монголів (1241), визнав себе їхнім васалом (1245). Уклав союзи із Римом, Тевтонським орденом, польськими і угорськими правителями. Безуспішно намагався утворити європейську антимонгольську коаліцію.  Сприяв розвитку міст: збудував Холм, Львів, Крем'янець, Данилів, Стіжок</a:t>
            </a:r>
            <a:r>
              <a:rPr lang="vi-VN" sz="1200" dirty="0"/>
              <a:t>, </a:t>
            </a:r>
            <a:endParaRPr lang="uk-UA" sz="1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3384376" cy="32077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430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uk-UA" sz="2000" dirty="0"/>
              <a:t> У грудні 1253 року (січні 1254) у місті Дорогочині відбулась визначна історична подія. Римський Папа Інокентій </a:t>
            </a:r>
            <a:r>
              <a:rPr lang="en-US" sz="2000" dirty="0"/>
              <a:t>IV </a:t>
            </a:r>
            <a:r>
              <a:rPr lang="uk-UA" sz="2000" dirty="0"/>
              <a:t>надав Данилу Галицькому королівський титул. Папський легат помазав Данила Романовича, який прийняв королівську відзнаку «від усіх своїх єпископів», підкреслюючи цим, що коронується не лише він, а сама Русь.</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780928"/>
            <a:ext cx="4341224" cy="29453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00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24936" cy="6741368"/>
          </a:xfrm>
        </p:spPr>
        <p:txBody>
          <a:bodyPr>
            <a:normAutofit/>
          </a:bodyPr>
          <a:lstStyle/>
          <a:p>
            <a:pPr algn="l"/>
            <a:r>
              <a:rPr lang="uk-UA" sz="1600" dirty="0"/>
              <a:t>Майбутній король землі Галицької був старшим сином князя Романа Мстиславовича і його дружини Анни. Його предками по батьківській лінії були славний Володимир Мономах і об’єднувач Польщі Болеслав Кривоустий, по материнській — візантійський імператор Іссак ІІ Ангел.</a:t>
            </a:r>
            <a:br>
              <a:rPr lang="uk-UA" sz="1600" dirty="0"/>
            </a:br>
            <a:br>
              <a:rPr lang="uk-UA" sz="1600" dirty="0"/>
            </a:br>
            <a:r>
              <a:rPr lang="uk-UA" sz="1600" dirty="0"/>
              <a:t>Данило відрізнявся небувалою особистою відвагою. Молодий князь був сміливий, рішучий, щасливий, до того ж мав репутацію безстрашного бійця.</a:t>
            </a:r>
            <a:br>
              <a:rPr lang="uk-UA" sz="1600" dirty="0"/>
            </a:br>
            <a:br>
              <a:rPr lang="uk-UA" sz="1600" dirty="0"/>
            </a:br>
            <a:r>
              <a:rPr lang="uk-UA" sz="1600" dirty="0"/>
              <a:t>У битві на річці Калка князь волинський Данило рухався зі своїм військом в авангарді. Постійно ходив на вилазки і в розвідку, саме він захопив перших полонених татар. А під час самої битви першим кинувся в саму гущу ворогів і отримав </a:t>
            </a:r>
            <a:r>
              <a:rPr lang="uk-UA" sz="1400" dirty="0"/>
              <a:t>важке поранення в груди. Його тоді дивом врятували найближчі охоронці.</a:t>
            </a:r>
            <a:br>
              <a:rPr lang="uk-UA" sz="1400" dirty="0"/>
            </a:br>
            <a:endParaRPr lang="uk-UA" sz="1400" dirty="0"/>
          </a:p>
        </p:txBody>
      </p:sp>
      <p:pic>
        <p:nvPicPr>
          <p:cNvPr id="4" name="Рисунок 3">
            <a:extLst>
              <a:ext uri="{FF2B5EF4-FFF2-40B4-BE49-F238E27FC236}">
                <a16:creationId xmlns:a16="http://schemas.microsoft.com/office/drawing/2014/main" id="{50DCE35E-BF46-436D-AFDD-46776D2A3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068960"/>
            <a:ext cx="6660232" cy="3310604"/>
          </a:xfrm>
          <a:prstGeom prst="rect">
            <a:avLst/>
          </a:prstGeom>
        </p:spPr>
      </p:pic>
    </p:spTree>
    <p:extLst>
      <p:ext uri="{BB962C8B-B14F-4D97-AF65-F5344CB8AC3E}">
        <p14:creationId xmlns:p14="http://schemas.microsoft.com/office/powerpoint/2010/main" val="23603093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3542A9-1019-4457-A779-204E5E99D0D5}"/>
              </a:ext>
            </a:extLst>
          </p:cNvPr>
          <p:cNvSpPr txBox="1"/>
          <p:nvPr/>
        </p:nvSpPr>
        <p:spPr>
          <a:xfrm>
            <a:off x="467544" y="404664"/>
            <a:ext cx="4991100" cy="5909310"/>
          </a:xfrm>
          <a:prstGeom prst="rect">
            <a:avLst/>
          </a:prstGeom>
          <a:noFill/>
        </p:spPr>
        <p:txBody>
          <a:bodyPr wrap="square">
            <a:spAutoFit/>
          </a:bodyPr>
          <a:lstStyle/>
          <a:p>
            <a:r>
              <a:rPr lang="ru-RU" sz="1400" dirty="0"/>
              <a:t>Про </a:t>
            </a:r>
            <a:r>
              <a:rPr lang="ru-RU" sz="1400" dirty="0" err="1"/>
              <a:t>мужність</a:t>
            </a:r>
            <a:r>
              <a:rPr lang="ru-RU" sz="1400" dirty="0"/>
              <a:t>  Данила </a:t>
            </a:r>
            <a:r>
              <a:rPr lang="ru-RU" sz="1400" dirty="0" err="1"/>
              <a:t>складено</a:t>
            </a:r>
            <a:r>
              <a:rPr lang="ru-RU" sz="1400" dirty="0"/>
              <a:t> </a:t>
            </a:r>
            <a:r>
              <a:rPr lang="ru-RU" sz="1400" dirty="0" err="1"/>
              <a:t>чимало</a:t>
            </a:r>
            <a:r>
              <a:rPr lang="ru-RU" sz="1400" dirty="0"/>
              <a:t> легенд. </a:t>
            </a:r>
            <a:r>
              <a:rPr lang="ru-RU" sz="1400" dirty="0" err="1"/>
              <a:t>Зокрема</a:t>
            </a:r>
            <a:r>
              <a:rPr lang="ru-RU" sz="1400" dirty="0"/>
              <a:t>,  </a:t>
            </a:r>
            <a:r>
              <a:rPr lang="ru-RU" sz="1400" dirty="0" err="1"/>
              <a:t>що</a:t>
            </a:r>
            <a:r>
              <a:rPr lang="ru-RU" sz="1400" dirty="0"/>
              <a:t> </a:t>
            </a:r>
            <a:r>
              <a:rPr lang="ru-RU" sz="1400" dirty="0" err="1"/>
              <a:t>під</a:t>
            </a:r>
            <a:r>
              <a:rPr lang="ru-RU" sz="1400" dirty="0"/>
              <a:t> час облоги </a:t>
            </a:r>
            <a:r>
              <a:rPr lang="ru-RU" sz="1400" dirty="0" err="1"/>
              <a:t>польського</a:t>
            </a:r>
            <a:r>
              <a:rPr lang="ru-RU" sz="1400" dirty="0"/>
              <a:t> </a:t>
            </a:r>
            <a:r>
              <a:rPr lang="ru-RU" sz="1400" dirty="0" err="1"/>
              <a:t>міста</a:t>
            </a:r>
            <a:r>
              <a:rPr lang="ru-RU" sz="1400" dirty="0"/>
              <a:t> </a:t>
            </a:r>
            <a:r>
              <a:rPr lang="ru-RU" sz="1400" dirty="0" err="1"/>
              <a:t>Каліш</a:t>
            </a:r>
            <a:r>
              <a:rPr lang="ru-RU" sz="1400" dirty="0"/>
              <a:t> князь Данило Романович </a:t>
            </a:r>
            <a:r>
              <a:rPr lang="ru-RU" sz="1400" dirty="0" err="1"/>
              <a:t>особисто</a:t>
            </a:r>
            <a:r>
              <a:rPr lang="ru-RU" sz="1400" dirty="0"/>
              <a:t> проник за </a:t>
            </a:r>
            <a:r>
              <a:rPr lang="ru-RU" sz="1400" dirty="0" err="1"/>
              <a:t>міські</a:t>
            </a:r>
            <a:r>
              <a:rPr lang="ru-RU" sz="1400" dirty="0"/>
              <a:t> </a:t>
            </a:r>
            <a:r>
              <a:rPr lang="ru-RU" sz="1400" dirty="0" err="1"/>
              <a:t>мури</a:t>
            </a:r>
            <a:r>
              <a:rPr lang="ru-RU" sz="1400" dirty="0"/>
              <a:t> на </a:t>
            </a:r>
            <a:r>
              <a:rPr lang="ru-RU" sz="1400" dirty="0" err="1"/>
              <a:t>розвідку</a:t>
            </a:r>
            <a:r>
              <a:rPr lang="ru-RU" sz="1400" dirty="0"/>
              <a:t>, </a:t>
            </a:r>
            <a:r>
              <a:rPr lang="ru-RU" sz="1400" dirty="0" err="1"/>
              <a:t>перевдягнувшись</a:t>
            </a:r>
            <a:r>
              <a:rPr lang="ru-RU" sz="1400" dirty="0"/>
              <a:t> боярином, а </a:t>
            </a:r>
            <a:r>
              <a:rPr lang="ru-RU" sz="1400" dirty="0" err="1"/>
              <a:t>обличчя</a:t>
            </a:r>
            <a:r>
              <a:rPr lang="ru-RU" sz="1400" dirty="0"/>
              <a:t> </a:t>
            </a:r>
            <a:r>
              <a:rPr lang="ru-RU" sz="1400" dirty="0" err="1"/>
              <a:t>закривши</a:t>
            </a:r>
            <a:r>
              <a:rPr lang="ru-RU" sz="1400" dirty="0"/>
              <a:t> глухим </a:t>
            </a:r>
            <a:r>
              <a:rPr lang="ru-RU" sz="1400" dirty="0" err="1"/>
              <a:t>шоломом</a:t>
            </a:r>
            <a:r>
              <a:rPr lang="ru-RU" sz="1400" dirty="0"/>
              <a:t>. </a:t>
            </a:r>
            <a:r>
              <a:rPr lang="ru-RU" sz="1400" dirty="0" err="1"/>
              <a:t>Почувши</a:t>
            </a:r>
            <a:r>
              <a:rPr lang="ru-RU" sz="1400" dirty="0"/>
              <a:t> ж, як </a:t>
            </a:r>
            <a:r>
              <a:rPr lang="ru-RU" sz="1400" dirty="0" err="1"/>
              <a:t>городяни</a:t>
            </a:r>
            <a:r>
              <a:rPr lang="ru-RU" sz="1400" dirty="0"/>
              <a:t> на </a:t>
            </a:r>
            <a:r>
              <a:rPr lang="ru-RU" sz="1400" dirty="0" err="1"/>
              <a:t>своїх</a:t>
            </a:r>
            <a:r>
              <a:rPr lang="ru-RU" sz="1400" dirty="0"/>
              <a:t> </a:t>
            </a:r>
            <a:r>
              <a:rPr lang="ru-RU" sz="1400" dirty="0" err="1"/>
              <a:t>зборах</a:t>
            </a:r>
            <a:r>
              <a:rPr lang="ru-RU" sz="1400" dirty="0"/>
              <a:t> </a:t>
            </a:r>
            <a:r>
              <a:rPr lang="ru-RU" sz="1400" dirty="0" err="1"/>
              <a:t>сперечаються</a:t>
            </a:r>
            <a:r>
              <a:rPr lang="ru-RU" sz="1400" dirty="0"/>
              <a:t>, </a:t>
            </a:r>
            <a:r>
              <a:rPr lang="ru-RU" sz="1400" dirty="0" err="1"/>
              <a:t>здавати</a:t>
            </a:r>
            <a:r>
              <a:rPr lang="ru-RU" sz="1400" dirty="0"/>
              <a:t> </a:t>
            </a:r>
            <a:r>
              <a:rPr lang="ru-RU" sz="1400" dirty="0" err="1"/>
              <a:t>їм</a:t>
            </a:r>
            <a:r>
              <a:rPr lang="ru-RU" sz="1400" dirty="0"/>
              <a:t> </a:t>
            </a:r>
            <a:r>
              <a:rPr lang="ru-RU" sz="1400" dirty="0" err="1"/>
              <a:t>місто</a:t>
            </a:r>
            <a:r>
              <a:rPr lang="ru-RU" sz="1400" dirty="0"/>
              <a:t> </a:t>
            </a:r>
            <a:r>
              <a:rPr lang="ru-RU" sz="1400" dirty="0" err="1"/>
              <a:t>чи</a:t>
            </a:r>
            <a:r>
              <a:rPr lang="ru-RU" sz="1400" dirty="0"/>
              <a:t> </a:t>
            </a:r>
            <a:r>
              <a:rPr lang="ru-RU" sz="1400" dirty="0" err="1"/>
              <a:t>ні</a:t>
            </a:r>
            <a:r>
              <a:rPr lang="ru-RU" sz="1400" dirty="0"/>
              <a:t>, князь назвав </a:t>
            </a:r>
            <a:r>
              <a:rPr lang="ru-RU" sz="1400" dirty="0" err="1"/>
              <a:t>своє</a:t>
            </a:r>
            <a:r>
              <a:rPr lang="ru-RU" sz="1400" dirty="0"/>
              <a:t> </a:t>
            </a:r>
            <a:r>
              <a:rPr lang="ru-RU" sz="1400" dirty="0" err="1"/>
              <a:t>справжнє</a:t>
            </a:r>
            <a:r>
              <a:rPr lang="ru-RU" sz="1400" dirty="0"/>
              <a:t> </a:t>
            </a:r>
            <a:r>
              <a:rPr lang="ru-RU" sz="1400" dirty="0" err="1"/>
              <a:t>ім’я</a:t>
            </a:r>
            <a:r>
              <a:rPr lang="ru-RU" sz="1400" dirty="0"/>
              <a:t> і </a:t>
            </a:r>
            <a:r>
              <a:rPr lang="ru-RU" sz="1400" dirty="0" err="1"/>
              <a:t>запропонував</a:t>
            </a:r>
            <a:r>
              <a:rPr lang="ru-RU" sz="1400" dirty="0"/>
              <a:t> </a:t>
            </a:r>
            <a:r>
              <a:rPr lang="ru-RU" sz="1400" dirty="0" err="1"/>
              <a:t>їм</a:t>
            </a:r>
            <a:r>
              <a:rPr lang="ru-RU" sz="1400" dirty="0"/>
              <a:t> </a:t>
            </a:r>
            <a:r>
              <a:rPr lang="ru-RU" sz="1400" dirty="0" err="1"/>
              <a:t>капітулювати</a:t>
            </a:r>
            <a:r>
              <a:rPr lang="ru-RU" sz="1400" dirty="0"/>
              <a:t> перед ним </a:t>
            </a:r>
            <a:r>
              <a:rPr lang="ru-RU" sz="1400" dirty="0" err="1"/>
              <a:t>особисто</a:t>
            </a:r>
            <a:r>
              <a:rPr lang="ru-RU" sz="1400" dirty="0"/>
              <a:t>. </a:t>
            </a:r>
            <a:r>
              <a:rPr lang="ru-RU" sz="1400" dirty="0" err="1"/>
              <a:t>Вражені</a:t>
            </a:r>
            <a:r>
              <a:rPr lang="ru-RU" sz="1400" dirty="0"/>
              <a:t> </a:t>
            </a:r>
            <a:r>
              <a:rPr lang="ru-RU" sz="1400" dirty="0" err="1"/>
              <a:t>його</a:t>
            </a:r>
            <a:r>
              <a:rPr lang="ru-RU" sz="1400" dirty="0"/>
              <a:t> </a:t>
            </a:r>
            <a:r>
              <a:rPr lang="ru-RU" sz="1400" dirty="0" err="1"/>
              <a:t>сміливістю</a:t>
            </a:r>
            <a:r>
              <a:rPr lang="ru-RU" sz="1400" dirty="0"/>
              <a:t> й </a:t>
            </a:r>
            <a:r>
              <a:rPr lang="ru-RU" sz="1400" dirty="0" err="1"/>
              <a:t>відвагою</a:t>
            </a:r>
            <a:r>
              <a:rPr lang="ru-RU" sz="1400" dirty="0"/>
              <a:t>, поляки й </a:t>
            </a:r>
            <a:r>
              <a:rPr lang="ru-RU" sz="1400" dirty="0" err="1"/>
              <a:t>уклали</a:t>
            </a:r>
            <a:r>
              <a:rPr lang="ru-RU" sz="1400" dirty="0"/>
              <a:t> </a:t>
            </a:r>
            <a:r>
              <a:rPr lang="ru-RU" sz="1400" dirty="0" err="1"/>
              <a:t>договір</a:t>
            </a:r>
            <a:r>
              <a:rPr lang="ru-RU" sz="1400" dirty="0"/>
              <a:t> з </a:t>
            </a:r>
            <a:r>
              <a:rPr lang="ru-RU" sz="1400" dirty="0" err="1"/>
              <a:t>хоробрим</a:t>
            </a:r>
            <a:r>
              <a:rPr lang="ru-RU" sz="1400" dirty="0"/>
              <a:t> </a:t>
            </a:r>
            <a:r>
              <a:rPr lang="ru-RU" sz="1400" dirty="0" err="1"/>
              <a:t>воїном</a:t>
            </a:r>
            <a:r>
              <a:rPr lang="ru-RU" sz="1400" dirty="0"/>
              <a:t>.</a:t>
            </a:r>
          </a:p>
          <a:p>
            <a:endParaRPr lang="ru-RU" sz="1400" dirty="0"/>
          </a:p>
          <a:p>
            <a:r>
              <a:rPr lang="ru-RU" sz="1400" dirty="0"/>
              <a:t>А </a:t>
            </a:r>
            <a:r>
              <a:rPr lang="ru-RU" sz="1400" dirty="0" err="1"/>
              <a:t>ще</a:t>
            </a:r>
            <a:r>
              <a:rPr lang="ru-RU" sz="1400" dirty="0"/>
              <a:t> </a:t>
            </a:r>
            <a:r>
              <a:rPr lang="ru-RU" sz="1400" dirty="0" err="1"/>
              <a:t>був</a:t>
            </a:r>
            <a:r>
              <a:rPr lang="ru-RU" sz="1400" dirty="0"/>
              <a:t> </a:t>
            </a:r>
            <a:r>
              <a:rPr lang="ru-RU" sz="1400" dirty="0" err="1"/>
              <a:t>направду</a:t>
            </a:r>
            <a:r>
              <a:rPr lang="ru-RU" sz="1400" dirty="0"/>
              <a:t> мудрим і </a:t>
            </a:r>
            <a:r>
              <a:rPr lang="ru-RU" sz="1400" dirty="0" err="1"/>
              <a:t>вірним</a:t>
            </a:r>
            <a:r>
              <a:rPr lang="ru-RU" sz="1400" dirty="0"/>
              <a:t> </a:t>
            </a:r>
            <a:r>
              <a:rPr lang="ru-RU" sz="1400" dirty="0" err="1"/>
              <a:t>даному</a:t>
            </a:r>
            <a:r>
              <a:rPr lang="ru-RU" sz="1400" dirty="0"/>
              <a:t> слову. Мав Король Данило </a:t>
            </a:r>
            <a:r>
              <a:rPr lang="ru-RU" sz="1400" dirty="0" err="1"/>
              <a:t>улюбленого</a:t>
            </a:r>
            <a:r>
              <a:rPr lang="ru-RU" sz="1400" dirty="0"/>
              <a:t> коня </a:t>
            </a:r>
            <a:r>
              <a:rPr lang="ru-RU" sz="1400" dirty="0" err="1"/>
              <a:t>Вітра</a:t>
            </a:r>
            <a:r>
              <a:rPr lang="ru-RU" sz="1400" dirty="0"/>
              <a:t>, </a:t>
            </a:r>
            <a:r>
              <a:rPr lang="ru-RU" sz="1400" dirty="0" err="1"/>
              <a:t>що</a:t>
            </a:r>
            <a:r>
              <a:rPr lang="ru-RU" sz="1400" dirty="0"/>
              <a:t> не раз у боях служив </a:t>
            </a:r>
            <a:r>
              <a:rPr lang="ru-RU" sz="1400" dirty="0" err="1"/>
              <a:t>йому</a:t>
            </a:r>
            <a:r>
              <a:rPr lang="ru-RU" sz="1400" dirty="0"/>
              <a:t> </a:t>
            </a:r>
            <a:r>
              <a:rPr lang="ru-RU" sz="1400" dirty="0" err="1"/>
              <a:t>вірою</a:t>
            </a:r>
            <a:r>
              <a:rPr lang="ru-RU" sz="1400" dirty="0"/>
              <a:t> і правдою. Коли ж </a:t>
            </a:r>
            <a:r>
              <a:rPr lang="ru-RU" sz="1400" dirty="0" err="1"/>
              <a:t>кінь</a:t>
            </a:r>
            <a:r>
              <a:rPr lang="ru-RU" sz="1400" dirty="0"/>
              <a:t> </a:t>
            </a:r>
            <a:r>
              <a:rPr lang="ru-RU" sz="1400" dirty="0" err="1"/>
              <a:t>постарів</a:t>
            </a:r>
            <a:r>
              <a:rPr lang="ru-RU" sz="1400" dirty="0"/>
              <a:t>, король </a:t>
            </a:r>
            <a:r>
              <a:rPr lang="ru-RU" sz="1400" dirty="0" err="1"/>
              <a:t>суворо</a:t>
            </a:r>
            <a:r>
              <a:rPr lang="ru-RU" sz="1400" dirty="0"/>
              <a:t> наказав, </a:t>
            </a:r>
            <a:r>
              <a:rPr lang="ru-RU" sz="1400" dirty="0" err="1"/>
              <a:t>аби</a:t>
            </a:r>
            <a:r>
              <a:rPr lang="ru-RU" sz="1400" dirty="0"/>
              <a:t> коня </a:t>
            </a:r>
            <a:r>
              <a:rPr lang="ru-RU" sz="1400" dirty="0" err="1"/>
              <a:t>пильнували</a:t>
            </a:r>
            <a:r>
              <a:rPr lang="ru-RU" sz="1400" dirty="0"/>
              <a:t>, як </a:t>
            </a:r>
            <a:r>
              <a:rPr lang="ru-RU" sz="1400" dirty="0" err="1"/>
              <a:t>зіницю</a:t>
            </a:r>
            <a:r>
              <a:rPr lang="ru-RU" sz="1400" dirty="0"/>
              <a:t> ока: той, </a:t>
            </a:r>
            <a:r>
              <a:rPr lang="ru-RU" sz="1400" dirty="0" err="1"/>
              <a:t>хто</a:t>
            </a:r>
            <a:r>
              <a:rPr lang="ru-RU" sz="1400" dirty="0"/>
              <a:t> </a:t>
            </a:r>
            <a:r>
              <a:rPr lang="ru-RU" sz="1400" dirty="0" err="1"/>
              <a:t>сповістить</a:t>
            </a:r>
            <a:r>
              <a:rPr lang="ru-RU" sz="1400" dirty="0"/>
              <a:t> про смерть коня, </a:t>
            </a:r>
            <a:r>
              <a:rPr lang="ru-RU" sz="1400" dirty="0" err="1"/>
              <a:t>потрапить</a:t>
            </a:r>
            <a:r>
              <a:rPr lang="ru-RU" sz="1400" dirty="0"/>
              <a:t> у руки ката. </a:t>
            </a:r>
            <a:r>
              <a:rPr lang="ru-RU" sz="1400" dirty="0" err="1"/>
              <a:t>Певна</a:t>
            </a:r>
            <a:r>
              <a:rPr lang="ru-RU" sz="1400" dirty="0"/>
              <a:t> </a:t>
            </a:r>
            <a:r>
              <a:rPr lang="ru-RU" sz="1400" dirty="0" err="1"/>
              <a:t>річ</a:t>
            </a:r>
            <a:r>
              <a:rPr lang="ru-RU" sz="1400" dirty="0"/>
              <a:t>, смерть на </a:t>
            </a:r>
            <a:r>
              <a:rPr lang="ru-RU" sz="1400" dirty="0" err="1"/>
              <a:t>жодні</a:t>
            </a:r>
            <a:r>
              <a:rPr lang="ru-RU" sz="1400" dirty="0"/>
              <a:t> </a:t>
            </a:r>
            <a:r>
              <a:rPr lang="ru-RU" sz="1400" dirty="0" err="1"/>
              <a:t>накази</a:t>
            </a:r>
            <a:r>
              <a:rPr lang="ru-RU" sz="1400" dirty="0"/>
              <a:t> – </a:t>
            </a:r>
            <a:r>
              <a:rPr lang="ru-RU" sz="1400" dirty="0" err="1"/>
              <a:t>навіть</a:t>
            </a:r>
            <a:r>
              <a:rPr lang="ru-RU" sz="1400" dirty="0"/>
              <a:t> </a:t>
            </a:r>
            <a:r>
              <a:rPr lang="ru-RU" sz="1400" dirty="0" err="1"/>
              <a:t>княжі</a:t>
            </a:r>
            <a:r>
              <a:rPr lang="ru-RU" sz="1400" dirty="0"/>
              <a:t>, не </a:t>
            </a:r>
            <a:r>
              <a:rPr lang="ru-RU" sz="1400" dirty="0" err="1"/>
              <a:t>зважає</a:t>
            </a:r>
            <a:r>
              <a:rPr lang="ru-RU" sz="1400" dirty="0"/>
              <a:t>. </a:t>
            </a:r>
            <a:r>
              <a:rPr lang="ru-RU" sz="1400" dirty="0" err="1"/>
              <a:t>Однак</a:t>
            </a:r>
            <a:r>
              <a:rPr lang="ru-RU" sz="1400" dirty="0"/>
              <a:t>, коли </a:t>
            </a:r>
            <a:r>
              <a:rPr lang="ru-RU" sz="1400" dirty="0" err="1"/>
              <a:t>надійшов</a:t>
            </a:r>
            <a:r>
              <a:rPr lang="ru-RU" sz="1400" dirty="0"/>
              <a:t> </a:t>
            </a:r>
            <a:r>
              <a:rPr lang="ru-RU" sz="1400" dirty="0" err="1"/>
              <a:t>чорний</a:t>
            </a:r>
            <a:r>
              <a:rPr lang="ru-RU" sz="1400" dirty="0"/>
              <a:t> день, конюха </a:t>
            </a:r>
            <a:r>
              <a:rPr lang="ru-RU" sz="1400" dirty="0" err="1"/>
              <a:t>рятував</a:t>
            </a:r>
            <a:r>
              <a:rPr lang="ru-RU" sz="1400" dirty="0"/>
              <a:t> </a:t>
            </a:r>
            <a:r>
              <a:rPr lang="ru-RU" sz="1400" dirty="0" err="1"/>
              <a:t>королівський</a:t>
            </a:r>
            <a:r>
              <a:rPr lang="ru-RU" sz="1400" dirty="0"/>
              <a:t> </a:t>
            </a:r>
            <a:r>
              <a:rPr lang="ru-RU" sz="1400" dirty="0" err="1"/>
              <a:t>блазень</a:t>
            </a:r>
            <a:r>
              <a:rPr lang="ru-RU" sz="1400" dirty="0"/>
              <a:t> </a:t>
            </a:r>
            <a:r>
              <a:rPr lang="ru-RU" sz="1400" dirty="0" err="1"/>
              <a:t>Олелько</a:t>
            </a:r>
            <a:r>
              <a:rPr lang="ru-RU" sz="1400" dirty="0"/>
              <a:t>. </a:t>
            </a:r>
            <a:r>
              <a:rPr lang="ru-RU" sz="1400" dirty="0" err="1"/>
              <a:t>Пішов</a:t>
            </a:r>
            <a:r>
              <a:rPr lang="ru-RU" sz="1400" dirty="0"/>
              <a:t> до короля та й </a:t>
            </a:r>
            <a:r>
              <a:rPr lang="ru-RU" sz="1400" dirty="0" err="1"/>
              <a:t>каже</a:t>
            </a:r>
            <a:r>
              <a:rPr lang="ru-RU" sz="1400" dirty="0"/>
              <a:t>:</a:t>
            </a:r>
          </a:p>
          <a:p>
            <a:r>
              <a:rPr lang="ru-RU" sz="1400" dirty="0"/>
              <a:t>– Ваш </a:t>
            </a:r>
            <a:r>
              <a:rPr lang="ru-RU" sz="1400" dirty="0" err="1"/>
              <a:t>коханий</a:t>
            </a:r>
            <a:r>
              <a:rPr lang="ru-RU" sz="1400" dirty="0"/>
              <a:t> </a:t>
            </a:r>
            <a:r>
              <a:rPr lang="ru-RU" sz="1400" dirty="0" err="1"/>
              <a:t>кінь</a:t>
            </a:r>
            <a:r>
              <a:rPr lang="ru-RU" sz="1400" dirty="0"/>
              <a:t> </a:t>
            </a:r>
            <a:r>
              <a:rPr lang="ru-RU" sz="1400" dirty="0" err="1"/>
              <a:t>їсти</a:t>
            </a:r>
            <a:r>
              <a:rPr lang="ru-RU" sz="1400" dirty="0"/>
              <a:t> не </a:t>
            </a:r>
            <a:r>
              <a:rPr lang="ru-RU" sz="1400" dirty="0" err="1"/>
              <a:t>їсть</a:t>
            </a:r>
            <a:r>
              <a:rPr lang="ru-RU" sz="1400" dirty="0"/>
              <a:t>, </a:t>
            </a:r>
            <a:r>
              <a:rPr lang="ru-RU" sz="1400" dirty="0" err="1"/>
              <a:t>пити</a:t>
            </a:r>
            <a:r>
              <a:rPr lang="ru-RU" sz="1400" dirty="0"/>
              <a:t> не </a:t>
            </a:r>
            <a:r>
              <a:rPr lang="ru-RU" sz="1400" dirty="0" err="1"/>
              <a:t>п’є</a:t>
            </a:r>
            <a:r>
              <a:rPr lang="ru-RU" sz="1400" dirty="0"/>
              <a:t>, </a:t>
            </a:r>
            <a:r>
              <a:rPr lang="ru-RU" sz="1400" dirty="0" err="1"/>
              <a:t>дихати</a:t>
            </a:r>
            <a:r>
              <a:rPr lang="ru-RU" sz="1400" dirty="0"/>
              <a:t> не </a:t>
            </a:r>
            <a:r>
              <a:rPr lang="ru-RU" sz="1400" dirty="0" err="1"/>
              <a:t>дихає</a:t>
            </a:r>
            <a:r>
              <a:rPr lang="ru-RU" sz="1400" dirty="0"/>
              <a:t> і </a:t>
            </a:r>
            <a:r>
              <a:rPr lang="ru-RU" sz="1400" dirty="0" err="1"/>
              <a:t>рухати</a:t>
            </a:r>
            <a:r>
              <a:rPr lang="ru-RU" sz="1400" dirty="0"/>
              <a:t> не </a:t>
            </a:r>
            <a:r>
              <a:rPr lang="ru-RU" sz="1400" dirty="0" err="1"/>
              <a:t>рухається</a:t>
            </a:r>
            <a:r>
              <a:rPr lang="ru-RU" sz="1400" dirty="0"/>
              <a:t>.</a:t>
            </a:r>
          </a:p>
          <a:p>
            <a:r>
              <a:rPr lang="ru-RU" sz="1400" dirty="0"/>
              <a:t>– То </a:t>
            </a:r>
            <a:r>
              <a:rPr lang="ru-RU" sz="1400" dirty="0" err="1"/>
              <a:t>він</a:t>
            </a:r>
            <a:r>
              <a:rPr lang="ru-RU" sz="1400" dirty="0"/>
              <a:t>, напевно, </a:t>
            </a:r>
            <a:r>
              <a:rPr lang="ru-RU" sz="1400" dirty="0" err="1"/>
              <a:t>здох</a:t>
            </a:r>
            <a:r>
              <a:rPr lang="ru-RU" sz="1400" dirty="0"/>
              <a:t>! – </a:t>
            </a:r>
            <a:r>
              <a:rPr lang="ru-RU" sz="1400" dirty="0" err="1"/>
              <a:t>вигукнув</a:t>
            </a:r>
            <a:r>
              <a:rPr lang="ru-RU" sz="1400" dirty="0"/>
              <a:t> король.</a:t>
            </a:r>
          </a:p>
          <a:p>
            <a:r>
              <a:rPr lang="ru-RU" sz="1400" dirty="0"/>
              <a:t>– Правда ваша, але то не я сказав, а </a:t>
            </a:r>
            <a:r>
              <a:rPr lang="ru-RU" sz="1400" dirty="0" err="1"/>
              <a:t>ви</a:t>
            </a:r>
            <a:r>
              <a:rPr lang="ru-RU" sz="1400" dirty="0"/>
              <a:t>. І можете </a:t>
            </a:r>
            <a:r>
              <a:rPr lang="ru-RU" sz="1400" dirty="0" err="1"/>
              <a:t>собі</a:t>
            </a:r>
            <a:r>
              <a:rPr lang="ru-RU" sz="1400" dirty="0"/>
              <a:t> </a:t>
            </a:r>
            <a:r>
              <a:rPr lang="ru-RU" sz="1400" dirty="0" err="1"/>
              <a:t>самі</a:t>
            </a:r>
            <a:r>
              <a:rPr lang="ru-RU" sz="1400" dirty="0"/>
              <a:t> з катом </a:t>
            </a:r>
            <a:r>
              <a:rPr lang="ru-RU" sz="1400" dirty="0" err="1"/>
              <a:t>домовитись</a:t>
            </a:r>
            <a:r>
              <a:rPr lang="ru-RU" sz="1400" dirty="0"/>
              <a:t>… Король </a:t>
            </a:r>
            <a:r>
              <a:rPr lang="ru-RU" sz="1400" dirty="0" err="1"/>
              <a:t>розсміявся</a:t>
            </a:r>
            <a:r>
              <a:rPr lang="ru-RU" sz="1400" dirty="0"/>
              <a:t> і, </a:t>
            </a:r>
            <a:r>
              <a:rPr lang="ru-RU" sz="1400" dirty="0" err="1"/>
              <a:t>замість</a:t>
            </a:r>
            <a:r>
              <a:rPr lang="ru-RU" sz="1400" dirty="0"/>
              <a:t> кари, нагородив </a:t>
            </a:r>
            <a:r>
              <a:rPr lang="ru-RU" sz="1400" dirty="0" err="1"/>
              <a:t>Олелька</a:t>
            </a:r>
            <a:r>
              <a:rPr lang="ru-RU" sz="1400" dirty="0"/>
              <a:t> за </a:t>
            </a:r>
            <a:r>
              <a:rPr lang="ru-RU" sz="1400" dirty="0" err="1"/>
              <a:t>дотепну</a:t>
            </a:r>
            <a:r>
              <a:rPr lang="ru-RU" sz="1400" dirty="0"/>
              <a:t> </a:t>
            </a:r>
            <a:r>
              <a:rPr lang="ru-RU" sz="1400" dirty="0" err="1"/>
              <a:t>витівку</a:t>
            </a:r>
            <a:r>
              <a:rPr lang="ru-RU" sz="1400" dirty="0"/>
              <a:t>.</a:t>
            </a:r>
            <a:endParaRPr lang="uk-UA" sz="1400" dirty="0"/>
          </a:p>
        </p:txBody>
      </p:sp>
    </p:spTree>
    <p:extLst>
      <p:ext uri="{BB962C8B-B14F-4D97-AF65-F5344CB8AC3E}">
        <p14:creationId xmlns:p14="http://schemas.microsoft.com/office/powerpoint/2010/main" val="366210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820472" cy="432048"/>
          </a:xfrm>
        </p:spPr>
        <p:txBody>
          <a:bodyPr>
            <a:noAutofit/>
          </a:bodyPr>
          <a:lstStyle/>
          <a:p>
            <a:r>
              <a:rPr lang="uk-UA" sz="2000" dirty="0"/>
              <a:t>Галицько-Волинська держава за часів Данила Романовича та його нащадків</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883590" cy="58925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9782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2A31CF-2A5D-4DB0-820D-CE444D1CF8E8}"/>
              </a:ext>
            </a:extLst>
          </p:cNvPr>
          <p:cNvSpPr>
            <a:spLocks noGrp="1"/>
          </p:cNvSpPr>
          <p:nvPr>
            <p:ph type="title"/>
          </p:nvPr>
        </p:nvSpPr>
        <p:spPr>
          <a:xfrm>
            <a:off x="1403648" y="457200"/>
            <a:ext cx="6408712" cy="2323728"/>
          </a:xfrm>
        </p:spPr>
        <p:txBody>
          <a:bodyPr>
            <a:normAutofit fontScale="90000"/>
          </a:bodyPr>
          <a:lstStyle/>
          <a:p>
            <a:pPr algn="l"/>
            <a:r>
              <a:rPr lang="uk-UA" sz="1400" dirty="0"/>
              <a:t>Використані джерела:</a:t>
            </a:r>
            <a:br>
              <a:rPr lang="uk-UA" sz="1400" dirty="0"/>
            </a:br>
            <a:r>
              <a:rPr lang="en-US" sz="1400" dirty="0">
                <a:hlinkClick r:id="rId2"/>
              </a:rPr>
              <a:t>https://spadok.org.ua/kyyivska-rus/danylo-galytsky</a:t>
            </a:r>
            <a:br>
              <a:rPr lang="uk-UA" sz="1400" dirty="0">
                <a:hlinkClick r:id="rId2"/>
              </a:rPr>
            </a:br>
            <a:r>
              <a:rPr lang="en-US" sz="1400" dirty="0">
                <a:hlinkClick r:id="rId2"/>
              </a:rPr>
              <a:t>y-</a:t>
            </a:r>
            <a:r>
              <a:rPr lang="en-US" sz="1400" dirty="0" err="1">
                <a:hlinkClick r:id="rId2"/>
              </a:rPr>
              <a:t>tsikavi</a:t>
            </a:r>
            <a:r>
              <a:rPr lang="en-US" sz="1400" dirty="0">
                <a:hlinkClick r:id="rId2"/>
              </a:rPr>
              <a:t>-</a:t>
            </a:r>
            <a:r>
              <a:rPr lang="en-US" sz="1400" dirty="0" err="1">
                <a:hlinkClick r:id="rId2"/>
              </a:rPr>
              <a:t>fakty</a:t>
            </a:r>
            <a:r>
              <a:rPr lang="en-US" sz="1400" dirty="0">
                <a:hlinkClick r:id="rId2"/>
              </a:rPr>
              <a:t>-pro-</a:t>
            </a:r>
            <a:r>
              <a:rPr lang="en-US" sz="1400" dirty="0" err="1">
                <a:hlinkClick r:id="rId2"/>
              </a:rPr>
              <a:t>korolya</a:t>
            </a:r>
            <a:r>
              <a:rPr lang="en-US" sz="1400" dirty="0">
                <a:hlinkClick r:id="rId2"/>
              </a:rPr>
              <a:t>-</a:t>
            </a:r>
            <a:r>
              <a:rPr lang="en-US" sz="1400" dirty="0" err="1">
                <a:hlinkClick r:id="rId2"/>
              </a:rPr>
              <a:t>rusi</a:t>
            </a:r>
            <a:r>
              <a:rPr lang="uk-UA" sz="1400" dirty="0"/>
              <a:t> </a:t>
            </a:r>
            <a:br>
              <a:rPr lang="uk-UA" sz="1400" dirty="0"/>
            </a:br>
            <a:br>
              <a:rPr lang="uk-UA" sz="1400" dirty="0"/>
            </a:br>
            <a:r>
              <a:rPr lang="en-US" sz="1400" dirty="0">
                <a:hlinkClick r:id="rId3"/>
              </a:rPr>
              <a:t>https://disted.edu.vn.ua/courses/learn/12955</a:t>
            </a:r>
            <a:br>
              <a:rPr lang="uk-UA" sz="1400" dirty="0"/>
            </a:br>
            <a:br>
              <a:rPr lang="uk-UA" sz="1400" dirty="0"/>
            </a:br>
            <a:r>
              <a:rPr lang="en-US" sz="1400" dirty="0">
                <a:hlinkClick r:id="rId4"/>
              </a:rPr>
              <a:t>https://ukrainianpeople.us/%D0%BA%D0%BE%D1%80%D0%BE%D0%BB%D1%8C-%D0%B4%D0%B0%D0%BD%D0%B8%D0%BB%D0%BE-%D0%B4%D1%80%D1%83%D0%B3%D0%B8%D0%B9-%D0%BF%D0%BE-%D1%81%D0%BE%D0%BB%D0%BE%D0%BC%D0%BE%D0%BD%D0%BE%D0%B2%D1%96/</a:t>
            </a:r>
            <a:r>
              <a:rPr lang="uk-UA" sz="1400" dirty="0"/>
              <a:t> </a:t>
            </a:r>
            <a:br>
              <a:rPr lang="uk-UA" sz="1400" dirty="0"/>
            </a:br>
            <a:br>
              <a:rPr lang="uk-UA" sz="1400" dirty="0"/>
            </a:br>
            <a:br>
              <a:rPr lang="uk-UA" sz="1400" dirty="0"/>
            </a:br>
            <a:br>
              <a:rPr lang="uk-UA" sz="1400" dirty="0"/>
            </a:br>
            <a:r>
              <a:rPr lang="uk-UA" sz="1400" dirty="0"/>
              <a:t>фото</a:t>
            </a:r>
            <a:br>
              <a:rPr lang="uk-UA" sz="1400" dirty="0"/>
            </a:br>
            <a:br>
              <a:rPr lang="uk-UA" sz="1400" dirty="0"/>
            </a:br>
            <a:r>
              <a:rPr lang="en-US" sz="1400" dirty="0">
                <a:hlinkClick r:id="rId5"/>
              </a:rPr>
              <a:t>https://galinfo.com.ua/news/den_v_istorii__vidbulasya_bytva_na_richtsi_kalka_317366.html</a:t>
            </a:r>
            <a:r>
              <a:rPr lang="uk-UA" sz="1400" dirty="0"/>
              <a:t> </a:t>
            </a:r>
            <a:br>
              <a:rPr lang="uk-UA" sz="1400" dirty="0"/>
            </a:br>
            <a:r>
              <a:rPr lang="en-US" sz="1400" dirty="0">
                <a:hlinkClick r:id="rId6"/>
              </a:rPr>
              <a:t>https://geomap.com.ua/uk-uh7/285.html#&amp;gid=maps&amp;pid=1</a:t>
            </a:r>
            <a:br>
              <a:rPr lang="uk-UA" sz="1400" dirty="0"/>
            </a:br>
            <a:br>
              <a:rPr lang="uk-UA" sz="1400" dirty="0"/>
            </a:br>
            <a:br>
              <a:rPr lang="uk-UA" sz="1400" dirty="0"/>
            </a:br>
            <a:br>
              <a:rPr lang="uk-UA" sz="1400" dirty="0"/>
            </a:br>
            <a:r>
              <a:rPr lang="uk-UA" sz="1400" dirty="0"/>
              <a:t>                                                   </a:t>
            </a:r>
            <a:r>
              <a:rPr lang="uk-UA" sz="3100" dirty="0"/>
              <a:t>Дякую за увагу</a:t>
            </a:r>
            <a:br>
              <a:rPr lang="uk-UA" sz="3100" dirty="0"/>
            </a:br>
            <a:r>
              <a:rPr lang="uk-UA" sz="3100" dirty="0"/>
              <a:t>                                  </a:t>
            </a:r>
            <a:r>
              <a:rPr lang="uk-UA" sz="1800" dirty="0"/>
              <a:t>Любов </a:t>
            </a:r>
            <a:r>
              <a:rPr lang="uk-UA" sz="1800" dirty="0" err="1"/>
              <a:t>Грисюк</a:t>
            </a:r>
            <a:br>
              <a:rPr lang="uk-UA" sz="1400" dirty="0"/>
            </a:br>
            <a:br>
              <a:rPr lang="uk-UA" sz="1400" dirty="0"/>
            </a:br>
            <a:endParaRPr lang="uk-UA" sz="1400" dirty="0"/>
          </a:p>
        </p:txBody>
      </p:sp>
    </p:spTree>
    <p:extLst>
      <p:ext uri="{BB962C8B-B14F-4D97-AF65-F5344CB8AC3E}">
        <p14:creationId xmlns:p14="http://schemas.microsoft.com/office/powerpoint/2010/main" val="2089348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85</TotalTime>
  <Words>802</Words>
  <Application>Microsoft Office PowerPoint</Application>
  <PresentationFormat>Екран (4:3)</PresentationFormat>
  <Paragraphs>12</Paragraphs>
  <Slides>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8</vt:i4>
      </vt:variant>
    </vt:vector>
  </HeadingPairs>
  <TitlesOfParts>
    <vt:vector size="13" baseType="lpstr">
      <vt:lpstr>Arial</vt:lpstr>
      <vt:lpstr>Century Gothic</vt:lpstr>
      <vt:lpstr>Times New Roman</vt:lpstr>
      <vt:lpstr>Wingdings 3</vt:lpstr>
      <vt:lpstr>Іон</vt:lpstr>
      <vt:lpstr>Історичний портрет Данила Романовича </vt:lpstr>
      <vt:lpstr>Презентація PowerPoint</vt:lpstr>
      <vt:lpstr>Дани́ло Рома́нович —  король Русі (1253—1264), правитель Галицько-Волинського князівства (1238—1264). Князь галицький (1205—1206, 1211—1212, 1230—1232, 1233—1234, 1238—1264), володимирський (1205—1208, 1215—1238). Останній самостійний великий князь київський (1239—1240). Представник роду Романовичів, гілки Волинських Мономаховічів із династії Рюриковичів. Син володимирського князя Романа Мстиславича. Брав участь у битві на Калці проти монголів, був поранений (1223). Після смерті батька відновив і розбудував Галицько-Волинську державу, створену Романом. У союзі з половцями розбив галицьку боярську опозицію під проводом Ростислава Михайловича та угорсько-польських інтервентів у битві під Ярославом (1245). Зазнав нападу монголів (1241), визнав себе їхнім васалом (1245). Уклав союзи із Римом, Тевтонським орденом, польськими і угорськими правителями. Безуспішно намагався утворити європейську антимонгольську коаліцію.  Сприяв розвитку міст: збудував Холм, Львів, Крем'янець, Данилів, Стіжок, </vt:lpstr>
      <vt:lpstr> У грудні 1253 року (січні 1254) у місті Дорогочині відбулась визначна історична подія. Римський Папа Інокентій IV надав Данилу Галицькому королівський титул. Папський легат помазав Данила Романовича, який прийняв королівську відзнаку «від усіх своїх єпископів», підкреслюючи цим, що коронується не лише він, а сама Русь.</vt:lpstr>
      <vt:lpstr>Майбутній король землі Галицької був старшим сином князя Романа Мстиславовича і його дружини Анни. Його предками по батьківській лінії були славний Володимир Мономах і об’єднувач Польщі Болеслав Кривоустий, по материнській — візантійський імператор Іссак ІІ Ангел.  Данило відрізнявся небувалою особистою відвагою. Молодий князь був сміливий, рішучий, щасливий, до того ж мав репутацію безстрашного бійця.  У битві на річці Калка князь волинський Данило рухався зі своїм військом в авангарді. Постійно ходив на вилазки і в розвідку, саме він захопив перших полонених татар. А під час самої битви першим кинувся в саму гущу ворогів і отримав важке поранення в груди. Його тоді дивом врятували найближчі охоронці. </vt:lpstr>
      <vt:lpstr>Презентація PowerPoint</vt:lpstr>
      <vt:lpstr>Галицько-Волинська держава за часів Данила Романовича та його нащадків</vt:lpstr>
      <vt:lpstr>Використані джерела: https://spadok.org.ua/kyyivska-rus/danylo-galytsky y-tsikavi-fakty-pro-korolya-rusi   https://disted.edu.vn.ua/courses/learn/12955  https://ukrainianpeople.us/%D0%BA%D0%BE%D1%80%D0%BE%D0%BB%D1%8C-%D0%B4%D0%B0%D0%BD%D0%B8%D0%BB%D0%BE-%D0%B4%D1%80%D1%83%D0%B3%D0%B8%D0%B9-%D0%BF%D0%BE-%D1%81%D0%BE%D0%BB%D0%BE%D0%BC%D0%BE%D0%BD%D0%BE%D0%B2%D1%96/     фото  https://galinfo.com.ua/news/den_v_istorii__vidbulasya_bytva_na_richtsi_kalka_317366.html  https://geomap.com.ua/uk-uh7/285.html#&amp;gid=maps&amp;pid=1                                                       Дякую за увагу                                   Любов Грисюк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Історичний портрет Данила Галицького</dc:title>
  <dc:creator>RePack by Diakov</dc:creator>
  <cp:lastModifiedBy>Roman Step</cp:lastModifiedBy>
  <cp:revision>12</cp:revision>
  <dcterms:created xsi:type="dcterms:W3CDTF">2020-03-27T15:32:06Z</dcterms:created>
  <dcterms:modified xsi:type="dcterms:W3CDTF">2021-07-12T16:55:03Z</dcterms:modified>
</cp:coreProperties>
</file>