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11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 w="55483">
            <a:solidFill>
              <a:srgbClr val="2626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19599" y="2581870"/>
            <a:ext cx="7477601" cy="166639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6561"/>
              </a:lnSpc>
              <a:buNone/>
            </a:pPr>
            <a:r>
              <a:rPr lang="en-US" sz="5249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Чим відрізняється iPhone 15 і 14</a:t>
            </a:r>
            <a:endParaRPr lang="en-US" sz="5249" dirty="0"/>
          </a:p>
        </p:txBody>
      </p:sp>
      <p:sp>
        <p:nvSpPr>
          <p:cNvPr id="6" name="Text 2"/>
          <p:cNvSpPr/>
          <p:nvPr/>
        </p:nvSpPr>
        <p:spPr>
          <a:xfrm>
            <a:off x="6319599" y="4581525"/>
            <a:ext cx="747760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Ласкаво просимо до нашої презентації, де ми розглянемо ключові відмінності між iPhone 15 і 14. Дізнайтеся про нові функції, покращену продуктивність та апаратні зміни, які виправдають ваші очікування!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 w="55483">
            <a:solidFill>
              <a:srgbClr val="2626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348389" y="972026"/>
            <a:ext cx="54864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Новинки у iPhone 15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348389" y="2110740"/>
            <a:ext cx="3088958" cy="1909048"/>
          </a:xfrm>
          <a:prstGeom prst="roundRect">
            <a:avLst>
              <a:gd name="adj" fmla="val 20951"/>
            </a:avLst>
          </a:prstGeom>
          <a:noFill/>
          <a:ln w="27742">
            <a:solidFill>
              <a:srgbClr val="F2B4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130" y="2138482"/>
            <a:ext cx="3033474" cy="18535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348389" y="4297442"/>
            <a:ext cx="308895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Ширший вибір кольорів</a:t>
            </a:r>
            <a:endParaRPr lang="en-US" sz="2187" dirty="0"/>
          </a:p>
        </p:txBody>
      </p:sp>
      <p:sp>
        <p:nvSpPr>
          <p:cNvPr id="8" name="Text 4"/>
          <p:cNvSpPr/>
          <p:nvPr/>
        </p:nvSpPr>
        <p:spPr>
          <a:xfrm>
            <a:off x="2348389" y="5125045"/>
            <a:ext cx="308895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пропонує багатший вибір кольорів, дозволяючи вам підібрати смартфон, який відповідає вашому стилю та настрою.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5770602" y="2110740"/>
            <a:ext cx="3088958" cy="1909048"/>
          </a:xfrm>
          <a:prstGeom prst="roundRect">
            <a:avLst>
              <a:gd name="adj" fmla="val 20951"/>
            </a:avLst>
          </a:prstGeom>
          <a:noFill/>
          <a:ln w="27742">
            <a:solidFill>
              <a:srgbClr val="D742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8344" y="2138482"/>
            <a:ext cx="3033474" cy="185356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770602" y="4297442"/>
            <a:ext cx="308895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Покращений акумулятор</a:t>
            </a:r>
            <a:endParaRPr lang="en-US" sz="2187" dirty="0"/>
          </a:p>
        </p:txBody>
      </p:sp>
      <p:sp>
        <p:nvSpPr>
          <p:cNvPr id="12" name="Text 7"/>
          <p:cNvSpPr/>
          <p:nvPr/>
        </p:nvSpPr>
        <p:spPr>
          <a:xfrm>
            <a:off x="5770602" y="5125045"/>
            <a:ext cx="3088958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Завдяки покращеному акумулятору, iPhone 15 забезпечує довший час роботи без підзарядки, щоб ви могли використовувати свій смартфон на повну потужність.</a:t>
            </a:r>
            <a:endParaRPr lang="en-US" sz="1750" dirty="0"/>
          </a:p>
        </p:txBody>
      </p:sp>
      <p:sp>
        <p:nvSpPr>
          <p:cNvPr id="13" name="Shape 8"/>
          <p:cNvSpPr/>
          <p:nvPr/>
        </p:nvSpPr>
        <p:spPr>
          <a:xfrm>
            <a:off x="9192816" y="2110740"/>
            <a:ext cx="3089077" cy="1909167"/>
          </a:xfrm>
          <a:prstGeom prst="roundRect">
            <a:avLst>
              <a:gd name="adj" fmla="val 20949"/>
            </a:avLst>
          </a:prstGeom>
          <a:noFill/>
          <a:ln w="27742">
            <a:solidFill>
              <a:srgbClr val="DD78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0557" y="2138482"/>
            <a:ext cx="3033593" cy="185368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192816" y="4297561"/>
            <a:ext cx="308610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Висока продуктивність</a:t>
            </a:r>
            <a:endParaRPr lang="en-US" sz="2187" dirty="0"/>
          </a:p>
        </p:txBody>
      </p:sp>
      <p:sp>
        <p:nvSpPr>
          <p:cNvPr id="16" name="Text 10"/>
          <p:cNvSpPr/>
          <p:nvPr/>
        </p:nvSpPr>
        <p:spPr>
          <a:xfrm>
            <a:off x="9192816" y="4777978"/>
            <a:ext cx="3089077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оснащений потужним процесором, що забезпечує швидку роботу програм, плавний запуск ігор та безпроблемне виконання важких завдань.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 w="55483">
            <a:solidFill>
              <a:srgbClr val="2626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348389" y="616029"/>
            <a:ext cx="9933503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Основні відмінності між iPhone 15 і 14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348389" y="2449116"/>
            <a:ext cx="4855726" cy="2471142"/>
          </a:xfrm>
          <a:prstGeom prst="roundRect">
            <a:avLst>
              <a:gd name="adj" fmla="val 16185"/>
            </a:avLst>
          </a:prstGeom>
          <a:solidFill>
            <a:srgbClr val="00002E"/>
          </a:solidFill>
          <a:ln w="27742">
            <a:solidFill>
              <a:srgbClr val="F2B4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2598301" y="2699028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Дисплей</a:t>
            </a:r>
            <a:endParaRPr lang="en-US" sz="2624" dirty="0"/>
          </a:p>
        </p:txBody>
      </p:sp>
      <p:sp>
        <p:nvSpPr>
          <p:cNvPr id="7" name="Text 4"/>
          <p:cNvSpPr/>
          <p:nvPr/>
        </p:nvSpPr>
        <p:spPr>
          <a:xfrm>
            <a:off x="2598301" y="3248739"/>
            <a:ext cx="4355902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має посилене, яскраве та високороздільне дисплей, який покращує якість перегляду вмісту на вашому смартфоні.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426285" y="2449116"/>
            <a:ext cx="4855726" cy="2471142"/>
          </a:xfrm>
          <a:prstGeom prst="roundRect">
            <a:avLst>
              <a:gd name="adj" fmla="val 16185"/>
            </a:avLst>
          </a:prstGeom>
          <a:solidFill>
            <a:srgbClr val="00002E"/>
          </a:solidFill>
          <a:ln w="27742">
            <a:solidFill>
              <a:srgbClr val="D742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676198" y="2699028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Камера</a:t>
            </a:r>
            <a:endParaRPr lang="en-US" sz="2624" dirty="0"/>
          </a:p>
        </p:txBody>
      </p:sp>
      <p:sp>
        <p:nvSpPr>
          <p:cNvPr id="10" name="Text 7"/>
          <p:cNvSpPr/>
          <p:nvPr/>
        </p:nvSpPr>
        <p:spPr>
          <a:xfrm>
            <a:off x="7676198" y="3248739"/>
            <a:ext cx="4355902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Завдяки покращеній камері iPhone 15, ви зможете знімати неперевершені фото та відео з більшою деталізацією та кольоровим відтворенням.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2348389" y="5142428"/>
            <a:ext cx="4855726" cy="2471142"/>
          </a:xfrm>
          <a:prstGeom prst="roundRect">
            <a:avLst>
              <a:gd name="adj" fmla="val 16185"/>
            </a:avLst>
          </a:prstGeom>
          <a:solidFill>
            <a:srgbClr val="00002E"/>
          </a:solidFill>
          <a:ln w="27742">
            <a:solidFill>
              <a:srgbClr val="DD78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598301" y="5392341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Інтерфейс</a:t>
            </a:r>
            <a:endParaRPr lang="en-US" sz="2624" dirty="0"/>
          </a:p>
        </p:txBody>
      </p:sp>
      <p:sp>
        <p:nvSpPr>
          <p:cNvPr id="13" name="Text 10"/>
          <p:cNvSpPr/>
          <p:nvPr/>
        </p:nvSpPr>
        <p:spPr>
          <a:xfrm>
            <a:off x="2598301" y="5942052"/>
            <a:ext cx="4355902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 iPhone 15 оновлений інтерфейс, який забезпечує більш інтуїтивне та приємне використання вашого смартфона.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426285" y="5142428"/>
            <a:ext cx="4855726" cy="2471142"/>
          </a:xfrm>
          <a:prstGeom prst="roundRect">
            <a:avLst>
              <a:gd name="adj" fmla="val 16185"/>
            </a:avLst>
          </a:prstGeom>
          <a:solidFill>
            <a:srgbClr val="00002E"/>
          </a:solidFill>
          <a:ln w="27742">
            <a:solidFill>
              <a:srgbClr val="48A8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676198" y="5392341"/>
            <a:ext cx="2666286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48A8E2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Дизайн</a:t>
            </a:r>
            <a:endParaRPr lang="en-US" sz="2624" dirty="0"/>
          </a:p>
        </p:txBody>
      </p:sp>
      <p:sp>
        <p:nvSpPr>
          <p:cNvPr id="16" name="Text 13"/>
          <p:cNvSpPr/>
          <p:nvPr/>
        </p:nvSpPr>
        <p:spPr>
          <a:xfrm>
            <a:off x="7676198" y="5942052"/>
            <a:ext cx="4355902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має нову елегантну конструкцію з використанням високоякісних матеріалів, яка надає йому привабливий зовнішній вигляд.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32815"/>
          </a:xfrm>
          <a:prstGeom prst="rect">
            <a:avLst/>
          </a:prstGeom>
          <a:solidFill>
            <a:srgbClr val="00002E">
              <a:alpha val="75000"/>
            </a:srgbClr>
          </a:solidFill>
          <a:ln w="55483">
            <a:solidFill>
              <a:srgbClr val="2626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328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2366" y="610433"/>
            <a:ext cx="9121140" cy="6936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2"/>
              </a:lnSpc>
              <a:buNone/>
            </a:pPr>
            <a:r>
              <a:rPr lang="en-US" sz="4370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Покращена камера та функціонал</a:t>
            </a:r>
            <a:endParaRPr lang="en-US" sz="4370" dirty="0"/>
          </a:p>
        </p:txBody>
      </p:sp>
      <p:sp>
        <p:nvSpPr>
          <p:cNvPr id="6" name="Shape 2"/>
          <p:cNvSpPr/>
          <p:nvPr/>
        </p:nvSpPr>
        <p:spPr>
          <a:xfrm>
            <a:off x="1151453" y="1636990"/>
            <a:ext cx="27742" cy="5985391"/>
          </a:xfrm>
          <a:prstGeom prst="rect">
            <a:avLst/>
          </a:prstGeom>
          <a:solidFill>
            <a:srgbClr val="2626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3"/>
          <p:cNvSpPr/>
          <p:nvPr/>
        </p:nvSpPr>
        <p:spPr>
          <a:xfrm>
            <a:off x="1414998" y="2046149"/>
            <a:ext cx="776883" cy="27742"/>
          </a:xfrm>
          <a:prstGeom prst="rect">
            <a:avLst/>
          </a:prstGeom>
          <a:solidFill>
            <a:srgbClr val="F2B4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4"/>
          <p:cNvSpPr/>
          <p:nvPr/>
        </p:nvSpPr>
        <p:spPr>
          <a:xfrm>
            <a:off x="915531" y="1810345"/>
            <a:ext cx="499467" cy="499467"/>
          </a:xfrm>
          <a:prstGeom prst="roundRect">
            <a:avLst>
              <a:gd name="adj" fmla="val 80003"/>
            </a:avLst>
          </a:prstGeom>
          <a:solidFill>
            <a:srgbClr val="00002E"/>
          </a:solidFill>
          <a:ln w="27742">
            <a:solidFill>
              <a:srgbClr val="F2B4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1066145" y="1851898"/>
            <a:ext cx="198120" cy="4162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77"/>
              </a:lnSpc>
              <a:buNone/>
            </a:pPr>
            <a:r>
              <a:rPr lang="en-US" sz="2622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1</a:t>
            </a:r>
            <a:endParaRPr lang="en-US" sz="2622" dirty="0"/>
          </a:p>
        </p:txBody>
      </p:sp>
      <p:sp>
        <p:nvSpPr>
          <p:cNvPr id="10" name="Text 6"/>
          <p:cNvSpPr/>
          <p:nvPr/>
        </p:nvSpPr>
        <p:spPr>
          <a:xfrm>
            <a:off x="2386132" y="1858923"/>
            <a:ext cx="3680460" cy="3468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1"/>
              </a:lnSpc>
              <a:buNone/>
            </a:pPr>
            <a:r>
              <a:rPr lang="en-US" sz="2185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Більша роздільна здатність</a:t>
            </a:r>
            <a:endParaRPr lang="en-US" sz="2185" dirty="0"/>
          </a:p>
        </p:txBody>
      </p:sp>
      <p:sp>
        <p:nvSpPr>
          <p:cNvPr id="11" name="Text 7"/>
          <p:cNvSpPr/>
          <p:nvPr/>
        </p:nvSpPr>
        <p:spPr>
          <a:xfrm>
            <a:off x="2386132" y="2338864"/>
            <a:ext cx="7754303" cy="7105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7"/>
              </a:lnSpc>
              <a:buNone/>
            </a:pPr>
            <a:r>
              <a:rPr lang="en-US" sz="1748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оснащений камерою з вищою роздільною здатністю, що дозволяє зафіксувати докладніші та більш живі зображення.</a:t>
            </a:r>
            <a:endParaRPr lang="en-US" sz="1748" dirty="0"/>
          </a:p>
        </p:txBody>
      </p:sp>
      <p:sp>
        <p:nvSpPr>
          <p:cNvPr id="12" name="Shape 8"/>
          <p:cNvSpPr/>
          <p:nvPr/>
        </p:nvSpPr>
        <p:spPr>
          <a:xfrm>
            <a:off x="1414998" y="4044017"/>
            <a:ext cx="776883" cy="27742"/>
          </a:xfrm>
          <a:prstGeom prst="rect">
            <a:avLst/>
          </a:prstGeom>
          <a:solidFill>
            <a:srgbClr val="D742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915531" y="3808214"/>
            <a:ext cx="499467" cy="499467"/>
          </a:xfrm>
          <a:prstGeom prst="roundRect">
            <a:avLst>
              <a:gd name="adj" fmla="val 80003"/>
            </a:avLst>
          </a:prstGeom>
          <a:solidFill>
            <a:srgbClr val="00002E"/>
          </a:solidFill>
          <a:ln w="27742">
            <a:solidFill>
              <a:srgbClr val="D742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0"/>
          <p:cNvSpPr/>
          <p:nvPr/>
        </p:nvSpPr>
        <p:spPr>
          <a:xfrm>
            <a:off x="1066145" y="3849767"/>
            <a:ext cx="198120" cy="4162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77"/>
              </a:lnSpc>
              <a:buNone/>
            </a:pPr>
            <a:r>
              <a:rPr lang="en-US" sz="2622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2</a:t>
            </a:r>
            <a:endParaRPr lang="en-US" sz="2622" dirty="0"/>
          </a:p>
        </p:txBody>
      </p:sp>
      <p:sp>
        <p:nvSpPr>
          <p:cNvPr id="15" name="Text 11"/>
          <p:cNvSpPr/>
          <p:nvPr/>
        </p:nvSpPr>
        <p:spPr>
          <a:xfrm>
            <a:off x="2386132" y="3856792"/>
            <a:ext cx="3550920" cy="3468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1"/>
              </a:lnSpc>
              <a:buNone/>
            </a:pPr>
            <a:r>
              <a:rPr lang="en-US" sz="2185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Додаткові режими зйомки</a:t>
            </a:r>
            <a:endParaRPr lang="en-US" sz="2185" dirty="0"/>
          </a:p>
        </p:txBody>
      </p:sp>
      <p:sp>
        <p:nvSpPr>
          <p:cNvPr id="16" name="Text 12"/>
          <p:cNvSpPr/>
          <p:nvPr/>
        </p:nvSpPr>
        <p:spPr>
          <a:xfrm>
            <a:off x="2386132" y="4336733"/>
            <a:ext cx="7754303" cy="7105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7"/>
              </a:lnSpc>
              <a:buNone/>
            </a:pPr>
            <a:r>
              <a:rPr lang="en-US" sz="1748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Нові режими зйомки в iPhone 15 дозволяють вам експериментувати з фотографіями та створювати незабутні моменти.</a:t>
            </a:r>
            <a:endParaRPr lang="en-US" sz="1748" dirty="0"/>
          </a:p>
        </p:txBody>
      </p:sp>
      <p:sp>
        <p:nvSpPr>
          <p:cNvPr id="17" name="Shape 13"/>
          <p:cNvSpPr/>
          <p:nvPr/>
        </p:nvSpPr>
        <p:spPr>
          <a:xfrm>
            <a:off x="1414998" y="6041886"/>
            <a:ext cx="776883" cy="27742"/>
          </a:xfrm>
          <a:prstGeom prst="rect">
            <a:avLst/>
          </a:prstGeom>
          <a:solidFill>
            <a:srgbClr val="DD785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4"/>
          <p:cNvSpPr/>
          <p:nvPr/>
        </p:nvSpPr>
        <p:spPr>
          <a:xfrm>
            <a:off x="915531" y="5806083"/>
            <a:ext cx="499467" cy="499467"/>
          </a:xfrm>
          <a:prstGeom prst="roundRect">
            <a:avLst>
              <a:gd name="adj" fmla="val 80003"/>
            </a:avLst>
          </a:prstGeom>
          <a:solidFill>
            <a:srgbClr val="00002E"/>
          </a:solidFill>
          <a:ln w="27742">
            <a:solidFill>
              <a:srgbClr val="DD78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5"/>
          <p:cNvSpPr/>
          <p:nvPr/>
        </p:nvSpPr>
        <p:spPr>
          <a:xfrm>
            <a:off x="1066145" y="5847636"/>
            <a:ext cx="198120" cy="4162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77"/>
              </a:lnSpc>
              <a:buNone/>
            </a:pPr>
            <a:r>
              <a:rPr lang="en-US" sz="2622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3</a:t>
            </a:r>
            <a:endParaRPr lang="en-US" sz="2622" dirty="0"/>
          </a:p>
        </p:txBody>
      </p:sp>
      <p:sp>
        <p:nvSpPr>
          <p:cNvPr id="20" name="Text 16"/>
          <p:cNvSpPr/>
          <p:nvPr/>
        </p:nvSpPr>
        <p:spPr>
          <a:xfrm>
            <a:off x="2386132" y="5854660"/>
            <a:ext cx="4808220" cy="34682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731"/>
              </a:lnSpc>
              <a:buNone/>
            </a:pPr>
            <a:r>
              <a:rPr lang="en-US" sz="2185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Розширені можливості редагування</a:t>
            </a:r>
            <a:endParaRPr lang="en-US" sz="2185" dirty="0"/>
          </a:p>
        </p:txBody>
      </p:sp>
      <p:sp>
        <p:nvSpPr>
          <p:cNvPr id="21" name="Text 17"/>
          <p:cNvSpPr/>
          <p:nvPr/>
        </p:nvSpPr>
        <p:spPr>
          <a:xfrm>
            <a:off x="2386132" y="6334601"/>
            <a:ext cx="7754303" cy="10658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7"/>
              </a:lnSpc>
              <a:buNone/>
            </a:pPr>
            <a:r>
              <a:rPr lang="en-US" sz="1748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Завдяки додатковим функціям редагування, iPhone 15 дозволяє вам створювати професійні фото без необхідності використовувати зовнішні програми.</a:t>
            </a:r>
            <a:endParaRPr lang="en-US" sz="1748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 w="55483">
            <a:solidFill>
              <a:srgbClr val="2626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2348389" y="976193"/>
            <a:ext cx="79248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Нові технології у виробництві</a:t>
            </a:r>
            <a:endParaRPr lang="en-US" sz="4374" dirty="0"/>
          </a:p>
        </p:txBody>
      </p:sp>
      <p:sp>
        <p:nvSpPr>
          <p:cNvPr id="5" name="Shape 2"/>
          <p:cNvSpPr/>
          <p:nvPr/>
        </p:nvSpPr>
        <p:spPr>
          <a:xfrm>
            <a:off x="2348389" y="2114907"/>
            <a:ext cx="3088958" cy="1909048"/>
          </a:xfrm>
          <a:prstGeom prst="roundRect">
            <a:avLst>
              <a:gd name="adj" fmla="val 20951"/>
            </a:avLst>
          </a:prstGeom>
          <a:noFill/>
          <a:ln w="27742">
            <a:solidFill>
              <a:srgbClr val="F2B4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6130" y="2142649"/>
            <a:ext cx="3033474" cy="185356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348389" y="4301609"/>
            <a:ext cx="3088958" cy="10415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Використання високоякісних матеріалів</a:t>
            </a:r>
            <a:endParaRPr lang="en-US" sz="2187" dirty="0"/>
          </a:p>
        </p:txBody>
      </p:sp>
      <p:sp>
        <p:nvSpPr>
          <p:cNvPr id="8" name="Text 4"/>
          <p:cNvSpPr/>
          <p:nvPr/>
        </p:nvSpPr>
        <p:spPr>
          <a:xfrm>
            <a:off x="2348389" y="5476399"/>
            <a:ext cx="3088958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виготовлений з використанням передових матеріалів, які забезпечують стійкість до пошкоджень та привабливий зовнішній вигляд.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5770602" y="2114907"/>
            <a:ext cx="3088958" cy="1909048"/>
          </a:xfrm>
          <a:prstGeom prst="roundRect">
            <a:avLst>
              <a:gd name="adj" fmla="val 20951"/>
            </a:avLst>
          </a:prstGeom>
          <a:noFill/>
          <a:ln w="27742">
            <a:solidFill>
              <a:srgbClr val="D742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8344" y="2142649"/>
            <a:ext cx="3033474" cy="185356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770602" y="4301609"/>
            <a:ext cx="3088958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Покращена система безпеки</a:t>
            </a:r>
            <a:endParaRPr lang="en-US" sz="2187" dirty="0"/>
          </a:p>
        </p:txBody>
      </p:sp>
      <p:sp>
        <p:nvSpPr>
          <p:cNvPr id="12" name="Text 7"/>
          <p:cNvSpPr/>
          <p:nvPr/>
        </p:nvSpPr>
        <p:spPr>
          <a:xfrm>
            <a:off x="5770602" y="5129213"/>
            <a:ext cx="3088958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Завдяки новій системі безпеки, iPhone 15 забезпечує надійний захист ваших даних та конфіденційності.</a:t>
            </a:r>
            <a:endParaRPr lang="en-US" sz="1750" dirty="0"/>
          </a:p>
        </p:txBody>
      </p:sp>
      <p:sp>
        <p:nvSpPr>
          <p:cNvPr id="13" name="Shape 8"/>
          <p:cNvSpPr/>
          <p:nvPr/>
        </p:nvSpPr>
        <p:spPr>
          <a:xfrm>
            <a:off x="9192816" y="2114907"/>
            <a:ext cx="3089077" cy="1909167"/>
          </a:xfrm>
          <a:prstGeom prst="roundRect">
            <a:avLst>
              <a:gd name="adj" fmla="val 20949"/>
            </a:avLst>
          </a:prstGeom>
          <a:noFill/>
          <a:ln w="27742">
            <a:solidFill>
              <a:srgbClr val="DD78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0557" y="2142649"/>
            <a:ext cx="3033593" cy="185368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192816" y="4301728"/>
            <a:ext cx="3089077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Швидке та бездротове заряджання</a:t>
            </a:r>
            <a:endParaRPr lang="en-US" sz="2187" dirty="0"/>
          </a:p>
        </p:txBody>
      </p:sp>
      <p:sp>
        <p:nvSpPr>
          <p:cNvPr id="16" name="Text 10"/>
          <p:cNvSpPr/>
          <p:nvPr/>
        </p:nvSpPr>
        <p:spPr>
          <a:xfrm>
            <a:off x="9192816" y="5129332"/>
            <a:ext cx="3089077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підтримує швидке та бездротове заряджання, що дозволяє вам використовувати свій смартфон усюди без непотрібних проводів.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 w="55483">
            <a:solidFill>
              <a:srgbClr val="2626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0" y="0"/>
            <a:ext cx="36576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1026914"/>
            <a:ext cx="93064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Підвищена продуктивність та швидкість</a:t>
            </a:r>
            <a:endParaRPr lang="en-US" sz="4374" dirty="0"/>
          </a:p>
        </p:txBody>
      </p:sp>
      <p:sp>
        <p:nvSpPr>
          <p:cNvPr id="6" name="Shape 2"/>
          <p:cNvSpPr/>
          <p:nvPr/>
        </p:nvSpPr>
        <p:spPr>
          <a:xfrm>
            <a:off x="833199" y="2748915"/>
            <a:ext cx="4542115" cy="2471142"/>
          </a:xfrm>
          <a:prstGeom prst="roundRect">
            <a:avLst>
              <a:gd name="adj" fmla="val 16185"/>
            </a:avLst>
          </a:prstGeom>
          <a:solidFill>
            <a:srgbClr val="00002E"/>
          </a:solidFill>
          <a:ln w="27742">
            <a:solidFill>
              <a:srgbClr val="F2B4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1083112" y="2998827"/>
            <a:ext cx="32461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Потужний процесор</a:t>
            </a:r>
            <a:endParaRPr lang="en-US" sz="2624" dirty="0"/>
          </a:p>
        </p:txBody>
      </p:sp>
      <p:sp>
        <p:nvSpPr>
          <p:cNvPr id="8" name="Text 4"/>
          <p:cNvSpPr/>
          <p:nvPr/>
        </p:nvSpPr>
        <p:spPr>
          <a:xfrm>
            <a:off x="1083112" y="3548539"/>
            <a:ext cx="404229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оснащений новим потужним процесором, який забезпечує миттєву реакцію на ваші дії та швидке виконання завдань.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5597485" y="2748915"/>
            <a:ext cx="4542115" cy="2471142"/>
          </a:xfrm>
          <a:prstGeom prst="roundRect">
            <a:avLst>
              <a:gd name="adj" fmla="val 16185"/>
            </a:avLst>
          </a:prstGeom>
          <a:solidFill>
            <a:srgbClr val="00002E"/>
          </a:solidFill>
          <a:ln w="27742">
            <a:solidFill>
              <a:srgbClr val="D742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5847398" y="2998827"/>
            <a:ext cx="348996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Більший обсяг пам'яті</a:t>
            </a:r>
            <a:endParaRPr lang="en-US" sz="2624" dirty="0"/>
          </a:p>
        </p:txBody>
      </p:sp>
      <p:sp>
        <p:nvSpPr>
          <p:cNvPr id="11" name="Text 7"/>
          <p:cNvSpPr/>
          <p:nvPr/>
        </p:nvSpPr>
        <p:spPr>
          <a:xfrm>
            <a:off x="5847398" y="3548539"/>
            <a:ext cx="404229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Завдяки більшому обсягу пам'яті, iPhone 15 дозволяє вам зберігати більше фото, відео та даних без обмежень.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833199" y="5442228"/>
            <a:ext cx="9306401" cy="1760339"/>
          </a:xfrm>
          <a:prstGeom prst="roundRect">
            <a:avLst>
              <a:gd name="adj" fmla="val 22721"/>
            </a:avLst>
          </a:prstGeom>
          <a:solidFill>
            <a:srgbClr val="00002E"/>
          </a:solidFill>
          <a:ln w="27742">
            <a:solidFill>
              <a:srgbClr val="DD78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1083112" y="5692140"/>
            <a:ext cx="420624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Швидкий доступ до даних</a:t>
            </a:r>
            <a:endParaRPr lang="en-US" sz="2624" dirty="0"/>
          </a:p>
        </p:txBody>
      </p:sp>
      <p:sp>
        <p:nvSpPr>
          <p:cNvPr id="14" name="Text 10"/>
          <p:cNvSpPr/>
          <p:nvPr/>
        </p:nvSpPr>
        <p:spPr>
          <a:xfrm>
            <a:off x="1083112" y="6241852"/>
            <a:ext cx="8806577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Завдяки покращеному зв'язку та оптимізації системи, iPhone 15 забезпечує швидкий доступ до ваших улюблених додатків та вмісту.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75000"/>
            </a:srgbClr>
          </a:solidFill>
          <a:ln w="55483">
            <a:solidFill>
              <a:srgbClr val="2626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0002E">
              <a:alpha val="8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2348389" y="1814155"/>
            <a:ext cx="838200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b="1" dirty="0">
                <a:solidFill>
                  <a:srgbClr val="FFFFFF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Змінена зовнішність та розміри</a:t>
            </a:r>
            <a:endParaRPr lang="en-US" sz="4374" dirty="0"/>
          </a:p>
        </p:txBody>
      </p:sp>
      <p:sp>
        <p:nvSpPr>
          <p:cNvPr id="7" name="Shape 3"/>
          <p:cNvSpPr/>
          <p:nvPr/>
        </p:nvSpPr>
        <p:spPr>
          <a:xfrm>
            <a:off x="2348389" y="3015377"/>
            <a:ext cx="499943" cy="499943"/>
          </a:xfrm>
          <a:prstGeom prst="roundRect">
            <a:avLst>
              <a:gd name="adj" fmla="val 80001"/>
            </a:avLst>
          </a:prstGeom>
          <a:solidFill>
            <a:srgbClr val="00002E"/>
          </a:solidFill>
          <a:ln w="27742">
            <a:solidFill>
              <a:srgbClr val="F2B42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2499241" y="3057049"/>
            <a:ext cx="1981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1</a:t>
            </a:r>
            <a:endParaRPr lang="en-US" sz="2624" dirty="0"/>
          </a:p>
        </p:txBody>
      </p:sp>
      <p:sp>
        <p:nvSpPr>
          <p:cNvPr id="9" name="Text 5"/>
          <p:cNvSpPr/>
          <p:nvPr/>
        </p:nvSpPr>
        <p:spPr>
          <a:xfrm>
            <a:off x="3070503" y="3091696"/>
            <a:ext cx="234696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F2B42D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Стильний дизайн</a:t>
            </a:r>
            <a:endParaRPr lang="en-US" sz="2187" dirty="0"/>
          </a:p>
        </p:txBody>
      </p:sp>
      <p:sp>
        <p:nvSpPr>
          <p:cNvPr id="10" name="Text 6"/>
          <p:cNvSpPr/>
          <p:nvPr/>
        </p:nvSpPr>
        <p:spPr>
          <a:xfrm>
            <a:off x="3070503" y="3572113"/>
            <a:ext cx="2440900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має новий стильний дизайн з покращеними деталями, що робить його ще більш привабливим для ваших очей.</a:t>
            </a:r>
            <a:endParaRPr lang="en-US" sz="1750" dirty="0"/>
          </a:p>
        </p:txBody>
      </p:sp>
      <p:sp>
        <p:nvSpPr>
          <p:cNvPr id="11" name="Shape 7"/>
          <p:cNvSpPr/>
          <p:nvPr/>
        </p:nvSpPr>
        <p:spPr>
          <a:xfrm>
            <a:off x="5733574" y="3015377"/>
            <a:ext cx="499943" cy="499943"/>
          </a:xfrm>
          <a:prstGeom prst="roundRect">
            <a:avLst>
              <a:gd name="adj" fmla="val 80001"/>
            </a:avLst>
          </a:prstGeom>
          <a:solidFill>
            <a:srgbClr val="00002E"/>
          </a:solidFill>
          <a:ln w="27742">
            <a:solidFill>
              <a:srgbClr val="D742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8"/>
          <p:cNvSpPr/>
          <p:nvPr/>
        </p:nvSpPr>
        <p:spPr>
          <a:xfrm>
            <a:off x="5884426" y="3057049"/>
            <a:ext cx="1981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2</a:t>
            </a:r>
            <a:endParaRPr lang="en-US" sz="2624" dirty="0"/>
          </a:p>
        </p:txBody>
      </p:sp>
      <p:sp>
        <p:nvSpPr>
          <p:cNvPr id="13" name="Text 9"/>
          <p:cNvSpPr/>
          <p:nvPr/>
        </p:nvSpPr>
        <p:spPr>
          <a:xfrm>
            <a:off x="6455688" y="3091696"/>
            <a:ext cx="225552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D742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Тонший і легший</a:t>
            </a:r>
            <a:endParaRPr lang="en-US" sz="2187" dirty="0"/>
          </a:p>
        </p:txBody>
      </p:sp>
      <p:sp>
        <p:nvSpPr>
          <p:cNvPr id="14" name="Text 10"/>
          <p:cNvSpPr/>
          <p:nvPr/>
        </p:nvSpPr>
        <p:spPr>
          <a:xfrm>
            <a:off x="6455688" y="3572113"/>
            <a:ext cx="2440900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Завдяки зміненому дизайну, iPhone 15 став тоншим і легше у порівнянні зі своїм попередником, що полегшує його перенесення та використання.</a:t>
            </a:r>
            <a:endParaRPr lang="en-US" sz="1750" dirty="0"/>
          </a:p>
        </p:txBody>
      </p:sp>
      <p:sp>
        <p:nvSpPr>
          <p:cNvPr id="15" name="Shape 11"/>
          <p:cNvSpPr/>
          <p:nvPr/>
        </p:nvSpPr>
        <p:spPr>
          <a:xfrm>
            <a:off x="9118759" y="3015377"/>
            <a:ext cx="499943" cy="499943"/>
          </a:xfrm>
          <a:prstGeom prst="roundRect">
            <a:avLst>
              <a:gd name="adj" fmla="val 80001"/>
            </a:avLst>
          </a:prstGeom>
          <a:solidFill>
            <a:srgbClr val="00002E"/>
          </a:solidFill>
          <a:ln w="27742">
            <a:solidFill>
              <a:srgbClr val="DD785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2"/>
          <p:cNvSpPr/>
          <p:nvPr/>
        </p:nvSpPr>
        <p:spPr>
          <a:xfrm>
            <a:off x="9269611" y="3057049"/>
            <a:ext cx="198120" cy="416481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281"/>
              </a:lnSpc>
              <a:buNone/>
            </a:pPr>
            <a:r>
              <a:rPr lang="en-US" sz="2624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3</a:t>
            </a:r>
            <a:endParaRPr lang="en-US" sz="2624" dirty="0"/>
          </a:p>
        </p:txBody>
      </p:sp>
      <p:sp>
        <p:nvSpPr>
          <p:cNvPr id="17" name="Text 13"/>
          <p:cNvSpPr/>
          <p:nvPr/>
        </p:nvSpPr>
        <p:spPr>
          <a:xfrm>
            <a:off x="9840873" y="3091696"/>
            <a:ext cx="2440900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b="1" dirty="0">
                <a:solidFill>
                  <a:srgbClr val="DD785E"/>
                </a:solidFill>
                <a:latin typeface="Nunito" pitchFamily="34" charset="0"/>
                <a:ea typeface="Nunito" pitchFamily="34" charset="-122"/>
                <a:cs typeface="Nunito" pitchFamily="34" charset="-120"/>
              </a:rPr>
              <a:t>Більш ергономічний</a:t>
            </a:r>
            <a:endParaRPr lang="en-US" sz="2187" dirty="0"/>
          </a:p>
        </p:txBody>
      </p:sp>
      <p:sp>
        <p:nvSpPr>
          <p:cNvPr id="18" name="Text 14"/>
          <p:cNvSpPr/>
          <p:nvPr/>
        </p:nvSpPr>
        <p:spPr>
          <a:xfrm>
            <a:off x="9840873" y="3919299"/>
            <a:ext cx="2440900" cy="21324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iPhone 15 має покращену ергономіку, що забезпечує більший комфорт під час використання та утримання смартфона.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482</Words>
  <Application>Microsoft Office PowerPoint</Application>
  <PresentationFormat>Произвольный</PresentationFormat>
  <Paragraphs>59</Paragraphs>
  <Slides>7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Nunito</vt:lpstr>
      <vt:lpstr>PT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Гречанов Владислав Олександрович</cp:lastModifiedBy>
  <cp:revision>2</cp:revision>
  <dcterms:created xsi:type="dcterms:W3CDTF">2023-12-08T16:42:11Z</dcterms:created>
  <dcterms:modified xsi:type="dcterms:W3CDTF">2023-12-08T16:44:36Z</dcterms:modified>
</cp:coreProperties>
</file>