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9" r:id="rId3"/>
    <p:sldId id="257" r:id="rId4"/>
    <p:sldId id="261" r:id="rId5"/>
    <p:sldId id="258" r:id="rId6"/>
    <p:sldId id="259" r:id="rId7"/>
    <p:sldId id="270" r:id="rId8"/>
    <p:sldId id="262" r:id="rId9"/>
    <p:sldId id="264" r:id="rId10"/>
    <p:sldId id="265" r:id="rId11"/>
    <p:sldId id="263" r:id="rId12"/>
    <p:sldId id="267" r:id="rId13"/>
    <p:sldId id="260" r:id="rId14"/>
    <p:sldId id="268" r:id="rId15"/>
    <p:sldId id="269" r:id="rId16"/>
    <p:sldId id="271" r:id="rId17"/>
    <p:sldId id="272" r:id="rId18"/>
    <p:sldId id="266" r:id="rId19"/>
    <p:sldId id="273" r:id="rId20"/>
    <p:sldId id="274" r:id="rId21"/>
    <p:sldId id="275" r:id="rId22"/>
    <p:sldId id="276" r:id="rId23"/>
    <p:sldId id="277" r:id="rId24"/>
    <p:sldId id="278" r:id="rId2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01.01.2008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01.01.2008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01.01.2008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01.01.2008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01.01.2008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01.01.2008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01.01.2008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01.01.2008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01.01.2008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01.01.2008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01.01.2008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01.01.2008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hyperlink" Target="http://www.uchika.in.ua/1-motivaciya-uroku-seogodni-diti-u-nas-vidbudetesya-pershij-u.html" TargetMode="Externa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image" Target="../media/image9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Роальд Дал &quot;Чарлі і шоколадна фабрика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836712"/>
            <a:ext cx="8443576" cy="4752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9671239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аа\Desktop\чарли\Слайд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9092" y="-99392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3243222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аа\Desktop\чарли\Слайд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5392330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C:\Users\аа\Desktop\чарли\Слайд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2477377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50076607"/>
              </p:ext>
            </p:extLst>
          </p:nvPr>
        </p:nvGraphicFramePr>
        <p:xfrm>
          <a:off x="827584" y="404664"/>
          <a:ext cx="7704856" cy="559484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037192"/>
                <a:gridCol w="2814516"/>
                <a:gridCol w="1926574"/>
                <a:gridCol w="1926574"/>
              </a:tblGrid>
              <a:tr h="536103">
                <a:tc>
                  <a:txBody>
                    <a:bodyPr/>
                    <a:lstStyle/>
                    <a:p>
                      <a:r>
                        <a:rPr lang="ru-RU" b="1" dirty="0" smtClean="0"/>
                        <a:t>Назвіть</a:t>
                      </a:r>
                      <a:r>
                        <a:rPr lang="ru-RU" b="1" baseline="0" dirty="0" smtClean="0"/>
                        <a:t> героя</a:t>
                      </a:r>
                      <a:r>
                        <a:rPr lang="ru-RU" dirty="0"/>
                        <a:t/>
                      </a:r>
                      <a:br>
                        <a:rPr lang="ru-RU" dirty="0"/>
                      </a:b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Батьки</a:t>
                      </a:r>
                      <a:endParaRPr lang="ru-RU" sz="11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Пристрасть</a:t>
                      </a:r>
                      <a:endParaRPr lang="ru-RU" sz="11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Риси характеру</a:t>
                      </a:r>
                      <a:endParaRPr lang="ru-RU" sz="11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692417">
                <a:tc>
                  <a:txBody>
                    <a:bodyPr/>
                    <a:lstStyle/>
                    <a:p>
                      <a:r>
                        <a:rPr lang="ru-RU" dirty="0"/>
                        <a:t/>
                      </a:r>
                      <a:br>
                        <a:rPr lang="ru-RU" dirty="0"/>
                      </a:b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Батьки заохочують</a:t>
                      </a:r>
                      <a:endParaRPr lang="ru-RU" sz="1100" dirty="0">
                        <a:effectLst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хлопця, який є дуже</a:t>
                      </a:r>
                      <a:endParaRPr lang="ru-RU" sz="1100" dirty="0">
                        <a:effectLst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жадібним і нічим не</a:t>
                      </a:r>
                      <a:endParaRPr lang="ru-RU" sz="1100" dirty="0">
                        <a:effectLst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цікавиться, окрім їжі.</a:t>
                      </a:r>
                      <a:endParaRPr lang="ru-RU" sz="11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Єдине, що його цікавить, – це їжа</a:t>
                      </a:r>
                      <a:endParaRPr lang="ru-RU" sz="11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Лінивий,</a:t>
                      </a:r>
                      <a:endParaRPr lang="ru-RU" sz="1100" dirty="0">
                        <a:effectLst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ненажерливий,неслухняний.</a:t>
                      </a:r>
                      <a:endParaRPr lang="ru-RU" sz="11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001159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Батьки схвалюють</a:t>
                      </a:r>
                      <a:endParaRPr lang="ru-RU" sz="1100">
                        <a:effectLst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все, що робить їхня</a:t>
                      </a:r>
                      <a:endParaRPr lang="ru-RU" sz="1100">
                        <a:effectLst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дочка.</a:t>
                      </a:r>
                      <a:endParaRPr lang="ru-RU" sz="11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Постійно жує гумку.</a:t>
                      </a:r>
                      <a:endParaRPr lang="ru-RU" sz="11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Неслухняна, егоїстка.</a:t>
                      </a:r>
                      <a:endParaRPr lang="ru-RU" sz="11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346787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Багаті батьки готові</a:t>
                      </a:r>
                      <a:endParaRPr lang="ru-RU" sz="1100" dirty="0">
                        <a:effectLst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задовольнити будь-яке бажання доньки.</a:t>
                      </a:r>
                      <a:endParaRPr lang="ru-RU" sz="11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Хоче все мати, закатує</a:t>
                      </a:r>
                      <a:endParaRPr lang="ru-RU" sz="1100">
                        <a:effectLst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істерики.</a:t>
                      </a:r>
                      <a:endParaRPr lang="ru-RU" sz="11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Заздрісна,вередлива,</a:t>
                      </a:r>
                      <a:endParaRPr lang="ru-RU" sz="1100">
                        <a:effectLst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невихована.</a:t>
                      </a:r>
                      <a:endParaRPr lang="ru-RU" sz="11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536103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Не займаються сином</a:t>
                      </a:r>
                      <a:endParaRPr lang="ru-RU" sz="11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Любить дивитися</a:t>
                      </a:r>
                      <a:endParaRPr lang="ru-RU" sz="1100">
                        <a:effectLst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телевізор</a:t>
                      </a:r>
                      <a:endParaRPr lang="ru-RU" sz="11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Агресивний, нерозвинений.</a:t>
                      </a:r>
                      <a:endParaRPr lang="ru-RU" sz="11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18222389"/>
              </p:ext>
            </p:extLst>
          </p:nvPr>
        </p:nvGraphicFramePr>
        <p:xfrm>
          <a:off x="1043608" y="6309320"/>
          <a:ext cx="7704856" cy="548680"/>
        </p:xfrm>
        <a:graphic>
          <a:graphicData uri="http://schemas.openxmlformats.org/drawingml/2006/table">
            <a:tbl>
              <a:tblPr/>
              <a:tblGrid>
                <a:gridCol w="1912930"/>
                <a:gridCol w="1939498"/>
                <a:gridCol w="1926214"/>
                <a:gridCol w="1926214"/>
              </a:tblGrid>
              <a:tr h="548680">
                <a:tc>
                  <a:txBody>
                    <a:bodyPr/>
                    <a:lstStyle/>
                    <a:p>
                      <a:endParaRPr lang="ru-RU" sz="1400" dirty="0">
                        <a:solidFill>
                          <a:schemeClr val="tx2"/>
                        </a:solidFill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4831091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C:\Users\аа\Desktop\чарли\Слайд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148759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C:\Users\аа\Desktop\чарли\Слайд1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4378232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2801" y="285395"/>
            <a:ext cx="842493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У казці – повісті Р. Дала вміщено віршовані фрагменти пісні, які співають працівники фабрики Віллі Вонкі ( умпа- лумпи). </a:t>
            </a:r>
            <a:br>
              <a:rPr lang="ru-RU" dirty="0"/>
            </a:br>
            <a:r>
              <a:rPr lang="ru-RU" dirty="0" smtClean="0"/>
              <a:t>У тексты використовуються епітети, порівняння,</a:t>
            </a:r>
            <a:r>
              <a:rPr lang="ru-RU" i="1" dirty="0"/>
              <a:t> </a:t>
            </a:r>
            <a:r>
              <a:rPr lang="ru-RU" b="1" i="1" dirty="0"/>
              <a:t>авторські неологізми?</a:t>
            </a:r>
            <a:r>
              <a:rPr lang="ru-RU" i="1" dirty="0"/>
              <a:t> ( </a:t>
            </a:r>
            <a:r>
              <a:rPr lang="ru-RU" dirty="0" smtClean="0"/>
              <a:t>тледурмани</a:t>
            </a:r>
            <a:r>
              <a:rPr lang="ru-RU" dirty="0"/>
              <a:t>, хлопчик – нечемнушка</a:t>
            </a:r>
            <a:r>
              <a:rPr lang="ru-RU" dirty="0" smtClean="0"/>
              <a:t>),фразеологічн</a:t>
            </a:r>
            <a:r>
              <a:rPr lang="uk-UA" dirty="0" smtClean="0"/>
              <a:t>і звороти</a:t>
            </a: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>(перехопити </a:t>
            </a:r>
            <a:r>
              <a:rPr lang="ru-RU" dirty="0"/>
              <a:t>дух, на лоба лізуть очі</a:t>
            </a:r>
            <a:r>
              <a:rPr lang="ru-RU" dirty="0" smtClean="0"/>
              <a:t>).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  <a:p>
            <a:r>
              <a:rPr lang="ru-RU" i="1" dirty="0" smtClean="0"/>
              <a:t>Чого </a:t>
            </a:r>
            <a:r>
              <a:rPr lang="ru-RU" i="1" dirty="0"/>
              <a:t>досяг автор за допомогою </a:t>
            </a:r>
            <a:r>
              <a:rPr lang="ru-RU" b="1" i="1" dirty="0"/>
              <a:t>нових слів?</a:t>
            </a:r>
            <a:r>
              <a:rPr lang="ru-RU" dirty="0"/>
              <a:t> </a:t>
            </a:r>
            <a:br>
              <a:rPr lang="ru-RU" dirty="0"/>
            </a:br>
            <a:endParaRPr lang="ru-RU" dirty="0"/>
          </a:p>
        </p:txBody>
      </p:sp>
      <p:pic>
        <p:nvPicPr>
          <p:cNvPr id="19458" name="Picture 2" descr="Чарли и шоколадная фабрика, Charlie and the Chocolate Factory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2099" y="2708920"/>
            <a:ext cx="5863487" cy="32835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460" name="Picture 4" descr="Фильм «Чарли и шоколадная фабрика» (2005): актеры, фото, роли ..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" y="4325598"/>
            <a:ext cx="2752725" cy="1666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AutoShape 8" descr="Умпа-Лумпа - Август Глуп (Augustus Gloop) (Чарли и шоколадная ..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10" descr="Умпа-Лумпа | Чарли и шоколадная фабрика вики | Fandom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12" descr="Умпа-Лумпа | Чарли и шоколадная фабрика вики | Fandom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9469" name="Picture 1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775" y="2492896"/>
            <a:ext cx="1847132" cy="16018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8705196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102" y="2704"/>
            <a:ext cx="4572000" cy="397031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i="1" dirty="0">
                <a:solidFill>
                  <a:srgbClr val="002060"/>
                </a:solidFill>
              </a:rPr>
              <a:t>П</a:t>
            </a:r>
            <a:r>
              <a:rPr lang="ru-RU" i="1" dirty="0" smtClean="0">
                <a:solidFill>
                  <a:srgbClr val="002060"/>
                </a:solidFill>
              </a:rPr>
              <a:t>одумайте і скажіть , яка ж </a:t>
            </a:r>
            <a:r>
              <a:rPr lang="ru-RU" b="1" dirty="0" smtClean="0">
                <a:solidFill>
                  <a:srgbClr val="002060"/>
                </a:solidFill>
              </a:rPr>
              <a:t>тема</a:t>
            </a:r>
            <a:r>
              <a:rPr lang="ru-RU" i="1" dirty="0" smtClean="0">
                <a:solidFill>
                  <a:srgbClr val="002060"/>
                </a:solidFill>
              </a:rPr>
              <a:t> казки – повісті? </a:t>
            </a:r>
            <a:r>
              <a:rPr lang="ru-RU" dirty="0" smtClean="0">
                <a:solidFill>
                  <a:srgbClr val="002060"/>
                </a:solidFill>
              </a:rPr>
              <a:t>( Світ </a:t>
            </a:r>
            <a:r>
              <a:rPr lang="ru-RU" dirty="0">
                <a:solidFill>
                  <a:srgbClr val="002060"/>
                </a:solidFill>
              </a:rPr>
              <a:t>поділяється на багатих і бідних людей).</a:t>
            </a:r>
            <a:br>
              <a:rPr lang="ru-RU" dirty="0">
                <a:solidFill>
                  <a:srgbClr val="002060"/>
                </a:solidFill>
              </a:rPr>
            </a:br>
            <a:r>
              <a:rPr lang="ru-RU" dirty="0">
                <a:solidFill>
                  <a:srgbClr val="002060"/>
                </a:solidFill>
              </a:rPr>
              <a:t/>
            </a:r>
            <a:br>
              <a:rPr lang="ru-RU" dirty="0">
                <a:solidFill>
                  <a:srgbClr val="002060"/>
                </a:solidFill>
              </a:rPr>
            </a:br>
            <a:r>
              <a:rPr lang="ru-RU" b="1" dirty="0">
                <a:solidFill>
                  <a:srgbClr val="002060"/>
                </a:solidFill>
              </a:rPr>
              <a:t>Ідея</a:t>
            </a:r>
            <a:r>
              <a:rPr lang="ru-RU" i="1" dirty="0">
                <a:solidFill>
                  <a:srgbClr val="002060"/>
                </a:solidFill>
              </a:rPr>
              <a:t> яка?</a:t>
            </a:r>
            <a:r>
              <a:rPr lang="ru-RU" dirty="0">
                <a:solidFill>
                  <a:srgbClr val="002060"/>
                </a:solidFill>
              </a:rPr>
              <a:t> ( Заохочення дітей до читання книжок, застереження від втрати сердечності і порядності).</a:t>
            </a:r>
            <a:br>
              <a:rPr lang="ru-RU" dirty="0">
                <a:solidFill>
                  <a:srgbClr val="002060"/>
                </a:solidFill>
              </a:rPr>
            </a:br>
            <a:r>
              <a:rPr lang="ru-RU" dirty="0">
                <a:solidFill>
                  <a:srgbClr val="002060"/>
                </a:solidFill>
              </a:rPr>
              <a:t/>
            </a:r>
            <a:br>
              <a:rPr lang="ru-RU" dirty="0">
                <a:solidFill>
                  <a:srgbClr val="002060"/>
                </a:solidFill>
              </a:rPr>
            </a:br>
            <a:r>
              <a:rPr lang="ru-RU" i="1" dirty="0">
                <a:solidFill>
                  <a:srgbClr val="002060"/>
                </a:solidFill>
              </a:rPr>
              <a:t>І яка</a:t>
            </a:r>
            <a:r>
              <a:rPr lang="ru-RU" b="1" dirty="0">
                <a:solidFill>
                  <a:srgbClr val="002060"/>
                </a:solidFill>
              </a:rPr>
              <a:t> основна думка?</a:t>
            </a:r>
            <a:r>
              <a:rPr lang="ru-RU" dirty="0">
                <a:solidFill>
                  <a:srgbClr val="002060"/>
                </a:solidFill>
              </a:rPr>
              <a:t> ( </a:t>
            </a:r>
            <a:r>
              <a:rPr lang="ru-RU" dirty="0" smtClean="0">
                <a:solidFill>
                  <a:srgbClr val="002060"/>
                </a:solidFill>
              </a:rPr>
              <a:t>Уміння </a:t>
            </a:r>
            <a:r>
              <a:rPr lang="ru-RU" dirty="0">
                <a:solidFill>
                  <a:srgbClr val="002060"/>
                </a:solidFill>
              </a:rPr>
              <a:t>знайти серед ровесників чемного, розумного, і самому старатися бути таким</a:t>
            </a:r>
            <a:r>
              <a:rPr lang="ru-RU" dirty="0" smtClean="0">
                <a:solidFill>
                  <a:srgbClr val="002060"/>
                </a:solidFill>
              </a:rPr>
              <a:t>).</a:t>
            </a:r>
            <a:r>
              <a:rPr lang="ru-RU" dirty="0">
                <a:solidFill>
                  <a:srgbClr val="002060"/>
                </a:solidFill>
              </a:rPr>
              <a:t/>
            </a:r>
            <a:br>
              <a:rPr lang="ru-RU" dirty="0">
                <a:solidFill>
                  <a:srgbClr val="002060"/>
                </a:solidFill>
              </a:rPr>
            </a:br>
            <a:endParaRPr lang="ru-RU" dirty="0">
              <a:solidFill>
                <a:srgbClr val="002060"/>
              </a:solidFill>
            </a:endParaRPr>
          </a:p>
          <a:p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18436" name="Picture 4" descr="Викторина &quot;Чарли и шоколадная фабрика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1" y="3501008"/>
            <a:ext cx="5353351" cy="26101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38" name="Picture 6" descr="Чарли и шоколадная фабрика / Charlie and the Chocolate Factory ..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260648"/>
            <a:ext cx="3995848" cy="2592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40" name="Picture 8" descr="Вилли вонка 2005 | Чарли и шоколадная фабрика вики | Fandom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505" y="3212976"/>
            <a:ext cx="2526007" cy="31543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3101421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Users\аа\Desktop\чарли\Слайд1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8825259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7311" y="404664"/>
            <a:ext cx="878497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002060"/>
                </a:solidFill>
              </a:rPr>
              <a:t>Ми зустрілися з різними дітьми. Як ми бачимо, усі ці діти мають різні риси характеру.</a:t>
            </a:r>
            <a:br>
              <a:rPr lang="ru-RU" dirty="0">
                <a:solidFill>
                  <a:srgbClr val="002060"/>
                </a:solidFill>
              </a:rPr>
            </a:br>
            <a:r>
              <a:rPr lang="ru-RU" dirty="0" smtClean="0">
                <a:solidFill>
                  <a:srgbClr val="002060"/>
                </a:solidFill>
              </a:rPr>
              <a:t>Що </a:t>
            </a:r>
            <a:r>
              <a:rPr lang="ru-RU" dirty="0">
                <a:solidFill>
                  <a:srgbClr val="002060"/>
                </a:solidFill>
              </a:rPr>
              <a:t>об’єднує Августуса, Веруку, Віолетту, Майка? (Вони грубі, егоїсти). </a:t>
            </a:r>
            <a:endParaRPr lang="ru-RU" dirty="0" smtClean="0">
              <a:solidFill>
                <a:srgbClr val="002060"/>
              </a:solidFill>
            </a:endParaRPr>
          </a:p>
          <a:p>
            <a:r>
              <a:rPr lang="ru-RU" dirty="0" smtClean="0">
                <a:solidFill>
                  <a:srgbClr val="002060"/>
                </a:solidFill>
              </a:rPr>
              <a:t>Тобто </a:t>
            </a:r>
            <a:r>
              <a:rPr lang="ru-RU" dirty="0">
                <a:solidFill>
                  <a:srgbClr val="002060"/>
                </a:solidFill>
              </a:rPr>
              <a:t>вони наділені негативними рисами, тому і не дивною виявилася їхня поведінка. Вони не слухають містера Вонка, не реагують на його зауваження</a:t>
            </a:r>
            <a:r>
              <a:rPr lang="ru-RU" dirty="0" smtClean="0">
                <a:solidFill>
                  <a:srgbClr val="002060"/>
                </a:solidFill>
              </a:rPr>
              <a:t>.</a:t>
            </a:r>
          </a:p>
          <a:p>
            <a:r>
              <a:rPr lang="ru-RU" dirty="0" smtClean="0">
                <a:solidFill>
                  <a:srgbClr val="002060"/>
                </a:solidFill>
              </a:rPr>
              <a:t> </a:t>
            </a:r>
            <a:r>
              <a:rPr lang="ru-RU" dirty="0">
                <a:solidFill>
                  <a:srgbClr val="002060"/>
                </a:solidFill>
              </a:rPr>
              <a:t>Хіба можна так поводитися у гостях? (Ні</a:t>
            </a:r>
            <a:r>
              <a:rPr lang="ru-RU" dirty="0" smtClean="0">
                <a:solidFill>
                  <a:srgbClr val="002060"/>
                </a:solidFill>
              </a:rPr>
              <a:t>)</a:t>
            </a:r>
          </a:p>
          <a:p>
            <a:r>
              <a:rPr lang="ru-RU" dirty="0" smtClean="0">
                <a:solidFill>
                  <a:srgbClr val="002060"/>
                </a:solidFill>
              </a:rPr>
              <a:t>Як </a:t>
            </a:r>
            <a:r>
              <a:rPr lang="ru-RU" dirty="0">
                <a:solidFill>
                  <a:srgbClr val="002060"/>
                </a:solidFill>
              </a:rPr>
              <a:t>ви думаєте, хто має бути відповідальним за виховання дітей? (Дорослі. )</a:t>
            </a:r>
          </a:p>
          <a:p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17412" name="Picture 4" descr="Чарли и шоколадная фабрика» / «Charlie and the Chocolate Factory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7641" y="2204864"/>
            <a:ext cx="6384313" cy="42484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864566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Презентация на тему: &quot;Роальд Дал Чарлі і шоколадна фабрика Я пишу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79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5200796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7504" y="197346"/>
            <a:ext cx="8928992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002060"/>
                </a:solidFill>
              </a:rPr>
              <a:t>Що ви можете сказати про батьків наших героїв?</a:t>
            </a:r>
            <a:br>
              <a:rPr lang="ru-RU" dirty="0">
                <a:solidFill>
                  <a:srgbClr val="002060"/>
                </a:solidFill>
              </a:rPr>
            </a:br>
            <a:r>
              <a:rPr lang="ru-RU" dirty="0">
                <a:solidFill>
                  <a:srgbClr val="002060"/>
                </a:solidFill>
              </a:rPr>
              <a:t/>
            </a:r>
            <a:br>
              <a:rPr lang="ru-RU" dirty="0">
                <a:solidFill>
                  <a:srgbClr val="002060"/>
                </a:solidFill>
              </a:rPr>
            </a:br>
            <a:r>
              <a:rPr lang="ru-RU" dirty="0">
                <a:solidFill>
                  <a:srgbClr val="002060"/>
                </a:solidFill>
              </a:rPr>
              <a:t>(</a:t>
            </a:r>
            <a:r>
              <a:rPr lang="ru-RU" u="sng" dirty="0">
                <a:solidFill>
                  <a:srgbClr val="002060"/>
                </a:solidFill>
              </a:rPr>
              <a:t>Батьки Майка</a:t>
            </a:r>
            <a:r>
              <a:rPr lang="ru-RU" dirty="0">
                <a:solidFill>
                  <a:srgbClr val="002060"/>
                </a:solidFill>
              </a:rPr>
              <a:t> взагалі не займаються сином, </a:t>
            </a:r>
            <a:r>
              <a:rPr lang="ru-RU" u="sng" dirty="0">
                <a:solidFill>
                  <a:srgbClr val="002060"/>
                </a:solidFill>
              </a:rPr>
              <a:t>батьки Віолетти</a:t>
            </a:r>
            <a:r>
              <a:rPr lang="ru-RU" dirty="0">
                <a:solidFill>
                  <a:srgbClr val="002060"/>
                </a:solidFill>
              </a:rPr>
              <a:t> схвалюють все, що робить їхня дочка, </a:t>
            </a:r>
            <a:r>
              <a:rPr lang="ru-RU" u="sng" dirty="0">
                <a:solidFill>
                  <a:srgbClr val="002060"/>
                </a:solidFill>
              </a:rPr>
              <a:t>батьки Веруки </a:t>
            </a:r>
            <a:r>
              <a:rPr lang="ru-RU" dirty="0">
                <a:solidFill>
                  <a:srgbClr val="002060"/>
                </a:solidFill>
              </a:rPr>
              <a:t>готові задовольнити всі її забаганки. Батьки Августуса купують синово багато шоколаду.)</a:t>
            </a:r>
            <a:br>
              <a:rPr lang="ru-RU" dirty="0">
                <a:solidFill>
                  <a:srgbClr val="002060"/>
                </a:solidFill>
              </a:rPr>
            </a:br>
            <a:r>
              <a:rPr lang="ru-RU" dirty="0">
                <a:solidFill>
                  <a:srgbClr val="002060"/>
                </a:solidFill>
              </a:rPr>
              <a:t/>
            </a:r>
            <a:br>
              <a:rPr lang="ru-RU" dirty="0">
                <a:solidFill>
                  <a:srgbClr val="002060"/>
                </a:solidFill>
              </a:rPr>
            </a:br>
            <a:r>
              <a:rPr lang="ru-RU" dirty="0">
                <a:solidFill>
                  <a:srgbClr val="002060"/>
                </a:solidFill>
              </a:rPr>
              <a:t>Як ми бачимо, батьки наших героїв мало приділяли уваги вихованню дітей, виконували всі їхні забаганки, схвалювали всі їхні вчинки. Саме дорослі, власне батьки, мають сприяти формуванню характеру дитини. І екскурсія фабрикою яскраво виявила вади характерів дітей.</a:t>
            </a:r>
            <a:br>
              <a:rPr lang="ru-RU" dirty="0">
                <a:solidFill>
                  <a:srgbClr val="002060"/>
                </a:solidFill>
              </a:rPr>
            </a:br>
            <a:endParaRPr lang="ru-RU" dirty="0">
              <a:solidFill>
                <a:srgbClr val="002060"/>
              </a:solidFill>
            </a:endParaRPr>
          </a:p>
          <a:p>
            <a:r>
              <a:rPr lang="ru-RU" dirty="0" smtClean="0">
                <a:solidFill>
                  <a:srgbClr val="002060"/>
                </a:solidFill>
              </a:rPr>
              <a:t>Як </a:t>
            </a:r>
            <a:r>
              <a:rPr lang="ru-RU" dirty="0">
                <a:solidFill>
                  <a:srgbClr val="002060"/>
                </a:solidFill>
              </a:rPr>
              <a:t>наслідок, подорож фабрикою містера Вонки для чотирьох дітей виявилась невтішною.</a:t>
            </a:r>
            <a:br>
              <a:rPr lang="ru-RU" dirty="0">
                <a:solidFill>
                  <a:srgbClr val="002060"/>
                </a:solidFill>
              </a:rPr>
            </a:b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16386" name="Picture 2" descr="Чарлі і шоколадна фабрика» — характеристика героїв - Глазасти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4005064"/>
            <a:ext cx="5447236" cy="25332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5434253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260648"/>
            <a:ext cx="4608512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Як ви розумієте вислів польського письменника Болеслава </a:t>
            </a:r>
            <a:r>
              <a:rPr lang="ru-RU" dirty="0" smtClean="0"/>
              <a:t>Пруса: «</a:t>
            </a:r>
            <a:r>
              <a:rPr lang="ru-RU" i="1" dirty="0" smtClean="0"/>
              <a:t>Немає </a:t>
            </a:r>
            <a:r>
              <a:rPr lang="ru-RU" i="1" dirty="0"/>
              <a:t>людини, якій у життєвій </a:t>
            </a:r>
            <a:r>
              <a:rPr lang="ru-RU" i="1" dirty="0" smtClean="0"/>
              <a:t>лотереї</a:t>
            </a:r>
            <a:r>
              <a:rPr lang="ru-RU" dirty="0"/>
              <a:t/>
            </a:r>
            <a:br>
              <a:rPr lang="ru-RU" dirty="0"/>
            </a:br>
            <a:r>
              <a:rPr lang="ru-RU" i="1" dirty="0"/>
              <a:t>діставались одні </a:t>
            </a:r>
            <a:r>
              <a:rPr lang="ru-RU" i="1" dirty="0" smtClean="0"/>
              <a:t>виграші».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dirty="0"/>
              <a:t>Чи добре , коли дитина робить те , що їй заманеться?</a:t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dirty="0"/>
              <a:t>Чи часто на вершині слави опиняються такі як Августус, Верука, Віолета та Майк ?</a:t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dirty="0"/>
              <a:t>Від чого це залежить?</a:t>
            </a:r>
            <a:br>
              <a:rPr lang="ru-RU" dirty="0"/>
            </a:br>
            <a:endParaRPr lang="ru-RU" dirty="0"/>
          </a:p>
          <a:p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15362" name="Picture 2" descr="Роальд Дал &quot; Чарлі і шоколадна фабрика &quot;. Цікаві пригоди хлопчика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952" y="3068960"/>
            <a:ext cx="4518314" cy="3384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4" name="Picture 4" descr="Чарли и шоколадная фабрика — скрытый смысл фильма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260648"/>
            <a:ext cx="4014258" cy="2448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764056"/>
            <a:ext cx="3487648" cy="19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3758777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197346"/>
            <a:ext cx="8784976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solidFill>
                  <a:srgbClr val="002060"/>
                </a:solidFill>
              </a:rPr>
              <a:t>Ви </a:t>
            </a:r>
            <a:r>
              <a:rPr lang="ru-RU" sz="2400" dirty="0">
                <a:solidFill>
                  <a:srgbClr val="002060"/>
                </a:solidFill>
                <a:hlinkClick r:id="rId2"/>
              </a:rPr>
              <a:t>зрозуміли</a:t>
            </a:r>
            <a:r>
              <a:rPr lang="ru-RU" sz="2400" dirty="0">
                <a:solidFill>
                  <a:srgbClr val="002060"/>
                </a:solidFill>
              </a:rPr>
              <a:t>, що дитину потрібно виховувати від перших днів народження, щоб не запізнитись. Характер людини формується з самого дитинства, крок за кроком, тому вередлива, неслухняна дитини не може стати водночас хорошою, ввічливою, доброю. Роальд Дал ще раз нам довів, що необхідно рахуватися з думкою інших, бути добрим і вихованим, що кожен із нас може змінити світ на краще, навіть дитина. Адже Чарлі зміг! Ви пам’ятайте, що Чарлі став господарем шоколадної фабрики містера Вонки.</a:t>
            </a:r>
            <a:br>
              <a:rPr lang="ru-RU" sz="2400" dirty="0">
                <a:solidFill>
                  <a:srgbClr val="002060"/>
                </a:solidFill>
              </a:rPr>
            </a:br>
            <a:endParaRPr lang="ru-RU" sz="2400" dirty="0">
              <a:solidFill>
                <a:srgbClr val="002060"/>
              </a:solidFill>
            </a:endParaRPr>
          </a:p>
          <a:p>
            <a:r>
              <a:rPr lang="ru-RU" sz="2400" dirty="0">
                <a:solidFill>
                  <a:srgbClr val="002060"/>
                </a:solidFill>
              </a:rPr>
              <a:t/>
            </a:r>
            <a:br>
              <a:rPr lang="ru-RU" sz="2400" dirty="0">
                <a:solidFill>
                  <a:srgbClr val="002060"/>
                </a:solidFill>
              </a:rPr>
            </a:br>
            <a:endParaRPr lang="ru-RU" sz="2400" dirty="0">
              <a:solidFill>
                <a:srgbClr val="002060"/>
              </a:solidFill>
            </a:endParaRPr>
          </a:p>
        </p:txBody>
      </p:sp>
      <p:pic>
        <p:nvPicPr>
          <p:cNvPr id="3" name="Picture 6" descr="http://fittipdaily.com/wp-content/uploads/2009/07/charlie-and-the-chocolate-factory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4583" t="-12522"/>
          <a:stretch>
            <a:fillRect/>
          </a:stretch>
        </p:blipFill>
        <p:spPr bwMode="auto">
          <a:xfrm>
            <a:off x="2195736" y="2780928"/>
            <a:ext cx="4357718" cy="39119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57078600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71472" y="520512"/>
            <a:ext cx="792961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rgbClr val="002060"/>
                </a:solidFill>
              </a:rPr>
              <a:t>Дитячий світ – це особливий світ. З</a:t>
            </a:r>
            <a:r>
              <a:rPr lang="ru-RU" sz="2400" dirty="0" smtClean="0">
                <a:solidFill>
                  <a:srgbClr val="002060"/>
                </a:solidFill>
              </a:rPr>
              <a:t>а </a:t>
            </a:r>
            <a:r>
              <a:rPr lang="ru-RU" sz="2400" dirty="0">
                <a:solidFill>
                  <a:srgbClr val="002060"/>
                </a:solidFill>
              </a:rPr>
              <a:t>гроші можна придбати ліжко , але не сон, книги, а не розум, ліки, а не здоров'я, </a:t>
            </a:r>
            <a:r>
              <a:rPr lang="ru-RU" sz="2400" dirty="0" smtClean="0">
                <a:solidFill>
                  <a:srgbClr val="002060"/>
                </a:solidFill>
              </a:rPr>
              <a:t>прикраси, </a:t>
            </a:r>
            <a:r>
              <a:rPr lang="ru-RU" sz="2400" dirty="0">
                <a:solidFill>
                  <a:srgbClr val="002060"/>
                </a:solidFill>
              </a:rPr>
              <a:t>а не красу, добробут </a:t>
            </a:r>
            <a:r>
              <a:rPr lang="ru-RU" sz="2400" dirty="0" smtClean="0">
                <a:solidFill>
                  <a:srgbClr val="002060"/>
                </a:solidFill>
              </a:rPr>
              <a:t>, але </a:t>
            </a:r>
            <a:r>
              <a:rPr lang="ru-RU" sz="2400" dirty="0">
                <a:solidFill>
                  <a:srgbClr val="002060"/>
                </a:solidFill>
              </a:rPr>
              <a:t>не щастя. Тож нехай кожний з вас позбудеться своїх вад і стане людиною з чистою душею і добрим серцем, яким був Чарлі. І тоді здійсняться всі ваші заповітні мрії.</a:t>
            </a:r>
          </a:p>
        </p:txBody>
      </p:sp>
      <p:pic>
        <p:nvPicPr>
          <p:cNvPr id="3" name="Рисунок 2" descr="charlie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71472" y="3000372"/>
            <a:ext cx="7929618" cy="3708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338433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55576" y="1582016"/>
            <a:ext cx="799288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</a:rPr>
              <a:t>1.Поясніть, чому саме з Августом, Верукою, Віолетою та Майклом сталися такі неприємні пригоди?</a:t>
            </a:r>
          </a:p>
          <a:p>
            <a:r>
              <a:rPr lang="ru-RU" b="1" dirty="0" smtClean="0">
                <a:solidFill>
                  <a:srgbClr val="002060"/>
                </a:solidFill>
              </a:rPr>
              <a:t>2.Допишіть  речення: «Чарлі </a:t>
            </a:r>
            <a:r>
              <a:rPr lang="ru-RU" b="1" dirty="0">
                <a:solidFill>
                  <a:srgbClr val="002060"/>
                </a:solidFill>
              </a:rPr>
              <a:t>став господарем шоколадної фабрики, тому що...». </a:t>
            </a:r>
            <a:br>
              <a:rPr lang="ru-RU" b="1" dirty="0">
                <a:solidFill>
                  <a:srgbClr val="002060"/>
                </a:solidFill>
              </a:rPr>
            </a:br>
            <a:r>
              <a:rPr lang="ru-RU" b="1" dirty="0" smtClean="0">
                <a:solidFill>
                  <a:srgbClr val="002060"/>
                </a:solidFill>
              </a:rPr>
              <a:t>3.Дібрати </a:t>
            </a:r>
            <a:r>
              <a:rPr lang="ru-RU" b="1" dirty="0">
                <a:solidFill>
                  <a:srgbClr val="002060"/>
                </a:solidFill>
              </a:rPr>
              <a:t>цитати до образу Віллі </a:t>
            </a:r>
            <a:r>
              <a:rPr lang="ru-RU" b="1" dirty="0" smtClean="0">
                <a:solidFill>
                  <a:srgbClr val="002060"/>
                </a:solidFill>
              </a:rPr>
              <a:t>Вонки.</a:t>
            </a:r>
          </a:p>
          <a:p>
            <a:r>
              <a:rPr lang="uk-UA" b="1" dirty="0" smtClean="0">
                <a:solidFill>
                  <a:srgbClr val="002060"/>
                </a:solidFill>
              </a:rPr>
              <a:t>4.Записати таблицю з презентації в зошит.</a:t>
            </a:r>
          </a:p>
          <a:p>
            <a:r>
              <a:rPr lang="uk-UA" b="1" dirty="0" smtClean="0">
                <a:solidFill>
                  <a:srgbClr val="002060"/>
                </a:solidFill>
              </a:rPr>
              <a:t>5.Читати підручник на стор. 240-242</a:t>
            </a:r>
            <a:endParaRPr lang="ru-RU" b="1" dirty="0" smtClean="0">
              <a:solidFill>
                <a:srgbClr val="002060"/>
              </a:solidFill>
            </a:endParaRPr>
          </a:p>
          <a:p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193090" y="585554"/>
            <a:ext cx="45365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600" dirty="0" smtClean="0"/>
              <a:t>Домашнє завдання</a:t>
            </a:r>
            <a:endParaRPr lang="ru-RU" sz="3600" dirty="0"/>
          </a:p>
        </p:txBody>
      </p:sp>
      <p:pic>
        <p:nvPicPr>
          <p:cNvPr id="5" name="Рисунок 4" descr="1240x620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37509" y="3849339"/>
            <a:ext cx="4878707" cy="24393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63424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8520" y="0"/>
            <a:ext cx="9252520" cy="69393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294327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79653"/>
            <a:ext cx="914400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uk-UA" sz="2400" dirty="0" smtClean="0"/>
          </a:p>
          <a:p>
            <a:pPr algn="ctr"/>
            <a:r>
              <a:rPr lang="uk-UA" sz="2400" dirty="0" smtClean="0">
                <a:solidFill>
                  <a:srgbClr val="002060"/>
                </a:solidFill>
              </a:rPr>
              <a:t>Питання</a:t>
            </a:r>
          </a:p>
          <a:p>
            <a:pPr marL="342900" indent="-342900">
              <a:buFontTx/>
              <a:buChar char="-"/>
            </a:pPr>
            <a:r>
              <a:rPr lang="uk-UA" sz="2400" dirty="0" smtClean="0">
                <a:solidFill>
                  <a:srgbClr val="002060"/>
                </a:solidFill>
              </a:rPr>
              <a:t>Що </a:t>
            </a:r>
            <a:r>
              <a:rPr lang="uk-UA" sz="2400" dirty="0">
                <a:solidFill>
                  <a:srgbClr val="002060"/>
                </a:solidFill>
              </a:rPr>
              <a:t>отримав у подарунок на День народження Чарлі? Чому подарунок його розчарував</a:t>
            </a:r>
            <a:r>
              <a:rPr lang="uk-UA" sz="2400" dirty="0" smtClean="0">
                <a:solidFill>
                  <a:srgbClr val="002060"/>
                </a:solidFill>
              </a:rPr>
              <a:t>?</a:t>
            </a:r>
          </a:p>
          <a:p>
            <a:pPr marL="342900" indent="-342900">
              <a:buFontTx/>
              <a:buChar char="-"/>
            </a:pPr>
            <a:r>
              <a:rPr lang="uk-UA" sz="2400" dirty="0" smtClean="0">
                <a:solidFill>
                  <a:srgbClr val="002060"/>
                </a:solidFill>
              </a:rPr>
              <a:t>Хто </a:t>
            </a:r>
            <a:r>
              <a:rPr lang="uk-UA" sz="2400" dirty="0">
                <a:solidFill>
                  <a:srgbClr val="002060"/>
                </a:solidFill>
              </a:rPr>
              <a:t>був власником ще двох золотих квитків</a:t>
            </a:r>
            <a:r>
              <a:rPr lang="uk-UA" sz="2400" dirty="0" smtClean="0">
                <a:solidFill>
                  <a:srgbClr val="002060"/>
                </a:solidFill>
              </a:rPr>
              <a:t>?</a:t>
            </a:r>
          </a:p>
          <a:p>
            <a:r>
              <a:rPr lang="uk-UA" sz="2400" dirty="0" smtClean="0">
                <a:solidFill>
                  <a:srgbClr val="002060"/>
                </a:solidFill>
              </a:rPr>
              <a:t>- </a:t>
            </a:r>
            <a:r>
              <a:rPr lang="uk-UA" sz="2400" dirty="0">
                <a:solidFill>
                  <a:srgbClr val="002060"/>
                </a:solidFill>
              </a:rPr>
              <a:t>Як дідусь Джо вирішив допомогти Чарлі отримати золотий квиток?</a:t>
            </a:r>
            <a:endParaRPr lang="ru-RU" sz="2400" dirty="0">
              <a:solidFill>
                <a:srgbClr val="002060"/>
              </a:solidFill>
            </a:endParaRPr>
          </a:p>
          <a:p>
            <a:pPr marL="342900" indent="-342900">
              <a:buFontTx/>
              <a:buChar char="-"/>
            </a:pPr>
            <a:r>
              <a:rPr lang="uk-UA" sz="2400" dirty="0" smtClean="0">
                <a:solidFill>
                  <a:srgbClr val="002060"/>
                </a:solidFill>
              </a:rPr>
              <a:t>Чи </a:t>
            </a:r>
            <a:r>
              <a:rPr lang="uk-UA" sz="2400" dirty="0">
                <a:solidFill>
                  <a:srgbClr val="002060"/>
                </a:solidFill>
              </a:rPr>
              <a:t>знайшов Чарлі золотий квиток</a:t>
            </a:r>
            <a:r>
              <a:rPr lang="uk-UA" sz="2400" dirty="0" smtClean="0">
                <a:solidFill>
                  <a:srgbClr val="002060"/>
                </a:solidFill>
              </a:rPr>
              <a:t>?</a:t>
            </a:r>
          </a:p>
          <a:p>
            <a:r>
              <a:rPr lang="uk-UA" sz="2400" dirty="0" smtClean="0">
                <a:solidFill>
                  <a:srgbClr val="002060"/>
                </a:solidFill>
              </a:rPr>
              <a:t>- </a:t>
            </a:r>
            <a:r>
              <a:rPr lang="uk-UA" sz="2400" dirty="0">
                <a:solidFill>
                  <a:srgbClr val="002060"/>
                </a:solidFill>
              </a:rPr>
              <a:t>Чому родина Беккетів голодувала і жила в холоді?</a:t>
            </a:r>
            <a:endParaRPr lang="ru-RU" sz="2400" dirty="0">
              <a:solidFill>
                <a:srgbClr val="002060"/>
              </a:solidFill>
            </a:endParaRPr>
          </a:p>
          <a:p>
            <a:r>
              <a:rPr lang="uk-UA" sz="2400" dirty="0">
                <a:solidFill>
                  <a:srgbClr val="002060"/>
                </a:solidFill>
              </a:rPr>
              <a:t>- Як почував себе Чарлі, живучи в такому режимі економії?</a:t>
            </a:r>
            <a:endParaRPr lang="ru-RU" sz="2400" dirty="0">
              <a:solidFill>
                <a:srgbClr val="002060"/>
              </a:solidFill>
            </a:endParaRPr>
          </a:p>
          <a:p>
            <a:r>
              <a:rPr lang="uk-UA" sz="2400" dirty="0">
                <a:solidFill>
                  <a:srgbClr val="002060"/>
                </a:solidFill>
              </a:rPr>
              <a:t>- Яка несподіванка трапилася одного дня з Чарлі?</a:t>
            </a:r>
            <a:endParaRPr lang="ru-RU" sz="2400" dirty="0">
              <a:solidFill>
                <a:srgbClr val="002060"/>
              </a:solidFill>
            </a:endParaRPr>
          </a:p>
          <a:p>
            <a:r>
              <a:rPr lang="uk-UA" sz="2400" dirty="0">
                <a:solidFill>
                  <a:srgbClr val="002060"/>
                </a:solidFill>
              </a:rPr>
              <a:t>- На що вирішив потратити знайдений долар Чарлі?</a:t>
            </a:r>
            <a:endParaRPr lang="ru-RU" sz="2400" dirty="0">
              <a:solidFill>
                <a:srgbClr val="002060"/>
              </a:solidFill>
            </a:endParaRPr>
          </a:p>
          <a:p>
            <a:r>
              <a:rPr lang="uk-UA" sz="2400" dirty="0">
                <a:solidFill>
                  <a:srgbClr val="002060"/>
                </a:solidFill>
              </a:rPr>
              <a:t>- Хто став щасливим власником останнього, п’ятого золотого квитка?</a:t>
            </a:r>
            <a:endParaRPr lang="ru-RU" sz="2400" dirty="0">
              <a:solidFill>
                <a:srgbClr val="002060"/>
              </a:solidFill>
            </a:endParaRPr>
          </a:p>
          <a:p>
            <a:pPr marL="342900" indent="-342900">
              <a:buFontTx/>
              <a:buChar char="-"/>
            </a:pPr>
            <a:r>
              <a:rPr lang="uk-UA" sz="2400" dirty="0" smtClean="0">
                <a:solidFill>
                  <a:srgbClr val="002060"/>
                </a:solidFill>
              </a:rPr>
              <a:t>Як </a:t>
            </a:r>
            <a:r>
              <a:rPr lang="uk-UA" sz="2400" dirty="0">
                <a:solidFill>
                  <a:srgbClr val="002060"/>
                </a:solidFill>
              </a:rPr>
              <a:t>вдома відреагували на новину про золотий квиток? </a:t>
            </a:r>
            <a:endParaRPr lang="uk-UA" sz="2400" dirty="0" smtClean="0">
              <a:solidFill>
                <a:srgbClr val="002060"/>
              </a:solidFill>
            </a:endParaRPr>
          </a:p>
          <a:p>
            <a:pPr marL="342900" indent="-342900">
              <a:buFontTx/>
              <a:buChar char="-"/>
            </a:pPr>
            <a:r>
              <a:rPr lang="uk-UA" sz="2400" dirty="0">
                <a:solidFill>
                  <a:srgbClr val="002060"/>
                </a:solidFill>
              </a:rPr>
              <a:t>Щ</a:t>
            </a:r>
            <a:r>
              <a:rPr lang="uk-UA" sz="2400" dirty="0" smtClean="0">
                <a:solidFill>
                  <a:srgbClr val="002060"/>
                </a:solidFill>
              </a:rPr>
              <a:t>о </a:t>
            </a:r>
            <a:r>
              <a:rPr lang="uk-UA" sz="2400" dirty="0">
                <a:solidFill>
                  <a:srgbClr val="002060"/>
                </a:solidFill>
              </a:rPr>
              <a:t>було написано на золотому квитку?</a:t>
            </a:r>
            <a:endParaRPr lang="ru-RU" sz="2400" dirty="0">
              <a:solidFill>
                <a:srgbClr val="002060"/>
              </a:solidFill>
            </a:endParaRPr>
          </a:p>
          <a:p>
            <a:r>
              <a:rPr lang="uk-UA" sz="2400" dirty="0">
                <a:solidFill>
                  <a:srgbClr val="002060"/>
                </a:solidFill>
              </a:rPr>
              <a:t>- Чому вирішили, що з Чарлі на фабрику піде дідусь Джо?</a:t>
            </a:r>
            <a:endParaRPr lang="ru-RU" sz="2400" dirty="0">
              <a:solidFill>
                <a:srgbClr val="002060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3182771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910983" y="254668"/>
            <a:ext cx="6768605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i="1" dirty="0">
                <a:solidFill>
                  <a:srgbClr val="C00000"/>
                </a:solidFill>
              </a:rPr>
              <a:t>Теорія літератури</a:t>
            </a:r>
            <a:endParaRPr lang="ru-RU" dirty="0">
              <a:solidFill>
                <a:srgbClr val="C00000"/>
              </a:solidFill>
            </a:endParaRPr>
          </a:p>
          <a:p>
            <a:r>
              <a:rPr lang="uk-UA" b="1" dirty="0">
                <a:solidFill>
                  <a:srgbClr val="C00000"/>
                </a:solidFill>
              </a:rPr>
              <a:t>Персонаж</a:t>
            </a:r>
            <a:r>
              <a:rPr lang="uk-UA" dirty="0">
                <a:solidFill>
                  <a:srgbClr val="C00000"/>
                </a:solidFill>
              </a:rPr>
              <a:t> </a:t>
            </a:r>
            <a:r>
              <a:rPr lang="uk-UA" dirty="0">
                <a:solidFill>
                  <a:srgbClr val="002060"/>
                </a:solidFill>
              </a:rPr>
              <a:t>( лат. – особа) – дійова особа твору, частіше вживається  відносно другорядних дійових осіб</a:t>
            </a:r>
            <a:endParaRPr lang="ru-RU" dirty="0">
              <a:solidFill>
                <a:srgbClr val="002060"/>
              </a:solidFill>
            </a:endParaRPr>
          </a:p>
          <a:p>
            <a:r>
              <a:rPr lang="uk-UA" b="1" dirty="0">
                <a:solidFill>
                  <a:srgbClr val="C00000"/>
                </a:solidFill>
              </a:rPr>
              <a:t>Герой</a:t>
            </a:r>
            <a:r>
              <a:rPr lang="uk-UA" dirty="0">
                <a:solidFill>
                  <a:srgbClr val="002060"/>
                </a:solidFill>
              </a:rPr>
              <a:t> (грецьк. – захисник) – персонаж із яскравими індивідуальними рисами,  рушій сюжету, центр твору.</a:t>
            </a:r>
            <a:endParaRPr lang="ru-RU" dirty="0">
              <a:solidFill>
                <a:srgbClr val="002060"/>
              </a:solidFill>
              <a:effectLst/>
            </a:endParaRPr>
          </a:p>
        </p:txBody>
      </p:sp>
      <p:pic>
        <p:nvPicPr>
          <p:cNvPr id="3080" name="Picture 8" descr="Обои Чарли и шоколадная фабрика, Charlie and the Chocolate Factory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2607" y="2132856"/>
            <a:ext cx="2466975" cy="18478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2" name="Picture 10" descr="Август Глуп | Чарли и шоколадная фабрика вики | Fandom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65744" y="4265240"/>
            <a:ext cx="1914525" cy="2390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4" name="Picture 12" descr="Чарли и шоколадная фабрика. Х/ф / Cмотреть все выпуски онлайн ...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690695"/>
            <a:ext cx="3277846" cy="18355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6" name="Picture 14" descr="Чарли и шоколадная фабрика (2005) смотреть онлайн бесплатно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3718" y="4847064"/>
            <a:ext cx="3230171" cy="1825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8" name="Picture 16" descr="Фильм «Чарли и шоколадная фабрика» / Charlie and the Chocolate Factory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985" y="232639"/>
            <a:ext cx="1587455" cy="2394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90" name="Picture 18" descr="Персонажи | Чарли и шоколадная фабрика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15226" y="2051983"/>
            <a:ext cx="1798711" cy="26980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921734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59400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uk-UA" sz="2000" b="1" dirty="0" smtClean="0"/>
          </a:p>
          <a:p>
            <a:endParaRPr lang="uk-UA" sz="2000" b="1" dirty="0"/>
          </a:p>
          <a:p>
            <a:r>
              <a:rPr lang="uk-UA" sz="2000" b="1" dirty="0" smtClean="0">
                <a:solidFill>
                  <a:srgbClr val="002060"/>
                </a:solidFill>
              </a:rPr>
              <a:t>Віллі </a:t>
            </a:r>
            <a:r>
              <a:rPr lang="uk-UA" sz="2000" b="1" dirty="0">
                <a:solidFill>
                  <a:srgbClr val="002060"/>
                </a:solidFill>
              </a:rPr>
              <a:t>Вонка</a:t>
            </a:r>
            <a:r>
              <a:rPr lang="uk-UA" sz="2000" dirty="0">
                <a:solidFill>
                  <a:srgbClr val="002060"/>
                </a:solidFill>
              </a:rPr>
              <a:t> – власник шоколадної фабрики. Любив чесність і справедливість. Коли на його фабриці почали красти його рецепти, він звільнив усіх працівників і закрив фабрику. Але солодощі продовжували з’являтися  у крамницях. Ця таємниця хвилювала всіх жителів міста. Через певний час Віллі Вонка вирішив показати свою фабрику 5 дітям та вибрати одного най незіпсованого, що зробити його своїм спадкоємцем.</a:t>
            </a:r>
            <a:endParaRPr lang="ru-RU" sz="2000" dirty="0">
              <a:solidFill>
                <a:srgbClr val="002060"/>
              </a:solidFill>
            </a:endParaRPr>
          </a:p>
          <a:p>
            <a:r>
              <a:rPr lang="uk-UA" sz="2000" b="1" dirty="0">
                <a:solidFill>
                  <a:srgbClr val="002060"/>
                </a:solidFill>
              </a:rPr>
              <a:t>Августус Глуп</a:t>
            </a:r>
            <a:r>
              <a:rPr lang="uk-UA" sz="2000" dirty="0">
                <a:solidFill>
                  <a:srgbClr val="002060"/>
                </a:solidFill>
              </a:rPr>
              <a:t> – один з щасливих власників золотого квитка Віллі Вонка, жадібний і ненажерливий хлопчик, «їжа – його улюблене заняття»</a:t>
            </a:r>
            <a:endParaRPr lang="ru-RU" sz="2000" dirty="0">
              <a:solidFill>
                <a:srgbClr val="002060"/>
              </a:solidFill>
            </a:endParaRPr>
          </a:p>
          <a:p>
            <a:r>
              <a:rPr lang="uk-UA" sz="2000" b="1" dirty="0">
                <a:solidFill>
                  <a:srgbClr val="002060"/>
                </a:solidFill>
              </a:rPr>
              <a:t>Верука Солт</a:t>
            </a:r>
            <a:r>
              <a:rPr lang="uk-UA" sz="2000" dirty="0">
                <a:solidFill>
                  <a:srgbClr val="002060"/>
                </a:solidFill>
              </a:rPr>
              <a:t> – розбещена дівчинка із сім’ї власників фабрики  з переробки горіхів, звикла, щоб усі її примхи негайно виконувалися.</a:t>
            </a:r>
            <a:endParaRPr lang="ru-RU" sz="2000" dirty="0">
              <a:solidFill>
                <a:srgbClr val="002060"/>
              </a:solidFill>
            </a:endParaRPr>
          </a:p>
          <a:p>
            <a:r>
              <a:rPr lang="uk-UA" sz="2000" b="1" dirty="0">
                <a:solidFill>
                  <a:srgbClr val="002060"/>
                </a:solidFill>
              </a:rPr>
              <a:t> Віолета Борігард</a:t>
            </a:r>
            <a:r>
              <a:rPr lang="uk-UA" sz="2000" dirty="0">
                <a:solidFill>
                  <a:srgbClr val="002060"/>
                </a:solidFill>
              </a:rPr>
              <a:t> – дівчинка, яка постійно жує жуйку, хизується тим, що встановила світовий рекорд по найдовшому жуванню однієї жуйки ( три місяці)</a:t>
            </a:r>
            <a:endParaRPr lang="ru-RU" sz="2000" dirty="0">
              <a:solidFill>
                <a:srgbClr val="002060"/>
              </a:solidFill>
            </a:endParaRPr>
          </a:p>
          <a:p>
            <a:r>
              <a:rPr lang="uk-UA" sz="2000" b="1" dirty="0">
                <a:solidFill>
                  <a:srgbClr val="002060"/>
                </a:solidFill>
              </a:rPr>
              <a:t>Майк Тіві</a:t>
            </a:r>
            <a:r>
              <a:rPr lang="uk-UA" sz="2000" dirty="0">
                <a:solidFill>
                  <a:srgbClr val="002060"/>
                </a:solidFill>
              </a:rPr>
              <a:t> – хлопчик, що зранку до ночі дивиться телевізор, шанувальник гангстерських бойовиків.</a:t>
            </a:r>
            <a:endParaRPr lang="ru-RU" sz="2000" dirty="0">
              <a:solidFill>
                <a:srgbClr val="002060"/>
              </a:solidFill>
            </a:endParaRPr>
          </a:p>
          <a:p>
            <a:r>
              <a:rPr lang="uk-UA" sz="2000" b="1" dirty="0">
                <a:solidFill>
                  <a:srgbClr val="002060"/>
                </a:solidFill>
              </a:rPr>
              <a:t>Чарлі Бакет</a:t>
            </a:r>
            <a:r>
              <a:rPr lang="uk-UA" sz="2000" dirty="0">
                <a:solidFill>
                  <a:srgbClr val="002060"/>
                </a:solidFill>
              </a:rPr>
              <a:t> – головний герой повісті, хлопчик з бідної родини, в якій над усе цінуються родинні зв’язки, панує повага і взаєморозуміння  старшого  і молодшого поколінь.</a:t>
            </a:r>
            <a:endParaRPr lang="ru-RU" sz="2000" dirty="0">
              <a:solidFill>
                <a:srgbClr val="002060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42170889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C:\Users\аа\Desktop\чарли\Слайд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054313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аа\Desktop\чарли\Слайд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625077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аа\Desktop\чарли\Слайд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9727521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6453400</TotalTime>
  <Words>601</Words>
  <Application>Microsoft Office PowerPoint</Application>
  <PresentationFormat>Экран (4:3)</PresentationFormat>
  <Paragraphs>73</Paragraphs>
  <Slides>24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5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аа</dc:creator>
  <cp:lastModifiedBy>аа</cp:lastModifiedBy>
  <cp:revision>16</cp:revision>
  <dcterms:created xsi:type="dcterms:W3CDTF">2020-04-08T06:12:18Z</dcterms:created>
  <dcterms:modified xsi:type="dcterms:W3CDTF">2020-04-08T16:43:16Z</dcterms:modified>
</cp:coreProperties>
</file>