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0" d="100"/>
          <a:sy n="100" d="100"/>
        </p:scale>
        <p:origin x="-29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12.12.2014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12.12.2014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12.12.2014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12.12.2014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12.12.2014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12.12.2014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Презентации поэма </a:t>
            </a:r>
            <a:r>
              <a:rPr lang="ru-RU" dirty="0" err="1" smtClean="0"/>
              <a:t>лермонтова</a:t>
            </a:r>
            <a:endParaRPr lang="ru-RU" dirty="0"/>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1631160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______________</a:t>
            </a:r>
            <a:endParaRPr lang="ru-RU" dirty="0"/>
          </a:p>
        </p:txBody>
      </p:sp>
      <p:sp>
        <p:nvSpPr>
          <p:cNvPr id="3" name="Объект 2"/>
          <p:cNvSpPr>
            <a:spLocks noGrp="1"/>
          </p:cNvSpPr>
          <p:nvPr>
            <p:ph idx="1"/>
          </p:nvPr>
        </p:nvSpPr>
        <p:spPr/>
        <p:txBody>
          <a:bodyPr>
            <a:normAutofit fontScale="32500" lnSpcReduction="20000"/>
          </a:bodyPr>
          <a:lstStyle/>
          <a:p>
            <a:r>
              <a:rPr lang="ru-RU" dirty="0"/>
              <a:t>Мы у самого порога поэтического мира Лермонтова. Высокие ворота, ведущие туда, ещё закрыты. Но стоит только перевернуть страницу – и они распахнутся. Нас ослепит блеск молний, нас подхватят и понесут волны музыки. Мы вступаем в мир гроз и бурь, в мир смелых дум и гордых душ.</a:t>
            </a:r>
          </a:p>
          <a:p>
            <a:r>
              <a:rPr lang="ru-RU" dirty="0"/>
              <a:t>Поэтический мир Лермонтова – это тревожный мир исканий, напряженной мысли, нерешенных вопросов и больших философских проблем. Герой этого мира потрясён царящей кругом несправедливостью. Он полон негодования и гнева.</a:t>
            </a:r>
          </a:p>
          <a:p>
            <a:r>
              <a:rPr lang="ru-RU" dirty="0"/>
              <a:t>Поэтический мир Лермонтова – это мир высоких, прекрасных чувств: любви и дружбы. Мир глубоких, тонких переживаний человеческой души. А всё творчество поэта проникнуто томлением, тоской по идеалу.</a:t>
            </a:r>
          </a:p>
          <a:p>
            <a:r>
              <a:rPr lang="ru-RU" dirty="0"/>
              <a:t>Лермонтов видел природу глазами художника, он слушал её как музыкант. В его поэтическом мире всё звучит и поёт, всё сверкает и переливается красками. Тут и яркий блеск солнечного дня, тут и лунное голубое сияние ночи.</a:t>
            </a:r>
          </a:p>
          <a:p>
            <a:r>
              <a:rPr lang="ru-RU" dirty="0"/>
              <a:t>Горы, скалы, утёсы, потоки, реки, деревья – вся природа живёт в его произведениях. У него даже камни говорят, а горы думают, хмурятся, спорят между собой, как люди, утёсы плачут, деревья ропщут на бога и видят сны. Здесь и целая симфония вечно движущихся и меняющих свою форму облаков. Здесь и нежные горы Кавказа, здесь и нежная вьюга над Москвой.</a:t>
            </a:r>
          </a:p>
          <a:p>
            <a:r>
              <a:rPr lang="ru-RU" dirty="0"/>
              <a:t>Лермонтов – певец могучего человеческого духа. Открывая книгу его поэм, мы вступаем в мир отважных людей. Читая поэмы, живём в атмосфере героизма. Поэт – глубокий, тонкий психолог, и свою поэму о Мцыри он построил на основе наблюдений над жизнью.</a:t>
            </a:r>
          </a:p>
          <a:p>
            <a:r>
              <a:rPr lang="ru-RU" dirty="0"/>
              <a:t>Михаил Юрьевич Лермонтов – взыскательный художник. Он был очень требователен к себе и печатал только совершенные, вполне законченные произведения. Многое из написанного им не было опубликовано при его жизни так же и по цензурным условиям, а потому громадное большинство произведений поэта увидало свет лишь после его смерти, иногда много-много лет спустя. Всё, что сейчас печатается в собраниях сочинений Лермонтова, дошло до нас главным образом в публикациях посмертных и рукописях. Иногда это рукописи-автографы, то есть написанные рукой самого поэта, иногда авторизованные копии, то есть копии, выполненные под наблюдением автора, с пометками или поправками его рукой, иногда только строчки, сделанные неизвестными лицами. Особенно много сохранилось списков «Демона», так как поэма впервые напечатанная только через пятнадцать лет после смерти Лермонтова, за границей, уже с 1838 года начала распространяться в списках, как некогда долгое время ходила в списках комедия Грибоедова «Горе от ума». Из поэм только «Песня про купца Калашникова» и «Мцыри» были опубликованы самим Лермонтовым.</a:t>
            </a:r>
          </a:p>
          <a:p>
            <a:endParaRPr lang="ru-RU" dirty="0"/>
          </a:p>
        </p:txBody>
      </p:sp>
    </p:spTree>
    <p:extLst>
      <p:ext uri="{BB962C8B-B14F-4D97-AF65-F5344CB8AC3E}">
        <p14:creationId xmlns:p14="http://schemas.microsoft.com/office/powerpoint/2010/main" val="4056093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___________</a:t>
            </a:r>
            <a:endParaRPr lang="ru-RU" dirty="0"/>
          </a:p>
        </p:txBody>
      </p:sp>
      <p:sp>
        <p:nvSpPr>
          <p:cNvPr id="3" name="Объект 2"/>
          <p:cNvSpPr>
            <a:spLocks noGrp="1"/>
          </p:cNvSpPr>
          <p:nvPr>
            <p:ph idx="1"/>
          </p:nvPr>
        </p:nvSpPr>
        <p:spPr/>
        <p:txBody>
          <a:bodyPr>
            <a:normAutofit fontScale="25000" lnSpcReduction="20000"/>
          </a:bodyPr>
          <a:lstStyle/>
          <a:p>
            <a:r>
              <a:rPr lang="ru-RU" dirty="0"/>
              <a:t>В многочисленных романтических поэмах Лермонтова отразился тот же круг идей и проблем, те же настроения и стремления, с которыми мы знакомы по его лирике. Поэт начал писать в пору широкого распространения в русской литературе жанра романтической поэмы, популярность которому создали южные поэмы Пушкина. Вместе с тем в ранних поэмах Лермонтова проявилось увлечение юного поэта мятежной поэзией Байрона. Новой ступенью в развитии эпической поэзии Лермонтова явился цикл Кавказских поэм, созданный им в 1830 – 1833 годах: «</a:t>
            </a:r>
            <a:r>
              <a:rPr lang="ru-RU" dirty="0" err="1"/>
              <a:t>Каллы</a:t>
            </a:r>
            <a:r>
              <a:rPr lang="ru-RU" dirty="0"/>
              <a:t>», «Аул </a:t>
            </a:r>
            <a:r>
              <a:rPr lang="ru-RU" dirty="0" err="1"/>
              <a:t>Бастунджи</a:t>
            </a:r>
            <a:r>
              <a:rPr lang="ru-RU" dirty="0"/>
              <a:t>», «Измаил-Бей», «Хаджи-Абрек». Очевидно длительное пребывание Лермонтова на Кавказе в последние годы жизни позволило ему более верно и трезво взглянуть на кавказские события. Возвращаясь к поэмам 1830 – 1833 годов, к их художественным особенностям, мы наблюдаем, как стремление Лермонтова отразить реальные впечатления, полученные им на Кавказе, вносит изменения и в композиционно-стилистическую форму романтической поэмы.</a:t>
            </a:r>
          </a:p>
          <a:p>
            <a:r>
              <a:rPr lang="ru-RU" dirty="0"/>
              <a:t>В построении первых поэм Лермонтова с достаточной последовательностью соблюдены принципы романтической композиции: выделение наиболее напряженных и эффектных эпизодов, перестановки и пропуски отдельных сюжетных звеньев, драматизированная форма изложения и другие средства, выражающие характерную для жанра лирическую эмоциональность и романтическую таинственность. Через эти традиционные особенности пробиваются черты новой композиционной манеры – эпической в своей основе: последовательное и связное изложение событий, широкая и объективная манеры изложения.</a:t>
            </a:r>
          </a:p>
          <a:p>
            <a:r>
              <a:rPr lang="ru-RU" dirty="0"/>
              <a:t>В творческом создании юного Лермонтова возникли два образа, которые стали спутниками поэта на всём его дальнейшем идейно-художественном пути нашли завершенное воплощение в последних романтических поэмах: «Мцыри» (1839, напечатанная в 1840) и «Демон» (1841 год).</a:t>
            </a:r>
          </a:p>
          <a:p>
            <a:r>
              <a:rPr lang="ru-RU" dirty="0"/>
              <a:t>Оригинальность Лермонтова не сводится к переработке, хотя бы и творчески самостоятельной, заимствованного материала. Если русская романтическая поэма, как она сложилась в творчестве Пушкина и декабристов, явилась национально-самостоятельным литературным жанром, то «Демон» Лермонтова – своеобразный итог развития этого жанра в его пушкинском варианте.</a:t>
            </a:r>
          </a:p>
          <a:p>
            <a:r>
              <a:rPr lang="ru-RU" dirty="0"/>
              <a:t>Поэзия Лермонтова – исповедь человеческой души. Его стихи обращены непосредственно к человеческому сердцу. Они отличаются исключительной полнотой и также насыщены внутренним чувством – идеями, эмоциями, желаниями, жизнью, поэтическими образами, - как переполнена и душа поэта.</a:t>
            </a:r>
          </a:p>
          <a:p>
            <a:r>
              <a:rPr lang="ru-RU" dirty="0"/>
              <a:t>Но иногда небольшое лирическое стихотворение не могло вместить всего богатства этой души. Поэтическая мысль развивалась и как бы упорно преследовала Лермонтова. Из лирического стихотворения вырастала романтическая поэма. Она заключала в себе целую повесть </a:t>
            </a:r>
            <a:r>
              <a:rPr lang="ru-RU" dirty="0" err="1"/>
              <a:t>человечской</a:t>
            </a:r>
            <a:r>
              <a:rPr lang="ru-RU" dirty="0"/>
              <a:t> жизни.</a:t>
            </a:r>
          </a:p>
          <a:p>
            <a:r>
              <a:rPr lang="ru-RU" dirty="0"/>
              <a:t>Белинский писал, что источник романтизма – в груди и сердце человека, что романтизм «есть не что иное, как внутренний мир души человека, сокровенная жизнь его сердца». В романтических поэмах Лермонтова заключалась «сокровенная жизнь сердца» не только самого поэта, но и его передовых современников.</a:t>
            </a:r>
          </a:p>
          <a:p>
            <a:r>
              <a:rPr lang="ru-RU" dirty="0"/>
              <a:t>Основной пафос творчества Лермонтова его современник видел в «нравственных вопросах о судьбе и правах человеческой личности». Пафосом Белинский называл поэтическую идею. «Каждое поэтическое произведение есть плод могучей мысли, - писал он, - поэтическая идея – это не силлогизм, не догмат, не правило, это – живая страсть, это пафос… Творчество – не забава, и художественное произведение – не плод досуга и прихоти… если поэт решится на труд и подвиг творчества, значит, что-то его к этому движет, стремит какая-то могучая сила, какая-то непобедимая страсть. Эта сила, эта страсть – пафос.» Эта непобедимая страсть овладела Лермонтовым очень рано. До «Измаил-Бея» он успел написать уже четырнадцать поэм. Над «Демоном» работал десять лет, с пятнадцатилетнего возраста, а замысел о свободолюбивом юноше со страстной душой, томящейся по идеалам, пронёс через всю свою жизнь и создал поэму «Мцыри» за два года до смерти.</a:t>
            </a:r>
          </a:p>
          <a:p>
            <a:endParaRPr lang="ru-RU" dirty="0"/>
          </a:p>
        </p:txBody>
      </p:sp>
    </p:spTree>
    <p:extLst>
      <p:ext uri="{BB962C8B-B14F-4D97-AF65-F5344CB8AC3E}">
        <p14:creationId xmlns:p14="http://schemas.microsoft.com/office/powerpoint/2010/main" val="1741269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__________________________</a:t>
            </a:r>
            <a:endParaRPr lang="ru-RU" dirty="0"/>
          </a:p>
        </p:txBody>
      </p:sp>
      <p:sp>
        <p:nvSpPr>
          <p:cNvPr id="3" name="Объект 2"/>
          <p:cNvSpPr>
            <a:spLocks noGrp="1"/>
          </p:cNvSpPr>
          <p:nvPr>
            <p:ph idx="1"/>
          </p:nvPr>
        </p:nvSpPr>
        <p:spPr/>
        <p:txBody>
          <a:bodyPr>
            <a:normAutofit fontScale="25000" lnSpcReduction="20000"/>
          </a:bodyPr>
          <a:lstStyle/>
          <a:p>
            <a:r>
              <a:rPr lang="ru-RU" dirty="0"/>
              <a:t>Мцыри»</a:t>
            </a:r>
          </a:p>
          <a:p>
            <a:r>
              <a:rPr lang="ru-RU" dirty="0"/>
              <a:t>Мцыри – на грузинском языке означает «</a:t>
            </a:r>
            <a:r>
              <a:rPr lang="ru-RU" dirty="0" err="1"/>
              <a:t>неслужащий</a:t>
            </a:r>
            <a:r>
              <a:rPr lang="ru-RU" dirty="0"/>
              <a:t> монах», нечто вроде «послушника». А в грузинском языке это слово имеет смысл, как : пришелец, чужеземец, одинокий человек, не имеющий родных, близких.</a:t>
            </a:r>
          </a:p>
          <a:p>
            <a:r>
              <a:rPr lang="ru-RU" dirty="0"/>
              <a:t>Страстную тоску передовых Лермонтова по прекрасной, свободной отчизне воплотил поэт в поэме «Мцыри».</a:t>
            </a:r>
          </a:p>
          <a:p>
            <a:r>
              <a:rPr lang="ru-RU" dirty="0"/>
              <a:t>Прикоснуться к родной земле – вот о чем мечтал одинокий мальчик, выросший на чужбине в сумрачных монастырских стенах, «в тюрьме воспитанный цветок…».</a:t>
            </a:r>
          </a:p>
          <a:p>
            <a:r>
              <a:rPr lang="ru-RU" dirty="0"/>
              <a:t>Как сон, проносились перед ним воспоминания о родных горах, вставал образ отца, отважного воина с гордым взором. Ему представлялся звон его кольчуги, блеск ружья. Помнил он и песни своих юных сестер. Решим во чтобы то ни стало найти путь домой, Мцыри убегает из монастыря ночью в грозу. В то время как распростертые на земле, трепещущие от страха монахи молят бога защитить их от опасности, бурное сердце Мцыри живет в дружбе с грозой. Проведя ночь на свободе, Мцыри просыпается на краю скалистой бездны, над пропастью, внизу шумит усиленный грозой бурный поток, стремящийся вырваться из тесного ущелья. Мцыри в дружбе с потоком, как и в дружбе с грозой.</a:t>
            </a:r>
          </a:p>
          <a:p>
            <a:r>
              <a:rPr lang="ru-RU" dirty="0"/>
              <a:t>Ещё ближе узнаём мы этого юношу «могучего духа» в битве с барсом. Бешеный скачок зверя грозит ему смертью, но он предупреждает его верным ударом. Сердце Мцыри зажигается жаждой борьбы. Из этой борьбы он выходит победителем. Сцена с барсом является здесь такой же центральной, как «богатырский бой» в «Песне». На вопросы монаха, что делал он на воле, Мцыри отвечает: жил! А на вопрос, что он видел за стенами монастыря, рисует яркую картину поразившей его своей красотой земли. Он видел пышные поля, зеленые холмы, тёмные скалы, а вдали, сквозь туман, покрытые снегом горы своей далёкой отчизны.</a:t>
            </a:r>
          </a:p>
          <a:p>
            <a:r>
              <a:rPr lang="ru-RU" dirty="0"/>
              <a:t>Лермонтов страстно протестовал против всех видов рабства, боролся за</a:t>
            </a:r>
          </a:p>
          <a:p>
            <a:r>
              <a:rPr lang="ru-RU" dirty="0"/>
              <a:t>право людей на земное человеческое счастье.</a:t>
            </a:r>
          </a:p>
          <a:p>
            <a:r>
              <a:rPr lang="ru-RU" dirty="0"/>
              <a:t>Как землю нам больше небес не любить, -</a:t>
            </a:r>
          </a:p>
          <a:p>
            <a:r>
              <a:rPr lang="ru-RU" dirty="0"/>
              <a:t>писал ещё подростком («Земля и небо»), а потому и монастырь , вырывающий человека из жизни, он изобразил как мрачную тюрьму.</a:t>
            </a:r>
          </a:p>
          <a:p>
            <a:r>
              <a:rPr lang="ru-RU" dirty="0"/>
              <a:t>«Пламень, а не хлад» с юных лет таясь жил в груди героя поэмы. Огонь, который жёг его душу, к концу вспыхнул ярким пламенем. Состояние разочарованности, духовной усталости, демонической мрачности чуждо Мцыри. Тоска, испытываемая юношей, - это не состояние безнадежности и упадка, это – страстная, зовущая к борьбе тоска по идеалу. Совершенно другой характер, чем это было у романтика-индивидуалиста, носит и одиночество Мцыри. Он вырос одиноким, потому что его окружали чуждые по духу люди. Но он тяготится этим одиночеством и жаждет общения с людьми. Одиноким оказался Мцыри и в своей борьбе за права и свободу человека. Но он рвется к борьбе в рядах других, вместе со своим народом. Только так и можно понять слова Мцыри в его стремлении. Вместо призыва к покорности и смирению, молитвам и покаянию звучал голос его героя Мцыри, звавшего на волю:</a:t>
            </a:r>
          </a:p>
          <a:p>
            <a:r>
              <a:rPr lang="ru-RU" dirty="0"/>
              <a:t>От келий душных и молитв…</a:t>
            </a:r>
          </a:p>
          <a:p>
            <a:r>
              <a:rPr lang="ru-RU" dirty="0"/>
              <a:t>В тот чудный мир тревог и битв,</a:t>
            </a:r>
          </a:p>
          <a:p>
            <a:r>
              <a:rPr lang="ru-RU" dirty="0"/>
              <a:t>Где в тучах прячутся </a:t>
            </a:r>
            <a:r>
              <a:rPr lang="ru-RU" dirty="0" err="1"/>
              <a:t>скалыَ</a:t>
            </a:r>
            <a:r>
              <a:rPr lang="ru-RU" dirty="0"/>
              <a:t>,</a:t>
            </a:r>
          </a:p>
          <a:p>
            <a:r>
              <a:rPr lang="ru-RU" dirty="0"/>
              <a:t>Где люди вольны как орлы.</a:t>
            </a:r>
          </a:p>
          <a:p>
            <a:r>
              <a:rPr lang="ru-RU" dirty="0"/>
              <a:t>Мцыри отказывается от рая и небесной отчизны во имя своей земной родины:</a:t>
            </a:r>
          </a:p>
          <a:p>
            <a:r>
              <a:rPr lang="ru-RU" dirty="0"/>
              <a:t>Увы! – за несколько минут</a:t>
            </a:r>
          </a:p>
          <a:p>
            <a:r>
              <a:rPr lang="ru-RU" dirty="0"/>
              <a:t>Между крутых и тёмных скал,</a:t>
            </a:r>
          </a:p>
          <a:p>
            <a:r>
              <a:rPr lang="ru-RU" dirty="0"/>
              <a:t>Где я в ребячестве играл,</a:t>
            </a:r>
          </a:p>
          <a:p>
            <a:r>
              <a:rPr lang="ru-RU" dirty="0"/>
              <a:t>Я б рай и вечность променял…</a:t>
            </a:r>
          </a:p>
          <a:p>
            <a:r>
              <a:rPr lang="ru-RU" dirty="0"/>
              <a:t>Замысел о монахе, рвущемся на свободу, Лермонтов вынашивал десять лет. Ещё подростком, в 1830 году, он написал небольшую поэму «Исповедь». Это была предсмертная исповедь юного монаха, осужденного на казнь за любовь. Он требовал себе права на счастье.</a:t>
            </a:r>
          </a:p>
          <a:p>
            <a:r>
              <a:rPr lang="ru-RU" dirty="0"/>
              <a:t>Юношу поверял старику свои мечты о жизни, которую у него отняли. Осудившему его на смерть монастырскому закону юноша противопоставляет другой: закон человеческого сердца.</a:t>
            </a:r>
          </a:p>
          <a:p>
            <a:r>
              <a:rPr lang="ru-RU" dirty="0"/>
              <a:t>Через несколько лет после «Исповеди» Лермонтов снова вернулся к той же теме в поэме «Боярин Орша». Её герой – раб. Он также воспитывался в монастыре и также рвался на волю. Он полюбил дочь своего господина, и за это «преступление» его также судят монахи. Многие строки из своих двух ранних поэм Лермонтов позднее включил в поэму «Мцыри».</a:t>
            </a:r>
          </a:p>
          <a:p>
            <a:r>
              <a:rPr lang="ru-RU" dirty="0"/>
              <a:t>Сосланный весной 1837 года на Кавказ, он проезжал по Военно-Грузинской дороге. Близ станции Мцхеты, под Тифлисом, существовал некогда монастырь. Здесь встретил поэт бродившего среди развалин и могильных плит дряхлого старика. Это был монах-горец. Старик рассказал Лермонтову, как ещё ребенком был взят в плен русскими и отдан на воспитание в этот монастырь. Он вспоминал, как тосковал тогда по родине, как мечтал вернуться домой. Но постепенно свыкся со своей тюрьмой, втянулся в однообразную монастырскую жизнь и стал монахом. Рассказ старика, который в юности был в </a:t>
            </a:r>
            <a:r>
              <a:rPr lang="ru-RU" dirty="0" err="1"/>
              <a:t>мцхетском</a:t>
            </a:r>
            <a:r>
              <a:rPr lang="ru-RU" dirty="0"/>
              <a:t> монастыре послушником, или по-грузински «</a:t>
            </a:r>
            <a:r>
              <a:rPr lang="ru-RU" dirty="0" err="1"/>
              <a:t>мцыри</a:t>
            </a:r>
            <a:r>
              <a:rPr lang="ru-RU" dirty="0"/>
              <a:t>», отвечал собственным мыслям Лермонтова, которые он вынашивал много-много лет. В творческой тетради семнадцатилетнего поэта читаем: «Написать записки молодого монаха 17-ти лет. С детства он в монастыре, кроме священных книг, ничего не читал. Страстная душа томится. – Идеалы».</a:t>
            </a:r>
          </a:p>
          <a:p>
            <a:r>
              <a:rPr lang="ru-RU" dirty="0"/>
              <a:t>Но поэт не мог найти для этого замысла воплощение: всё написанное до сих пор не удовлетворяло, и ни одну из ранних поэм он не напечатал. Самое трудное заключалось в слове «идеалы».</a:t>
            </a:r>
          </a:p>
          <a:p>
            <a:r>
              <a:rPr lang="ru-RU" dirty="0"/>
              <a:t/>
            </a:r>
            <a:br>
              <a:rPr lang="ru-RU" dirty="0"/>
            </a:br>
            <a:endParaRPr lang="ru-RU" dirty="0"/>
          </a:p>
        </p:txBody>
      </p:sp>
    </p:spTree>
    <p:extLst>
      <p:ext uri="{BB962C8B-B14F-4D97-AF65-F5344CB8AC3E}">
        <p14:creationId xmlns:p14="http://schemas.microsoft.com/office/powerpoint/2010/main" val="2436474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_____________________</a:t>
            </a:r>
            <a:endParaRPr lang="ru-RU" dirty="0"/>
          </a:p>
        </p:txBody>
      </p:sp>
      <p:sp>
        <p:nvSpPr>
          <p:cNvPr id="3" name="Объект 2"/>
          <p:cNvSpPr>
            <a:spLocks noGrp="1"/>
          </p:cNvSpPr>
          <p:nvPr>
            <p:ph idx="1"/>
          </p:nvPr>
        </p:nvSpPr>
        <p:spPr/>
        <p:txBody>
          <a:bodyPr>
            <a:normAutofit fontScale="25000" lnSpcReduction="20000"/>
          </a:bodyPr>
          <a:lstStyle/>
          <a:p>
            <a:r>
              <a:rPr lang="ru-RU" dirty="0"/>
              <a:t>Прошло восемь лет, и Лермонтов воплотил свой старый замысел в поэме «Мцыри». Родной дом, отчизна, свобода, жизнь, борьба – всё соединилось в одном лучезарном созвездии и наполняет душу читателя томительной тоской мечты. Гимн высокой «пламенной страсти», гимн романтическому горению – вот что такое поэма «Мцыри»:</a:t>
            </a:r>
          </a:p>
          <a:p>
            <a:r>
              <a:rPr lang="ru-RU" dirty="0"/>
              <a:t>Я знал одной лишь думы власть,</a:t>
            </a:r>
          </a:p>
          <a:p>
            <a:r>
              <a:rPr lang="ru-RU" dirty="0"/>
              <a:t>Одну – но пламенную страсть…</a:t>
            </a:r>
          </a:p>
          <a:p>
            <a:r>
              <a:rPr lang="ru-RU" dirty="0"/>
              <a:t>Свободолюбивый «могучий дух», которым была проникнута поэма «Мцыри», вызвал негодование реакционеров. Этот дух называли преступным. Если человек «добровольно не смиряется, так его смирят и выбьют-таки из него этот могучий дух», писал один реакционный критик по поводу Мцыри, имея при этом в виду и самого автора.</a:t>
            </a:r>
          </a:p>
          <a:p>
            <a:r>
              <a:rPr lang="ru-RU" dirty="0"/>
              <a:t>С восторгом отзывался о «могучем духе» Мцыри современник Лермонтова, критик Белинский. «Что за огненная душа, что за могучий дух у этого Мцыри», - говорил он, отмечая близость между чувствами автора и его героя.</a:t>
            </a:r>
          </a:p>
          <a:p>
            <a:r>
              <a:rPr lang="ru-RU" dirty="0"/>
              <a:t>Лермонтов писал свою поэму со страстным воодушевлением. Когда он её только что закончил (это было летом 1839г., в Царском селе, ныне </a:t>
            </a:r>
            <a:r>
              <a:rPr lang="ru-RU" dirty="0" err="1"/>
              <a:t>г.Пушкин</a:t>
            </a:r>
            <a:r>
              <a:rPr lang="ru-RU" dirty="0"/>
              <a:t>), к нему зашёл знакомый писатель. С пылающим лицом, с горящими глазами встретил его Лермонтов.</a:t>
            </a:r>
          </a:p>
          <a:p>
            <a:r>
              <a:rPr lang="ru-RU" dirty="0"/>
              <a:t>«Садитесь и слушайте», - сказал он и прочёл ему от начала до конца поэму «Мцыри».</a:t>
            </a:r>
          </a:p>
          <a:p>
            <a:r>
              <a:rPr lang="ru-RU" dirty="0"/>
              <a:t>И недаром так богат язык поэмы: как будто бы «поэт брал цвета у радуги, лучи у солнца, блеск у молнии, грохот у громов, гул у ветров» (</a:t>
            </a:r>
            <a:r>
              <a:rPr lang="ru-RU" dirty="0" err="1"/>
              <a:t>В.Г.Белинский</a:t>
            </a:r>
            <a:r>
              <a:rPr lang="ru-RU" dirty="0"/>
              <a:t>), - сама природа, сама земля, права которой Лермонтов отстаивал у неба, служила ему.</a:t>
            </a:r>
          </a:p>
          <a:p>
            <a:r>
              <a:rPr lang="ru-RU" dirty="0"/>
              <a:t>В поэме «Мцыри» действие развивается в двух планах: тоска по идеалу, романтическая мечта о далёкой прекрасной, неведомой родине, - и реальные блуждания мальчика-горца, бежавшего из монастыря, сбившегося с пути и плутавшего в лесу. И его тоска не просто тоска по родному аулу.</a:t>
            </a:r>
          </a:p>
          <a:p>
            <a:r>
              <a:rPr lang="ru-RU" dirty="0"/>
              <a:t>Я цель одну –</a:t>
            </a:r>
          </a:p>
          <a:p>
            <a:r>
              <a:rPr lang="ru-RU" dirty="0"/>
              <a:t>Пройти в родимую страну –</a:t>
            </a:r>
          </a:p>
          <a:p>
            <a:r>
              <a:rPr lang="ru-RU" dirty="0"/>
              <a:t>Имел в душе… –</a:t>
            </a:r>
          </a:p>
          <a:p>
            <a:r>
              <a:rPr lang="ru-RU" dirty="0"/>
              <a:t>Впечатление от кавказской природы, от развалин старинных монастырей, то, что знал он о жизни горцев, - всё послужило поэту материалом для этой романтической поэмы. Жизненная основа делает поэму «Мцыри» живой, яркой, убедительной.</a:t>
            </a:r>
          </a:p>
          <a:p>
            <a:r>
              <a:rPr lang="ru-RU" dirty="0"/>
              <a:t>Монастырь, описанный в поэме, сохранился. Его теперь называют «Мцыри», и сюда направляются экскурсии туристов.</a:t>
            </a:r>
          </a:p>
          <a:p>
            <a:r>
              <a:rPr lang="ru-RU" dirty="0"/>
              <a:t>Плавно скользит лодка по гладкой поверхности Куры. Справа и слева возвышаются горы, покрытые лесом. Кругом развалины старинных дворцов и замков. А вдали, прямо перед нами, над обрывом, на голой скалистой горе, при слиянии </a:t>
            </a:r>
            <a:r>
              <a:rPr lang="ru-RU" dirty="0" err="1"/>
              <a:t>Арагвы</a:t>
            </a:r>
            <a:r>
              <a:rPr lang="ru-RU" dirty="0"/>
              <a:t> и Куры, высятся развалины монастыря Джвари, или </a:t>
            </a:r>
            <a:r>
              <a:rPr lang="ru-RU" dirty="0" err="1"/>
              <a:t>Джварис-сакдари</a:t>
            </a:r>
            <a:r>
              <a:rPr lang="ru-RU" dirty="0"/>
              <a:t> (Храм креста):</a:t>
            </a:r>
          </a:p>
          <a:p>
            <a:r>
              <a:rPr lang="ru-RU" dirty="0"/>
              <a:t>Немного лет тому назад,</a:t>
            </a:r>
          </a:p>
          <a:p>
            <a:r>
              <a:rPr lang="ru-RU" dirty="0"/>
              <a:t>Там, где, </a:t>
            </a:r>
            <a:r>
              <a:rPr lang="ru-RU" dirty="0" err="1"/>
              <a:t>сливаяся</a:t>
            </a:r>
            <a:r>
              <a:rPr lang="ru-RU" dirty="0"/>
              <a:t> шумят,</a:t>
            </a:r>
          </a:p>
          <a:p>
            <a:r>
              <a:rPr lang="ru-RU" dirty="0"/>
              <a:t>Обнявшись, будто две сестры,</a:t>
            </a:r>
          </a:p>
          <a:p>
            <a:r>
              <a:rPr lang="ru-RU" dirty="0"/>
              <a:t>Струи </a:t>
            </a:r>
            <a:r>
              <a:rPr lang="ru-RU" dirty="0" err="1"/>
              <a:t>Арагвы</a:t>
            </a:r>
            <a:r>
              <a:rPr lang="ru-RU" dirty="0"/>
              <a:t> и Куры,</a:t>
            </a:r>
          </a:p>
          <a:p>
            <a:r>
              <a:rPr lang="ru-RU" dirty="0"/>
              <a:t>Был монастырь. Из-за горы</a:t>
            </a:r>
          </a:p>
          <a:p>
            <a:r>
              <a:rPr lang="ru-RU" dirty="0"/>
              <a:t>И нынче видит пешеход</a:t>
            </a:r>
          </a:p>
          <a:p>
            <a:r>
              <a:rPr lang="ru-RU" dirty="0"/>
              <a:t>Столбы обрушенных ворот,</a:t>
            </a:r>
          </a:p>
          <a:p>
            <a:r>
              <a:rPr lang="ru-RU" dirty="0"/>
              <a:t>И башни, и церковный свод</a:t>
            </a:r>
          </a:p>
          <a:p>
            <a:endParaRPr lang="ru-RU" dirty="0"/>
          </a:p>
        </p:txBody>
      </p:sp>
    </p:spTree>
    <p:extLst>
      <p:ext uri="{BB962C8B-B14F-4D97-AF65-F5344CB8AC3E}">
        <p14:creationId xmlns:p14="http://schemas.microsoft.com/office/powerpoint/2010/main" val="132858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__________________</a:t>
            </a:r>
            <a:endParaRPr lang="ru-RU" dirty="0"/>
          </a:p>
        </p:txBody>
      </p:sp>
      <p:sp>
        <p:nvSpPr>
          <p:cNvPr id="3" name="Объект 2"/>
          <p:cNvSpPr>
            <a:spLocks noGrp="1"/>
          </p:cNvSpPr>
          <p:nvPr>
            <p:ph idx="1"/>
          </p:nvPr>
        </p:nvSpPr>
        <p:spPr/>
        <p:txBody>
          <a:bodyPr>
            <a:normAutofit fontScale="25000" lnSpcReduction="20000"/>
          </a:bodyPr>
          <a:lstStyle/>
          <a:p>
            <a:r>
              <a:rPr lang="ru-RU" dirty="0"/>
              <a:t>Пейзаж всё тот же. Так же раскинулся у подножия горы небольшой городок Мцхета, древняя столица Грузии. Так же четко рисуется церковный свод на фоне голубого южного неба, и так же можно различить, приблизившись, «столбы обрушенных ворот, и башни…» Только Кура и </a:t>
            </a:r>
            <a:r>
              <a:rPr lang="ru-RU" dirty="0" err="1"/>
              <a:t>Арагва</a:t>
            </a:r>
            <a:r>
              <a:rPr lang="ru-RU" dirty="0"/>
              <a:t>, сливаясь, не шумят, а текут плавно, после того как здесь сооружена гидроэлектростанция. У Мцхета сходятся с одной стороны ущелье реки Куры с его полуобнаженными скалистыми горами, с другой – покрытое лесом ущелье </a:t>
            </a:r>
            <a:r>
              <a:rPr lang="ru-RU" dirty="0" err="1"/>
              <a:t>Арагвы</a:t>
            </a:r>
            <a:r>
              <a:rPr lang="ru-RU" dirty="0"/>
              <a:t>, выходящее из </a:t>
            </a:r>
            <a:r>
              <a:rPr lang="ru-RU" dirty="0" err="1"/>
              <a:t>пригорья</a:t>
            </a:r>
            <a:r>
              <a:rPr lang="ru-RU" dirty="0"/>
              <a:t> Главного Кавказского хребта в обширную </a:t>
            </a:r>
            <a:r>
              <a:rPr lang="ru-RU" dirty="0" err="1"/>
              <a:t>Мцхетскую</a:t>
            </a:r>
            <a:r>
              <a:rPr lang="ru-RU" dirty="0"/>
              <a:t> долину.</a:t>
            </a:r>
          </a:p>
          <a:p>
            <a:r>
              <a:rPr lang="ru-RU" dirty="0"/>
              <a:t>Узкая тропинка меж зарослей кустарника приводит на скалистую гору со скудной растительностью, к суровому монастырю. Только одно чахлое дерево растет у входа. Внутренний вид монастыря </a:t>
            </a:r>
            <a:r>
              <a:rPr lang="ru-RU" dirty="0" err="1"/>
              <a:t>Джвори</a:t>
            </a:r>
            <a:r>
              <a:rPr lang="ru-RU" dirty="0"/>
              <a:t> даёт яркое ощущение поэтической действительности, созданной Лермонтовым. Особенно поражают расположенные высоко над полом узкие, длинные окна с решетками: тюрьма!</a:t>
            </a:r>
          </a:p>
          <a:p>
            <a:r>
              <a:rPr lang="ru-RU" dirty="0"/>
              <a:t>В тесной тёмной церкви во время ранней утренней службы стоял худенький, слабый мальчик, ещё не совсем проснувшийся, разбуженный оглушительным колокольным звоном от сладкого утреннего сна. И ему казалось, что святые смотрят на него со стен с мрачной и немой угрозой, как смотрели монахи. А там, в вышине, на решетчатом окне играло солнце:</a:t>
            </a:r>
          </a:p>
          <a:p>
            <a:r>
              <a:rPr lang="ru-RU" dirty="0"/>
              <a:t>О, как туда хотелось мне,</a:t>
            </a:r>
          </a:p>
          <a:p>
            <a:r>
              <a:rPr lang="ru-RU" dirty="0"/>
              <a:t>От мрака кельи и молитв,</a:t>
            </a:r>
          </a:p>
          <a:p>
            <a:r>
              <a:rPr lang="ru-RU" dirty="0"/>
              <a:t>В тот чудный мир страстей и битв…</a:t>
            </a:r>
          </a:p>
          <a:p>
            <a:r>
              <a:rPr lang="ru-RU" dirty="0"/>
              <a:t>Я слезы горькие глотал,</a:t>
            </a:r>
          </a:p>
          <a:p>
            <a:r>
              <a:rPr lang="ru-RU" dirty="0"/>
              <a:t>И детский голос мой дрожал,</a:t>
            </a:r>
          </a:p>
          <a:p>
            <a:r>
              <a:rPr lang="ru-RU" dirty="0"/>
              <a:t>Когда я пел хвалу тому,</a:t>
            </a:r>
          </a:p>
          <a:p>
            <a:r>
              <a:rPr lang="ru-RU" dirty="0"/>
              <a:t>Кто на земле мне одному</a:t>
            </a:r>
          </a:p>
          <a:p>
            <a:r>
              <a:rPr lang="ru-RU" dirty="0"/>
              <a:t>Дал вместо родины – тюрьму…</a:t>
            </a:r>
          </a:p>
          <a:p>
            <a:r>
              <a:rPr lang="ru-RU" dirty="0"/>
              <a:t>Образ монастыря-тюрьмы был для Лермонтова воплощением всего, что сковывает человеческую мысль, подрезает крылья человеку, мешает свободному полету его духа, лишает права на жизнь и борьбу. Развалины монастыря Джвари помогли поэту создать этот образ громадного прогрессивного значения.</a:t>
            </a:r>
          </a:p>
          <a:p>
            <a:r>
              <a:rPr lang="ru-RU" dirty="0"/>
              <a:t>Но, создавая свой поэтический мир, Лермонтов не сфотографировал действительность, он отбирал из неё нужные для его замысла черты. И образ монастыря в поэме «Мцыри» не повторяет точно Джвари. Для развития действия нужны были черты, которые Джвари отсутствовали. С горы, где расположен этот монастырь, не видно снежных гор Кавказа, на этой голой скалистой горе не могло быть и цветущего сада, куда просит Мцыри перенести его перед смертью. И свежая трава, и акации, и душистый воздух – всё это было на соседней горе </a:t>
            </a:r>
            <a:r>
              <a:rPr lang="ru-RU" dirty="0" err="1"/>
              <a:t>Зеда-Зени</a:t>
            </a:r>
            <a:r>
              <a:rPr lang="ru-RU" dirty="0"/>
              <a:t>, откуда «виден и Кавказ».</a:t>
            </a:r>
          </a:p>
          <a:p>
            <a:r>
              <a:rPr lang="ru-RU" dirty="0"/>
              <a:t>Именно эта высокая гора и закрывает вид на снежные горы. Гора </a:t>
            </a:r>
            <a:r>
              <a:rPr lang="ru-RU" dirty="0" err="1"/>
              <a:t>Зеда-Зени</a:t>
            </a:r>
            <a:r>
              <a:rPr lang="ru-RU" dirty="0"/>
              <a:t> помогла Лермонтову создать и воплотить сюжет трехдневных блужданий Мцыри. После знакомства с этими местами становится понятно, почему Мцыри, проплутав в лесу, снова вернулся к своей тюрьме: на его пути встала большая, покрытая лесом гора; он заблудился в лесу, обошёл эту гору кругом и вернулся к месту, откуда бежал. Название горы </a:t>
            </a:r>
            <a:r>
              <a:rPr lang="ru-RU" dirty="0" err="1"/>
              <a:t>Зеда-Зени</a:t>
            </a:r>
            <a:r>
              <a:rPr lang="ru-RU" dirty="0"/>
              <a:t> в переводе с грузинского значит: «верх на верхе» или «гора на высоте». По её отвесным утесам и спускался Мцыри к потоку, «держась за гибкие кусты». А выйдя наконец из леса, он увидел две горы:</a:t>
            </a:r>
          </a:p>
          <a:p>
            <a:r>
              <a:rPr lang="ru-RU" dirty="0"/>
              <a:t>Сквозь пары</a:t>
            </a:r>
          </a:p>
          <a:p>
            <a:r>
              <a:rPr lang="ru-RU" dirty="0"/>
              <a:t>Вдали чернели две горы.</a:t>
            </a:r>
          </a:p>
          <a:p>
            <a:r>
              <a:rPr lang="ru-RU" dirty="0"/>
              <a:t>Наш монастырь из-за одной</a:t>
            </a:r>
          </a:p>
          <a:p>
            <a:r>
              <a:rPr lang="ru-RU" dirty="0"/>
              <a:t>Сверкал зубчатою стеною.</a:t>
            </a:r>
          </a:p>
          <a:p>
            <a:r>
              <a:rPr lang="ru-RU" dirty="0"/>
              <a:t>Внизу </a:t>
            </a:r>
            <a:r>
              <a:rPr lang="ru-RU" dirty="0" err="1"/>
              <a:t>Арагва</a:t>
            </a:r>
            <a:r>
              <a:rPr lang="ru-RU" dirty="0"/>
              <a:t> и Кура,</a:t>
            </a:r>
          </a:p>
          <a:p>
            <a:r>
              <a:rPr lang="ru-RU" dirty="0"/>
              <a:t>Обвив каймой из серебра</a:t>
            </a:r>
          </a:p>
          <a:p>
            <a:r>
              <a:rPr lang="ru-RU" dirty="0"/>
              <a:t>Подошвы свежих островов,</a:t>
            </a:r>
          </a:p>
          <a:p>
            <a:r>
              <a:rPr lang="ru-RU" dirty="0"/>
              <a:t>По корням шепчущих кустов</a:t>
            </a:r>
          </a:p>
          <a:p>
            <a:r>
              <a:rPr lang="ru-RU" dirty="0"/>
              <a:t>Бежали дружно и легко…</a:t>
            </a:r>
          </a:p>
          <a:p>
            <a:r>
              <a:rPr lang="ru-RU" dirty="0"/>
              <a:t/>
            </a:r>
            <a:br>
              <a:rPr lang="ru-RU" dirty="0"/>
            </a:br>
            <a:endParaRPr lang="ru-RU" dirty="0"/>
          </a:p>
        </p:txBody>
      </p:sp>
    </p:spTree>
    <p:extLst>
      <p:ext uri="{BB962C8B-B14F-4D97-AF65-F5344CB8AC3E}">
        <p14:creationId xmlns:p14="http://schemas.microsoft.com/office/powerpoint/2010/main" val="524465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____________________________</a:t>
            </a:r>
            <a:endParaRPr lang="ru-RU" dirty="0"/>
          </a:p>
        </p:txBody>
      </p:sp>
      <p:sp>
        <p:nvSpPr>
          <p:cNvPr id="3" name="Объект 2"/>
          <p:cNvSpPr>
            <a:spLocks noGrp="1"/>
          </p:cNvSpPr>
          <p:nvPr>
            <p:ph idx="1"/>
          </p:nvPr>
        </p:nvSpPr>
        <p:spPr/>
        <p:txBody>
          <a:bodyPr>
            <a:normAutofit fontScale="25000" lnSpcReduction="20000"/>
          </a:bodyPr>
          <a:lstStyle/>
          <a:p>
            <a:r>
              <a:rPr lang="ru-RU" dirty="0"/>
              <a:t>Эти «две горы» Лермонтов хорошо запомнил: мы видим их и на его картине с изображением Военно-Грузинской дороги близ станции Мцхета. Именно благодаря конкретным чертам местности поэту удалось так правдиво и убедительно описать побег Мцыри.</a:t>
            </a:r>
          </a:p>
          <a:p>
            <a:r>
              <a:rPr lang="ru-RU" dirty="0"/>
              <a:t>Мцыри был вынослив, как его сородичи. Он с детства привык лазить по горам. Аулы его племени повисли, как орлиные гнёзда, на уступах скал, и к ним вели едва проходимые тропинки. Мцыри увезли шестилетним мальчиком. Он хорошо помнил родные места и сохранил с детства приёмы и навыки горца.</a:t>
            </a:r>
          </a:p>
          <a:p>
            <a:r>
              <a:rPr lang="ru-RU" dirty="0"/>
              <a:t>Мечтая о доме, Мцыри все время смотрит на восток. Он принадлежит к одному из горных племен, живших в одном из самых величественных и диких мест Кавказа, к востоку от Военно-Грузинской дороги. Племена эти, тушины, пилавы и хевсуры, известны в грузинских летописях под именем </a:t>
            </a:r>
            <a:r>
              <a:rPr lang="ru-RU" dirty="0" err="1"/>
              <a:t>пховелов</a:t>
            </a:r>
            <a:r>
              <a:rPr lang="ru-RU" dirty="0"/>
              <a:t>. Они отличались баснословной храбростью, про них пели песни. Сдаваться в плен у них считалось позором. В сражениях иногда участвовали мальчики моложе 15 лет. В черновиках поэмы сохранилось описание сородичей Мцыри. Лермонтов точно воспроизвел их костюм. Мечтая о родном доме, юноша видит сон. Земля гудит под тысячью копыт. Несутся всадники в боевом вооружении. На каждом – стальной шлем и красный бешмет. Именно так одевались воины этих горных племен. Они носили красную или синюю суконную одежду, а отправляясь в бой, воин был весь закован в железо и на голове его был надет шишак с сеткой, покрывающей шею. С диким свистом всадники промчались мимо Мцыри, и каждый, наклонившийся с коня, «кидал презренья полный взгляд на мой монашеский наряд». Мцыри был «душой дитя» - то есть существо, полное жизни, «судьбой монах» - то есть человек, который обязан отказаться от жизни. В этом заключался трагизм героя поэмы. Но Мцыри не только судьбой монах, он ещё и пленник. Он раб и сирота, его родители погибли – они убиты врагами его земли. В городке, который расстилался там, внизу, у подножия горы, где стоял монастырь, были такие же как и он, дети, у них были родители, а он никому не мог сказать «священных слов»: «</a:t>
            </a:r>
            <a:r>
              <a:rPr lang="ru-RU" dirty="0" err="1"/>
              <a:t>отец»и</a:t>
            </a:r>
            <a:r>
              <a:rPr lang="ru-RU" dirty="0"/>
              <a:t> «мать». Там, внизу, было и кладбище, где покоились дорогие умершие, а у Мцыри не было не только «милых душ», но и могил.</a:t>
            </a:r>
          </a:p>
          <a:p>
            <a:r>
              <a:rPr lang="ru-RU" dirty="0"/>
              <a:t>Люди часто судят о человеке со стороны, не давая себе труда</a:t>
            </a:r>
          </a:p>
          <a:p>
            <a:r>
              <a:rPr lang="ru-RU" dirty="0"/>
              <a:t>проникнуть в его душу. И вот в своей поэме Лермонтов сначала кратко описывает жизнь Мцыри, как она казалась окружающим, а потом раскрывает историю его души. Побег Мцыри был неожиданностью только для чужих, посторонних людей. Этот побег был подготовлен годами. Монахи думали, что Мцыри готов отказаться от жизни, а он только и мечтал о жизни. Давным-давно решил он бежать, чтобы отыскать свою родину, своих близких и родных:</a:t>
            </a:r>
          </a:p>
          <a:p>
            <a:r>
              <a:rPr lang="ru-RU" dirty="0"/>
              <a:t>Узнать, прекрасна ли земля,</a:t>
            </a:r>
          </a:p>
          <a:p>
            <a:r>
              <a:rPr lang="ru-RU" dirty="0"/>
              <a:t>Узнать, для воли иль тюрьмы</a:t>
            </a:r>
          </a:p>
          <a:p>
            <a:r>
              <a:rPr lang="ru-RU" dirty="0"/>
              <a:t>На этот свет родимся мы.</a:t>
            </a:r>
          </a:p>
          <a:p>
            <a:r>
              <a:rPr lang="ru-RU" dirty="0"/>
              <a:t>В двух планах, романтическом и реальном, дана картина битвы Мцыри с барсом. В ней и героика борьбы, «упоение в бою», в ней и великий трагизм двух сильных, смелых, благородных существ, почему-то вынужденных проливать кровь друг друга. И с уважением говорит Мцыри о своём достойном противнике:</a:t>
            </a:r>
          </a:p>
          <a:p>
            <a:r>
              <a:rPr lang="ru-RU" dirty="0"/>
              <a:t>Но с торжествующим врагом</a:t>
            </a:r>
          </a:p>
          <a:p>
            <a:r>
              <a:rPr lang="ru-RU" dirty="0"/>
              <a:t>Он встретил смерть лицом к лицу,</a:t>
            </a:r>
          </a:p>
          <a:p>
            <a:r>
              <a:rPr lang="ru-RU" dirty="0"/>
              <a:t>Как в битве следует бойцу!..</a:t>
            </a:r>
          </a:p>
          <a:p>
            <a:r>
              <a:rPr lang="ru-RU" dirty="0"/>
              <a:t>Но сцена битвы и вполне конкретна, как картина битвы горца, в котором заговорила кровь его отцов. Ведь Мцыри сын своего отважного народа. Он в детстве никогда не плакал. И такие рукопашные схватки были приняты среди хевсуров. Они носили на большом пальце железные кольца с зубцами, нанося в драке удары, не уступающие кинжальным. А рогатый сук, который схватил Мцыри, так же был, вероятно, орудием драк горских подростков. И Мцыри бился с барсом, как было принято драться в его ауле. Он был достоин своих сородичей-храбрецов.</a:t>
            </a:r>
          </a:p>
          <a:p>
            <a:r>
              <a:rPr lang="ru-RU" dirty="0"/>
              <a:t>Но нынче я уверен в том,</a:t>
            </a:r>
          </a:p>
          <a:p>
            <a:r>
              <a:rPr lang="ru-RU" dirty="0"/>
              <a:t>Что быть бы мог в краю отцов</a:t>
            </a:r>
          </a:p>
          <a:p>
            <a:r>
              <a:rPr lang="ru-RU" dirty="0"/>
              <a:t>Не из последних удальцов, -</a:t>
            </a:r>
          </a:p>
          <a:p>
            <a:r>
              <a:rPr lang="ru-RU" dirty="0"/>
              <a:t>слова, которые могут быть восприняты в прямом смысле, могут и переосмысливаться в плане высокой </a:t>
            </a:r>
            <a:r>
              <a:rPr lang="ru-RU" dirty="0" smtClean="0"/>
              <a:t> романтики</a:t>
            </a:r>
            <a:r>
              <a:rPr lang="en-US" dirty="0" smtClean="0"/>
              <a:t>.</a:t>
            </a:r>
            <a:endParaRPr lang="ru-RU" dirty="0"/>
          </a:p>
          <a:p>
            <a:endParaRPr lang="ru-RU" dirty="0"/>
          </a:p>
        </p:txBody>
      </p:sp>
    </p:spTree>
    <p:extLst>
      <p:ext uri="{BB962C8B-B14F-4D97-AF65-F5344CB8AC3E}">
        <p14:creationId xmlns:p14="http://schemas.microsoft.com/office/powerpoint/2010/main" val="1816001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______________________</a:t>
            </a:r>
            <a:endParaRPr lang="ru-RU" dirty="0"/>
          </a:p>
        </p:txBody>
      </p:sp>
      <p:sp>
        <p:nvSpPr>
          <p:cNvPr id="3" name="Объект 2"/>
          <p:cNvSpPr>
            <a:spLocks noGrp="1"/>
          </p:cNvSpPr>
          <p:nvPr>
            <p:ph idx="1"/>
          </p:nvPr>
        </p:nvSpPr>
        <p:spPr/>
        <p:txBody>
          <a:bodyPr>
            <a:normAutofit fontScale="25000" lnSpcReduction="20000"/>
          </a:bodyPr>
          <a:lstStyle/>
          <a:p>
            <a:r>
              <a:rPr lang="ru-RU" dirty="0"/>
              <a:t> Они могут быть поняты как оправдание поколению, выросшему в николаевской империи, поколению, о котором размышлял Лермонтов в «Думе» и которому бросал устами участника сражения упрёк в «Бородине»:</a:t>
            </a:r>
          </a:p>
          <a:p>
            <a:r>
              <a:rPr lang="ru-RU" dirty="0"/>
              <a:t>– Да, были люди в наше время,</a:t>
            </a:r>
          </a:p>
          <a:p>
            <a:r>
              <a:rPr lang="ru-RU" dirty="0"/>
              <a:t>Не то, что нынешнее племя:</a:t>
            </a:r>
          </a:p>
          <a:p>
            <a:r>
              <a:rPr lang="ru-RU" dirty="0"/>
              <a:t>Богатыри – не вы!</a:t>
            </a:r>
          </a:p>
          <a:p>
            <a:r>
              <a:rPr lang="ru-RU" dirty="0"/>
              <a:t>На этот упрёк современник Лермонтова отвечал словами Мцыри:</a:t>
            </a:r>
          </a:p>
          <a:p>
            <a:r>
              <a:rPr lang="ru-RU" dirty="0"/>
              <a:t>На мне печать свою тюрьма</a:t>
            </a:r>
          </a:p>
          <a:p>
            <a:r>
              <a:rPr lang="ru-RU" dirty="0"/>
              <a:t>Оставила…</a:t>
            </a:r>
          </a:p>
          <a:p>
            <a:r>
              <a:rPr lang="ru-RU" dirty="0"/>
              <a:t>В других исторических условиях и он бы мог стать героем. Но вот барсов в Грузии не было. На Кавказе эти сильные звери водились редко и встречались только в Абхазии. Барс был нужен Лермонтову для развития действия поэмы, для того, чтобы раскрыть до конца образ его героя. Для поэтического мира Лермонтова барс был необходим как достойный противник юноше, наделенному «могучим духом», чтобы показать отвагу Мцыри.</a:t>
            </a:r>
          </a:p>
          <a:p>
            <a:r>
              <a:rPr lang="ru-RU" dirty="0"/>
              <a:t>В поэме «Мцыри» поэт продолжает свою «гордую вражду с небом». Его герой отказывается во имя земной родины от блаженства в раю:</a:t>
            </a:r>
          </a:p>
          <a:p>
            <a:r>
              <a:rPr lang="ru-RU" dirty="0"/>
              <a:t>… за несколько минут</a:t>
            </a:r>
          </a:p>
          <a:p>
            <a:r>
              <a:rPr lang="ru-RU" dirty="0"/>
              <a:t>Между крутых и тёмных скал,</a:t>
            </a:r>
          </a:p>
          <a:p>
            <a:r>
              <a:rPr lang="ru-RU" dirty="0"/>
              <a:t>Где я в ребячестве играл,</a:t>
            </a:r>
          </a:p>
          <a:p>
            <a:r>
              <a:rPr lang="ru-RU" dirty="0"/>
              <a:t>Я б рай и вечность променял…</a:t>
            </a:r>
          </a:p>
          <a:p>
            <a:r>
              <a:rPr lang="ru-RU" dirty="0"/>
              <a:t>Но у него не было друга и не с кем было поделиться своими мечтами. Он стал замкнутым, затаил свою тайну в душе, а монахи решили, что он привык к плену. Мечты Мцыри были настолько непонятны и враждебны монахам, что даже предсмертную исповедь юноши старик монах слушал, осуждающе кивая головой, и даже умирающего прерывал холодными словами:</a:t>
            </a:r>
          </a:p>
          <a:p>
            <a:r>
              <a:rPr lang="ru-RU" dirty="0"/>
              <a:t>Старик, качая головой,</a:t>
            </a:r>
          </a:p>
          <a:p>
            <a:r>
              <a:rPr lang="ru-RU" dirty="0"/>
              <a:t>Ему внимал: понять не мог</a:t>
            </a:r>
          </a:p>
          <a:p>
            <a:r>
              <a:rPr lang="ru-RU" dirty="0"/>
              <a:t>Он этих жалоб и тревог,</a:t>
            </a:r>
          </a:p>
          <a:p>
            <a:r>
              <a:rPr lang="ru-RU" dirty="0"/>
              <a:t>И речью хладною не раз</a:t>
            </a:r>
          </a:p>
          <a:p>
            <a:r>
              <a:rPr lang="ru-RU" dirty="0"/>
              <a:t>Он прерывал его рассказ.</a:t>
            </a:r>
          </a:p>
          <a:p>
            <a:r>
              <a:rPr lang="ru-RU" dirty="0"/>
              <a:t>Тут и ночная свежесть леса, и золотистый рассвет, и радужные краски утра, и зелень пронизанной солнцем листвы, и все волшебные голоса природы. Тут и благоухание земли, освеженной грозой, и темнота ночи в горах:</a:t>
            </a:r>
          </a:p>
          <a:p>
            <a:r>
              <a:rPr lang="ru-RU" dirty="0"/>
              <a:t>Смотрела ночи темнота</a:t>
            </a:r>
          </a:p>
          <a:p>
            <a:r>
              <a:rPr lang="ru-RU" dirty="0"/>
              <a:t>Сквозь ветви каждого куста.</a:t>
            </a:r>
          </a:p>
          <a:p>
            <a:r>
              <a:rPr lang="ru-RU" dirty="0"/>
              <a:t>Но больше всего в поэме воспета гроза, так как именно гроза ближе всего по духу Мцыри:</a:t>
            </a:r>
          </a:p>
          <a:p>
            <a:r>
              <a:rPr lang="ru-RU" dirty="0"/>
              <a:t>Скажи мне, что средь этих стен</a:t>
            </a:r>
          </a:p>
          <a:p>
            <a:r>
              <a:rPr lang="ru-RU" dirty="0"/>
              <a:t>Могли бы дать вы мне взамен</a:t>
            </a:r>
          </a:p>
          <a:p>
            <a:r>
              <a:rPr lang="ru-RU" dirty="0"/>
              <a:t>Той дружбы краткой, но живой</a:t>
            </a:r>
          </a:p>
          <a:p>
            <a:r>
              <a:rPr lang="ru-RU" dirty="0"/>
              <a:t>Меж бурным сердцем и грозой?..</a:t>
            </a:r>
          </a:p>
          <a:p>
            <a:endParaRPr lang="ru-RU" dirty="0"/>
          </a:p>
        </p:txBody>
      </p:sp>
    </p:spTree>
    <p:extLst>
      <p:ext uri="{BB962C8B-B14F-4D97-AF65-F5344CB8AC3E}">
        <p14:creationId xmlns:p14="http://schemas.microsoft.com/office/powerpoint/2010/main" val="3820926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25000" lnSpcReduction="20000"/>
          </a:bodyPr>
          <a:lstStyle/>
          <a:p>
            <a:r>
              <a:rPr lang="ru-RU" dirty="0"/>
              <a:t>Первую ночь на воле Мцыри проводит над бездной, близ потока:</a:t>
            </a:r>
          </a:p>
          <a:p>
            <a:r>
              <a:rPr lang="ru-RU" dirty="0"/>
              <a:t>Внизу глубоко подо мной</a:t>
            </a:r>
          </a:p>
          <a:p>
            <a:r>
              <a:rPr lang="ru-RU" dirty="0"/>
              <a:t>Поток, усиленный грозой,</a:t>
            </a:r>
          </a:p>
          <a:p>
            <a:r>
              <a:rPr lang="ru-RU" dirty="0"/>
              <a:t>Шумел, и шум его глухой</a:t>
            </a:r>
          </a:p>
          <a:p>
            <a:r>
              <a:rPr lang="ru-RU" dirty="0"/>
              <a:t>Сердитых сотне голосов</a:t>
            </a:r>
          </a:p>
          <a:p>
            <a:r>
              <a:rPr lang="ru-RU" dirty="0" err="1"/>
              <a:t>Подобился</a:t>
            </a:r>
            <a:r>
              <a:rPr lang="ru-RU" dirty="0"/>
              <a:t>.</a:t>
            </a:r>
          </a:p>
          <a:p>
            <a:r>
              <a:rPr lang="ru-RU" dirty="0"/>
              <a:t>В звуковых повторах воспроизведен и самый шум потока, и дано музыкальное разрешение – его затихание вдали. Так и представляется, как этот «усиленный грозой» поток сдвигает и ворочает камни на своём пути:</a:t>
            </a:r>
          </a:p>
          <a:p>
            <a:r>
              <a:rPr lang="ru-RU" dirty="0"/>
              <a:t>Немолчный ропот, вечный спор</a:t>
            </a:r>
          </a:p>
          <a:p>
            <a:r>
              <a:rPr lang="ru-RU" dirty="0"/>
              <a:t>С упрямой грудою камней.</a:t>
            </a:r>
          </a:p>
          <a:p>
            <a:r>
              <a:rPr lang="ru-RU" dirty="0"/>
              <a:t>Музыкальную картину бурного звучания сменяет сделанная в мягких тонах акварели картина рассвета:</a:t>
            </a:r>
          </a:p>
          <a:p>
            <a:r>
              <a:rPr lang="ru-RU" dirty="0"/>
              <a:t>… в туманной вышине</a:t>
            </a:r>
          </a:p>
          <a:p>
            <a:r>
              <a:rPr lang="ru-RU" dirty="0"/>
              <a:t>Запели птички, и восток</a:t>
            </a:r>
          </a:p>
          <a:p>
            <a:r>
              <a:rPr lang="ru-RU" dirty="0"/>
              <a:t>Озолотился; ветерок</a:t>
            </a:r>
          </a:p>
          <a:p>
            <a:r>
              <a:rPr lang="ru-RU" dirty="0"/>
              <a:t>Сырые шевельнул листы;</a:t>
            </a:r>
          </a:p>
          <a:p>
            <a:r>
              <a:rPr lang="ru-RU" dirty="0"/>
              <a:t>Дохнули сонные цветы…</a:t>
            </a:r>
          </a:p>
          <a:p>
            <a:r>
              <a:rPr lang="ru-RU" dirty="0"/>
              <a:t>И кажется, будто в предрассветном тумане навстречу дню вместе с пробуждающимися цветами поднимает голову Мцыри.</a:t>
            </a:r>
          </a:p>
          <a:p>
            <a:r>
              <a:rPr lang="ru-RU" dirty="0"/>
              <a:t>Поэма «Мцыри» была опубликована самим поэтом в его книге «Стихотворения М. Лермонтова» с датой 1840 год. Однако сохранилась и рукопись – частично авторизованная копия, частично автограф, - где есть другая, по-видимому более точная, дата, написанная рукой Лермонтова: «1839 года Августа 5». В рукописи имеется зачёркнутый поэтом французский эпиграф: «Родина бывает только одна».</a:t>
            </a:r>
          </a:p>
          <a:p>
            <a:r>
              <a:rPr lang="ru-RU" dirty="0"/>
              <a:t>В Грузии существует старинная песня о битве юноши с тигром, нашедшая отражение в поэме Шота Руставели «Витязь в тигровой шкуре». Лермонтов, прекрасно знакомый с фольклором Грузии, вероятно, знал и эту песню.</a:t>
            </a:r>
          </a:p>
          <a:p>
            <a:r>
              <a:rPr lang="ru-RU" dirty="0"/>
              <a:t>Мцыри ещё имеет и другой смысл: «пришелец», «чужеземец», одинокий человек, не имеющий вокруг себя родных, близких.</a:t>
            </a:r>
          </a:p>
          <a:p>
            <a:r>
              <a:rPr lang="ru-RU" dirty="0"/>
              <a:t>«Беглец»</a:t>
            </a:r>
          </a:p>
          <a:p>
            <a:r>
              <a:rPr lang="ru-RU" dirty="0"/>
              <a:t>Родина и свобода – вот, что дороже собственной жизни, утверждает Лермонтов своей поэмой «Беглец», написанной на основе горской легенды, слышанной им на Кавказе. Но любовь к родине и свободе должна сочетаться с мужеством.</a:t>
            </a:r>
          </a:p>
          <a:p>
            <a:r>
              <a:rPr lang="ru-RU" dirty="0"/>
              <a:t>Мцыри совершал бы на родине подвиги. Гарун – изменник и трус: он убежал с поля битвы. Его отец и братья «за честь и вольность так легки», а Гарун забыл свой долг:</a:t>
            </a:r>
          </a:p>
          <a:p>
            <a:r>
              <a:rPr lang="ru-RU" dirty="0"/>
              <a:t>Он растерял в пылу сраженья</a:t>
            </a:r>
          </a:p>
          <a:p>
            <a:r>
              <a:rPr lang="ru-RU" dirty="0"/>
              <a:t>Винтовку, шашку – и бежит!</a:t>
            </a:r>
          </a:p>
          <a:p>
            <a:r>
              <a:rPr lang="ru-RU" dirty="0"/>
              <a:t>Где-то в глубине происходит сраженье, которое Лермонтов не описывает, но до нас как бы долетает шум битвы, там борются и умирают за свободу сородичи Гаруна. На этом героическом фоне ещё резче выделяется, как темная тень, фигура беглеца. Мы слышим песню, которую поёт девушка, любимая Гаруном. Эта песня звучит для него приговором:</a:t>
            </a:r>
          </a:p>
          <a:p>
            <a:r>
              <a:rPr lang="ru-RU" dirty="0"/>
              <a:t>Своим изменивший</a:t>
            </a:r>
          </a:p>
          <a:p>
            <a:r>
              <a:rPr lang="ru-RU" dirty="0"/>
              <a:t>Изменой кровавой,</a:t>
            </a:r>
          </a:p>
          <a:p>
            <a:r>
              <a:rPr lang="ru-RU" dirty="0"/>
              <a:t>Врага не сразивши,</a:t>
            </a:r>
          </a:p>
          <a:p>
            <a:r>
              <a:rPr lang="ru-RU" dirty="0"/>
              <a:t>Погибнет без славы…</a:t>
            </a:r>
          </a:p>
          <a:p>
            <a:r>
              <a:rPr lang="ru-RU" dirty="0"/>
              <a:t>Мы видим его умирающего друга. В час смерти в нём не угасает дух бойца, и он отвергает труса. Но с особенной силой запечатлен в поэме образ матери. Узнав, что Гарун вернулся один и не отомстил за смерть отца и братьев, павших в битве за родину, мать отказывается от сына:</a:t>
            </a:r>
          </a:p>
          <a:p>
            <a:r>
              <a:rPr lang="ru-RU" dirty="0"/>
              <a:t>Твоим стыдом, беглец свободы,</a:t>
            </a:r>
          </a:p>
          <a:p>
            <a:endParaRPr lang="ru-RU" dirty="0"/>
          </a:p>
        </p:txBody>
      </p:sp>
    </p:spTree>
    <p:extLst>
      <p:ext uri="{BB962C8B-B14F-4D97-AF65-F5344CB8AC3E}">
        <p14:creationId xmlns:p14="http://schemas.microsoft.com/office/powerpoint/2010/main" val="375202642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4342</Words>
  <Application>Microsoft Office PowerPoint</Application>
  <PresentationFormat>Экран (4:3)</PresentationFormat>
  <Paragraphs>171</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Презентации поэма лермонтова</vt:lpstr>
      <vt:lpstr>______________</vt:lpstr>
      <vt:lpstr>___________</vt:lpstr>
      <vt:lpstr>__________________________</vt:lpstr>
      <vt:lpstr>_____________________</vt:lpstr>
      <vt:lpstr>__________________</vt:lpstr>
      <vt:lpstr>____________________________</vt:lpstr>
      <vt:lpstr>______________________</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Презентации поэма лермонтова</dc:title>
  <dc:creator>MASTER</dc:creator>
  <cp:lastModifiedBy>MASTER</cp:lastModifiedBy>
  <cp:revision>1</cp:revision>
  <dcterms:created xsi:type="dcterms:W3CDTF">2014-12-12T09:46:13Z</dcterms:created>
  <dcterms:modified xsi:type="dcterms:W3CDTF">2014-12-12T09:51:52Z</dcterms:modified>
</cp:coreProperties>
</file>