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70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31" autoAdjust="0"/>
  </p:normalViewPr>
  <p:slideViewPr>
    <p:cSldViewPr>
      <p:cViewPr>
        <p:scale>
          <a:sx n="90" d="100"/>
          <a:sy n="90" d="100"/>
        </p:scale>
        <p:origin x="-123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6B641-C91A-403C-9789-953B70D76C45}" type="datetimeFigureOut">
              <a:rPr lang="uk-UA" smtClean="0"/>
              <a:pPr/>
              <a:t>14.05.2023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420FF-1784-4A5C-8E3B-BA80BCA3103B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3140967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0000"/>
                </a:solidFill>
                <a:latin typeface="Comic Sans MS" pitchFamily="66" charset="0"/>
              </a:rPr>
              <a:t>Багатоманітність речовин та хімічних реакцій. Взаємозв’язки між речовинами та їх </a:t>
            </a:r>
            <a:r>
              <a:rPr lang="uk-UA" dirty="0" smtClean="0">
                <a:solidFill>
                  <a:srgbClr val="FF0000"/>
                </a:solidFill>
                <a:latin typeface="Comic Sans MS" pitchFamily="66" charset="0"/>
              </a:rPr>
              <a:t>взаємоперетворення</a:t>
            </a:r>
            <a:endParaRPr lang="uk-UA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4338" name="Picture 2" descr="Хімічні речовини, які найчастіше використовуються в текстильній  промисловості | Система оптиму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924944"/>
            <a:ext cx="5904656" cy="3789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dirty="0" err="1" smtClean="0">
                <a:solidFill>
                  <a:srgbClr val="0070C0"/>
                </a:solidFill>
                <a:latin typeface="Comic Sans MS" pitchFamily="66" charset="0"/>
              </a:rPr>
              <a:t>Електронегативність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5"/>
            <a:ext cx="9144000" cy="2448272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latin typeface="Comic Sans MS" pitchFamily="66" charset="0"/>
              </a:rPr>
              <a:t>це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умовна</a:t>
            </a:r>
            <a:r>
              <a:rPr lang="ru-RU" dirty="0" smtClean="0">
                <a:latin typeface="Comic Sans MS" pitchFamily="66" charset="0"/>
              </a:rPr>
              <a:t> величина, яка </a:t>
            </a:r>
            <a:r>
              <a:rPr lang="ru-RU" dirty="0" err="1" smtClean="0">
                <a:latin typeface="Comic Sans MS" pitchFamily="66" charset="0"/>
              </a:rPr>
              <a:t>характеризує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здатність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атомів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елемента</a:t>
            </a:r>
            <a:r>
              <a:rPr lang="ru-RU" dirty="0" smtClean="0">
                <a:latin typeface="Comic Sans MS" pitchFamily="66" charset="0"/>
              </a:rPr>
              <a:t> в </a:t>
            </a:r>
            <a:r>
              <a:rPr lang="ru-RU" dirty="0" err="1" smtClean="0">
                <a:latin typeface="Comic Sans MS" pitchFamily="66" charset="0"/>
              </a:rPr>
              <a:t>хімічних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сполуках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притягувати</a:t>
            </a:r>
            <a:r>
              <a:rPr lang="ru-RU" dirty="0" smtClean="0">
                <a:latin typeface="Comic Sans MS" pitchFamily="66" charset="0"/>
              </a:rPr>
              <a:t> до себе </a:t>
            </a:r>
            <a:r>
              <a:rPr lang="ru-RU" dirty="0" err="1" smtClean="0">
                <a:latin typeface="Comic Sans MS" pitchFamily="66" charset="0"/>
              </a:rPr>
              <a:t>електрони</a:t>
            </a:r>
            <a:r>
              <a:rPr lang="ru-RU" dirty="0" smtClean="0">
                <a:latin typeface="Comic Sans MS" pitchFamily="66" charset="0"/>
              </a:rPr>
              <a:t>, </a:t>
            </a:r>
            <a:r>
              <a:rPr lang="ru-RU" dirty="0" err="1" smtClean="0">
                <a:latin typeface="Comic Sans MS" pitchFamily="66" charset="0"/>
              </a:rPr>
              <a:t>що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беруть</a:t>
            </a:r>
            <a:r>
              <a:rPr lang="ru-RU" dirty="0" smtClean="0">
                <a:latin typeface="Comic Sans MS" pitchFamily="66" charset="0"/>
              </a:rPr>
              <a:t> участь в </a:t>
            </a:r>
            <a:r>
              <a:rPr lang="ru-RU" dirty="0" err="1" smtClean="0">
                <a:latin typeface="Comic Sans MS" pitchFamily="66" charset="0"/>
              </a:rPr>
              <a:t>утворенні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хімічних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зв’язків</a:t>
            </a:r>
            <a:endParaRPr lang="uk-UA" dirty="0">
              <a:latin typeface="Comic Sans MS" pitchFamily="66" charset="0"/>
            </a:endParaRPr>
          </a:p>
        </p:txBody>
      </p:sp>
      <p:pic>
        <p:nvPicPr>
          <p:cNvPr id="24578" name="Picture 2" descr="Природа хімічного зв'язку. Електронегативність атомів хімічних елементів. |  Презентація. Хім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996952"/>
            <a:ext cx="7992910" cy="35052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580112" y="2564904"/>
            <a:ext cx="3655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Comic Sans MS" pitchFamily="66" charset="0"/>
              </a:rPr>
              <a:t>американський хімік Л. </a:t>
            </a:r>
            <a:r>
              <a:rPr lang="uk-UA" dirty="0" err="1" smtClean="0">
                <a:latin typeface="Comic Sans MS" pitchFamily="66" charset="0"/>
              </a:rPr>
              <a:t>Полінг</a:t>
            </a:r>
            <a:endParaRPr lang="uk-UA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uk-UA" dirty="0" smtClean="0">
                <a:solidFill>
                  <a:srgbClr val="0070C0"/>
                </a:solidFill>
                <a:latin typeface="Comic Sans MS" pitchFamily="66" charset="0"/>
              </a:rPr>
              <a:t>Ковалентний </a:t>
            </a:r>
            <a:r>
              <a:rPr lang="uk-UA" dirty="0" err="1" smtClean="0">
                <a:solidFill>
                  <a:srgbClr val="0070C0"/>
                </a:solidFill>
                <a:latin typeface="Comic Sans MS" pitchFamily="66" charset="0"/>
              </a:rPr>
              <a:t>зв</a:t>
            </a: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>’</a:t>
            </a:r>
            <a:r>
              <a:rPr lang="uk-UA" dirty="0" err="1" smtClean="0">
                <a:solidFill>
                  <a:srgbClr val="0070C0"/>
                </a:solidFill>
                <a:latin typeface="Comic Sans MS" pitchFamily="66" charset="0"/>
              </a:rPr>
              <a:t>язок</a:t>
            </a:r>
            <a:endParaRPr lang="uk-UA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323528" y="2924944"/>
            <a:ext cx="4038600" cy="936104"/>
          </a:xfrm>
        </p:spPr>
        <p:txBody>
          <a:bodyPr>
            <a:normAutofit/>
          </a:bodyPr>
          <a:lstStyle/>
          <a:p>
            <a:r>
              <a:rPr lang="uk-UA" sz="4000" dirty="0" smtClean="0">
                <a:solidFill>
                  <a:srgbClr val="FF0000"/>
                </a:solidFill>
                <a:latin typeface="Comic Sans MS" pitchFamily="66" charset="0"/>
              </a:rPr>
              <a:t>неполярний</a:t>
            </a:r>
            <a:endParaRPr lang="uk-UA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788024" y="2996952"/>
            <a:ext cx="4038600" cy="936104"/>
          </a:xfrm>
        </p:spPr>
        <p:txBody>
          <a:bodyPr>
            <a:normAutofit/>
          </a:bodyPr>
          <a:lstStyle/>
          <a:p>
            <a:r>
              <a:rPr lang="uk-UA" sz="4000" dirty="0" smtClean="0">
                <a:solidFill>
                  <a:srgbClr val="FF0000"/>
                </a:solidFill>
                <a:latin typeface="Comic Sans MS" pitchFamily="66" charset="0"/>
              </a:rPr>
              <a:t>полярний</a:t>
            </a:r>
            <a:endParaRPr lang="uk-UA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5602" name="Picture 2" descr="Презентація «Полярний ковалентний зв'язок» 8 клас"/>
          <p:cNvPicPr>
            <a:picLocks noChangeAspect="1" noChangeArrowheads="1"/>
          </p:cNvPicPr>
          <p:nvPr/>
        </p:nvPicPr>
        <p:blipFill>
          <a:blip r:embed="rId2" cstate="print"/>
          <a:srcRect l="11811" t="2250" r="8436" b="42745"/>
          <a:stretch>
            <a:fillRect/>
          </a:stretch>
        </p:blipFill>
        <p:spPr bwMode="auto">
          <a:xfrm>
            <a:off x="4572000" y="3717032"/>
            <a:ext cx="4414302" cy="2376264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89040"/>
            <a:ext cx="4104456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23528" y="1052736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зв</a:t>
            </a:r>
            <a:r>
              <a:rPr lang="en-US" sz="3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’</a:t>
            </a:r>
            <a:r>
              <a:rPr lang="uk-UA" sz="3000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язок</a:t>
            </a:r>
            <a:r>
              <a:rPr lang="uk-UA" sz="3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, що виникає завдяки </a:t>
            </a:r>
            <a:r>
              <a:rPr lang="ru-RU" sz="3000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утворенню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3000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між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атомами </a:t>
            </a:r>
            <a:r>
              <a:rPr lang="ru-RU" sz="3000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неметалічних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3000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елементів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3000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однієї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3000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або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3000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кількох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3000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спільних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3000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електронних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пар</a:t>
            </a:r>
            <a:endParaRPr lang="uk-UA" sz="3000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3024336"/>
          </a:xfrm>
        </p:spPr>
        <p:txBody>
          <a:bodyPr/>
          <a:lstStyle/>
          <a:p>
            <a:r>
              <a:rPr lang="uk-UA" dirty="0" smtClean="0">
                <a:latin typeface="Comic Sans MS" pitchFamily="66" charset="0"/>
              </a:rPr>
              <a:t>різновид міжмолекулярного зв’язку, який виникає між атомами Гідрогену однієї молекули з поляризованим атомом іншої молекули внаслідок набуття ними протилежних часткових електричних зарядів</a:t>
            </a:r>
            <a:endParaRPr lang="uk-UA" dirty="0">
              <a:latin typeface="Comic Sans MS" pitchFamily="66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uk-UA" dirty="0" smtClean="0">
                <a:solidFill>
                  <a:srgbClr val="0070C0"/>
                </a:solidFill>
                <a:latin typeface="Comic Sans MS" pitchFamily="66" charset="0"/>
              </a:rPr>
              <a:t>Водневий </a:t>
            </a:r>
            <a:r>
              <a:rPr lang="uk-UA" dirty="0" err="1" smtClean="0">
                <a:solidFill>
                  <a:srgbClr val="0070C0"/>
                </a:solidFill>
                <a:latin typeface="Comic Sans MS" pitchFamily="66" charset="0"/>
              </a:rPr>
              <a:t>зв</a:t>
            </a: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>’</a:t>
            </a:r>
            <a:r>
              <a:rPr lang="uk-UA" dirty="0" err="1" smtClean="0">
                <a:solidFill>
                  <a:srgbClr val="0070C0"/>
                </a:solidFill>
                <a:latin typeface="Comic Sans MS" pitchFamily="66" charset="0"/>
              </a:rPr>
              <a:t>язок</a:t>
            </a:r>
            <a:endParaRPr lang="uk-UA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 t="1588" r="1817"/>
          <a:stretch>
            <a:fillRect/>
          </a:stretch>
        </p:blipFill>
        <p:spPr bwMode="auto">
          <a:xfrm>
            <a:off x="2195736" y="3933056"/>
            <a:ext cx="2262386" cy="2594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933057"/>
            <a:ext cx="3905284" cy="269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7" y="4581128"/>
            <a:ext cx="1471021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uk-UA" dirty="0" smtClean="0">
                <a:solidFill>
                  <a:srgbClr val="0070C0"/>
                </a:solidFill>
                <a:latin typeface="Comic Sans MS" pitchFamily="66" charset="0"/>
              </a:rPr>
              <a:t>Речовина</a:t>
            </a:r>
            <a:endParaRPr lang="uk-UA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3"/>
            <a:ext cx="8784976" cy="2088232"/>
          </a:xfrm>
        </p:spPr>
        <p:txBody>
          <a:bodyPr/>
          <a:lstStyle/>
          <a:p>
            <a:r>
              <a:rPr lang="uk-UA" dirty="0" smtClean="0">
                <a:solidFill>
                  <a:srgbClr val="00B050"/>
                </a:solidFill>
                <a:latin typeface="Comic Sans MS" pitchFamily="66" charset="0"/>
              </a:rPr>
              <a:t>вид матерії, що може бути у вигляді фізичних тіл (матеріальних об’єктів), що мають масу, об’єм і відділені від інших фізичних тіл границями поділу</a:t>
            </a:r>
            <a:endParaRPr lang="uk-UA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3074" name="Picture 2" descr="Атом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636912"/>
            <a:ext cx="4032448" cy="40324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5949280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Comic Sans MS" pitchFamily="66" charset="0"/>
              </a:rPr>
              <a:t>Атом</a:t>
            </a:r>
            <a:endParaRPr lang="uk-UA" sz="4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70C0"/>
                </a:solidFill>
                <a:latin typeface="Comic Sans MS" pitchFamily="66" charset="0"/>
              </a:rPr>
              <a:t>Елемент</a:t>
            </a:r>
            <a:endParaRPr lang="uk-UA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1368153"/>
          </a:xfrm>
        </p:spPr>
        <p:txBody>
          <a:bodyPr/>
          <a:lstStyle/>
          <a:p>
            <a:pPr>
              <a:buNone/>
            </a:pPr>
            <a:r>
              <a:rPr lang="ru-RU" sz="2800" dirty="0" err="1" smtClean="0">
                <a:solidFill>
                  <a:srgbClr val="7030A0"/>
                </a:solidFill>
                <a:latin typeface="Comic Sans MS" pitchFamily="66" charset="0"/>
              </a:rPr>
              <a:t>це</a:t>
            </a:r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latin typeface="Comic Sans MS" pitchFamily="66" charset="0"/>
              </a:rPr>
              <a:t>сукупність</a:t>
            </a:r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latin typeface="Comic Sans MS" pitchFamily="66" charset="0"/>
              </a:rPr>
              <a:t>атомів</a:t>
            </a:r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latin typeface="Comic Sans MS" pitchFamily="66" charset="0"/>
              </a:rPr>
              <a:t>з</a:t>
            </a:r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latin typeface="Comic Sans MS" pitchFamily="66" charset="0"/>
              </a:rPr>
              <a:t>однаковим</a:t>
            </a:r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 зарядом ядер (Z) </a:t>
            </a:r>
            <a:endParaRPr lang="uk-UA" sz="2800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endParaRPr lang="uk-UA" dirty="0">
              <a:solidFill>
                <a:srgbClr val="7030A0"/>
              </a:solidFill>
            </a:endParaRPr>
          </a:p>
        </p:txBody>
      </p:sp>
      <p:pic>
        <p:nvPicPr>
          <p:cNvPr id="2050" name="Picture 2" descr="Блог вчителя хімії Кощій А.С.: жовтня 2017"/>
          <p:cNvPicPr>
            <a:picLocks noChangeAspect="1" noChangeArrowheads="1"/>
          </p:cNvPicPr>
          <p:nvPr/>
        </p:nvPicPr>
        <p:blipFill>
          <a:blip r:embed="rId2" cstate="print"/>
          <a:srcRect t="11087"/>
          <a:stretch>
            <a:fillRect/>
          </a:stretch>
        </p:blipFill>
        <p:spPr bwMode="auto">
          <a:xfrm>
            <a:off x="179512" y="1124744"/>
            <a:ext cx="8784976" cy="468051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5805265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solidFill>
                  <a:srgbClr val="7030A0"/>
                </a:solidFill>
                <a:latin typeface="Comic Sans MS" pitchFamily="66" charset="0"/>
              </a:rPr>
              <a:t>118 хімічних елементів </a:t>
            </a:r>
            <a:r>
              <a:rPr lang="uk-UA" sz="2000" dirty="0" smtClean="0">
                <a:solidFill>
                  <a:srgbClr val="7030A0"/>
                </a:solidFill>
                <a:latin typeface="Comic Sans MS" pitchFamily="66" charset="0"/>
              </a:rPr>
              <a:t>(94 зустрічаються в природі)</a:t>
            </a:r>
            <a:r>
              <a:rPr lang="uk-UA" sz="2800" dirty="0" smtClean="0">
                <a:solidFill>
                  <a:srgbClr val="7030A0"/>
                </a:solidFill>
                <a:latin typeface="Comic Sans MS" pitchFamily="66" charset="0"/>
              </a:rPr>
              <a:t>, утворюють 400 простих речовин</a:t>
            </a:r>
            <a:endParaRPr lang="uk-UA" sz="28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uk-UA" dirty="0" smtClean="0">
                <a:solidFill>
                  <a:srgbClr val="0070C0"/>
                </a:solidFill>
                <a:latin typeface="Comic Sans MS" pitchFamily="66" charset="0"/>
              </a:rPr>
              <a:t>Алотропія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1728192"/>
          </a:xfrm>
        </p:spPr>
        <p:txBody>
          <a:bodyPr/>
          <a:lstStyle/>
          <a:p>
            <a:r>
              <a:rPr lang="uk-UA" dirty="0" smtClean="0">
                <a:latin typeface="Comic Sans MS" pitchFamily="66" charset="0"/>
              </a:rPr>
              <a:t> (</a:t>
            </a:r>
            <a:r>
              <a:rPr lang="uk-UA" dirty="0" err="1" smtClean="0">
                <a:latin typeface="Comic Sans MS" pitchFamily="66" charset="0"/>
              </a:rPr>
              <a:t>давньогр</a:t>
            </a:r>
            <a:r>
              <a:rPr lang="uk-UA" dirty="0" smtClean="0">
                <a:latin typeface="Comic Sans MS" pitchFamily="66" charset="0"/>
              </a:rPr>
              <a:t>. </a:t>
            </a:r>
            <a:r>
              <a:rPr lang="el-GR" dirty="0" smtClean="0">
                <a:latin typeface="Comic Sans MS" pitchFamily="66" charset="0"/>
              </a:rPr>
              <a:t>αλλος — </a:t>
            </a:r>
            <a:r>
              <a:rPr lang="uk-UA" dirty="0" smtClean="0">
                <a:latin typeface="Comic Sans MS" pitchFamily="66" charset="0"/>
              </a:rPr>
              <a:t>інший, </a:t>
            </a:r>
            <a:r>
              <a:rPr lang="el-GR" dirty="0" smtClean="0">
                <a:latin typeface="Comic Sans MS" pitchFamily="66" charset="0"/>
              </a:rPr>
              <a:t>τροπος — </a:t>
            </a:r>
            <a:r>
              <a:rPr lang="uk-UA" dirty="0" smtClean="0">
                <a:latin typeface="Comic Sans MS" pitchFamily="66" charset="0"/>
              </a:rPr>
              <a:t>властивість) — утворення елементом кількох простих речовин</a:t>
            </a:r>
            <a:endParaRPr lang="uk-UA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4005064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7030A0"/>
                </a:solidFill>
                <a:latin typeface="Comic Sans MS" pitchFamily="66" charset="0"/>
              </a:rPr>
              <a:t>Алмаз</a:t>
            </a:r>
            <a:endParaRPr lang="uk-UA" sz="32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6256" y="4077072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7030A0"/>
                </a:solidFill>
                <a:latin typeface="Comic Sans MS" pitchFamily="66" charset="0"/>
              </a:rPr>
              <a:t>Вугілля</a:t>
            </a:r>
            <a:endParaRPr lang="uk-UA" sz="32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4077072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7030A0"/>
                </a:solidFill>
                <a:latin typeface="Comic Sans MS" pitchFamily="66" charset="0"/>
              </a:rPr>
              <a:t>Графіт</a:t>
            </a:r>
            <a:endParaRPr lang="uk-UA" sz="32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348880"/>
            <a:ext cx="172819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348880"/>
            <a:ext cx="1728192" cy="174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581128"/>
            <a:ext cx="165618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043608" y="6273225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err="1" smtClean="0">
                <a:solidFill>
                  <a:srgbClr val="7030A0"/>
                </a:solidFill>
                <a:latin typeface="Comic Sans MS" pitchFamily="66" charset="0"/>
              </a:rPr>
              <a:t>Фулерен</a:t>
            </a:r>
            <a:endParaRPr lang="uk-UA" sz="32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96136" y="6273225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err="1" smtClean="0">
                <a:solidFill>
                  <a:srgbClr val="7030A0"/>
                </a:solidFill>
                <a:latin typeface="Comic Sans MS" pitchFamily="66" charset="0"/>
              </a:rPr>
              <a:t>Графен</a:t>
            </a:r>
            <a:endParaRPr lang="uk-UA" sz="32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16016" y="4077072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err="1" smtClean="0">
                <a:solidFill>
                  <a:srgbClr val="7030A0"/>
                </a:solidFill>
                <a:latin typeface="Comic Sans MS" pitchFamily="66" charset="0"/>
              </a:rPr>
              <a:t>Карбін</a:t>
            </a:r>
            <a:endParaRPr lang="uk-UA" sz="32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03848" y="616530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solidFill>
                  <a:srgbClr val="7030A0"/>
                </a:solidFill>
                <a:latin typeface="Comic Sans MS" pitchFamily="66" charset="0"/>
              </a:rPr>
              <a:t>Вуглецеві </a:t>
            </a:r>
            <a:r>
              <a:rPr lang="uk-UA" sz="2400" dirty="0" err="1" smtClean="0">
                <a:solidFill>
                  <a:srgbClr val="7030A0"/>
                </a:solidFill>
                <a:latin typeface="Comic Sans MS" pitchFamily="66" charset="0"/>
              </a:rPr>
              <a:t>нанотрубки</a:t>
            </a:r>
            <a:endParaRPr lang="uk-UA" sz="2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581128"/>
            <a:ext cx="1656184" cy="1630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348880"/>
            <a:ext cx="1925267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2276872"/>
            <a:ext cx="18002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6136" y="4581128"/>
            <a:ext cx="189295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dirty="0" err="1" smtClean="0">
                <a:solidFill>
                  <a:srgbClr val="0070C0"/>
                </a:solidFill>
                <a:latin typeface="Comic Sans MS" pitchFamily="66" charset="0"/>
              </a:rPr>
              <a:t>Хімічні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Comic Sans MS" pitchFamily="66" charset="0"/>
              </a:rPr>
              <a:t>властивості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Comic Sans MS" pitchFamily="66" charset="0"/>
              </a:rPr>
              <a:t>елемента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5"/>
            <a:ext cx="8229600" cy="1224136"/>
          </a:xfrm>
        </p:spPr>
        <p:txBody>
          <a:bodyPr/>
          <a:lstStyle/>
          <a:p>
            <a:r>
              <a:rPr lang="ru-RU" dirty="0" err="1" smtClean="0">
                <a:latin typeface="Comic Sans MS" pitchFamily="66" charset="0"/>
              </a:rPr>
              <a:t>визначають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електрони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зовнішнього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енергетичного</a:t>
            </a:r>
            <a:r>
              <a:rPr lang="ru-RU" dirty="0" smtClean="0">
                <a:latin typeface="Comic Sans MS" pitchFamily="66" charset="0"/>
              </a:rPr>
              <a:t> шару атома</a:t>
            </a:r>
            <a:endParaRPr lang="uk-UA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844824"/>
            <a:ext cx="2664296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rgbClr val="FF0000"/>
                </a:solidFill>
                <a:latin typeface="Comic Sans MS" pitchFamily="66" charset="0"/>
              </a:rPr>
              <a:t>Металічні</a:t>
            </a:r>
            <a:endParaRPr lang="uk-UA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056" y="1844824"/>
            <a:ext cx="331236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rgbClr val="00B050"/>
                </a:solidFill>
                <a:latin typeface="Comic Sans MS" pitchFamily="66" charset="0"/>
              </a:rPr>
              <a:t>Неметалічні</a:t>
            </a:r>
            <a:endParaRPr lang="uk-UA" sz="40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492896"/>
            <a:ext cx="352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Легко віддають електрони</a:t>
            </a:r>
            <a:endParaRPr lang="uk-UA" sz="28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4048" y="2564904"/>
            <a:ext cx="352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Притягують до себе електрони</a:t>
            </a:r>
            <a:endParaRPr lang="uk-UA" sz="28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3356992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Comic Sans MS" pitchFamily="66" charset="0"/>
              </a:rPr>
              <a:t>Енергія іонізації</a:t>
            </a:r>
            <a:r>
              <a:rPr lang="uk-UA" dirty="0" smtClean="0">
                <a:latin typeface="Comic Sans MS" pitchFamily="66" charset="0"/>
              </a:rPr>
              <a:t> – енергія, що витрачається на відрив електрона</a:t>
            </a:r>
            <a:endParaRPr lang="uk-UA" dirty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8104" y="3429000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Comic Sans MS" pitchFamily="66" charset="0"/>
              </a:rPr>
              <a:t>Спорідненість до електрона </a:t>
            </a:r>
            <a:r>
              <a:rPr lang="uk-UA" dirty="0" smtClean="0">
                <a:latin typeface="Comic Sans MS" pitchFamily="66" charset="0"/>
              </a:rPr>
              <a:t>– енергія, що виділяється під час приєднання  електрона</a:t>
            </a:r>
            <a:endParaRPr lang="uk-UA" dirty="0">
              <a:latin typeface="Comic Sans MS" pitchFamily="66" charset="0"/>
            </a:endParaRPr>
          </a:p>
        </p:txBody>
      </p:sp>
      <p:pic>
        <p:nvPicPr>
          <p:cNvPr id="1026" name="Picture 2" descr="Тема №19: Металічні елементи та їх сполуки. Лужні елементи - Сайт викладача  хімії Юзефович Русла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221088"/>
            <a:ext cx="3960440" cy="2487870"/>
          </a:xfrm>
          <a:prstGeom prst="rect">
            <a:avLst/>
          </a:prstGeom>
          <a:noFill/>
        </p:spPr>
      </p:pic>
      <p:pic>
        <p:nvPicPr>
          <p:cNvPr id="1028" name="Picture 4" descr="Біологічне значення неметалічних елементів (парні у списку) - Ourboo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365104"/>
            <a:ext cx="4104456" cy="23253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uk-UA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Молекула</a:t>
            </a:r>
            <a:endParaRPr lang="uk-UA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5"/>
            <a:ext cx="8784976" cy="2736303"/>
          </a:xfrm>
        </p:spPr>
        <p:txBody>
          <a:bodyPr>
            <a:normAutofit lnSpcReduction="10000"/>
          </a:bodyPr>
          <a:lstStyle/>
          <a:p>
            <a:r>
              <a:rPr lang="uk-UA" dirty="0" smtClean="0">
                <a:latin typeface="Comic Sans MS" pitchFamily="66" charset="0"/>
              </a:rPr>
              <a:t>це найдрібніша частинка речовини, що складається із двох та більше атомів, має постійний якісний і кількісний склад. Молекула є найменшою частинкою речовини, що зберігає її хімічні властивості</a:t>
            </a:r>
            <a:endParaRPr lang="uk-UA" dirty="0">
              <a:latin typeface="Comic Sans MS" pitchFamily="66" charset="0"/>
            </a:endParaRPr>
          </a:p>
        </p:txBody>
      </p:sp>
      <p:pic>
        <p:nvPicPr>
          <p:cNvPr id="18434" name="Picture 2" descr="Урок Прості та складні речовини | Конспект. Хімія"/>
          <p:cNvPicPr>
            <a:picLocks noChangeAspect="1" noChangeArrowheads="1"/>
          </p:cNvPicPr>
          <p:nvPr/>
        </p:nvPicPr>
        <p:blipFill>
          <a:blip r:embed="rId2" cstate="print"/>
          <a:srcRect t="3652" r="1687" b="20084"/>
          <a:stretch>
            <a:fillRect/>
          </a:stretch>
        </p:blipFill>
        <p:spPr bwMode="auto">
          <a:xfrm>
            <a:off x="179512" y="3573016"/>
            <a:ext cx="5040560" cy="2736304"/>
          </a:xfrm>
          <a:prstGeom prst="rect">
            <a:avLst/>
          </a:prstGeom>
          <a:noFill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9" y="3777550"/>
            <a:ext cx="3682008" cy="587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5157192"/>
            <a:ext cx="367240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11560" y="6309320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solidFill>
                  <a:srgbClr val="00B0F0"/>
                </a:solidFill>
                <a:latin typeface="Comic Sans MS" pitchFamily="66" charset="0"/>
              </a:rPr>
              <a:t>Відомо 100 </a:t>
            </a:r>
            <a:r>
              <a:rPr lang="uk-UA" sz="2800" dirty="0" err="1" smtClean="0">
                <a:solidFill>
                  <a:srgbClr val="00B0F0"/>
                </a:solidFill>
                <a:latin typeface="Comic Sans MS" pitchFamily="66" charset="0"/>
              </a:rPr>
              <a:t>млн</a:t>
            </a:r>
            <a:r>
              <a:rPr lang="uk-UA" sz="2800" dirty="0" smtClean="0">
                <a:solidFill>
                  <a:srgbClr val="00B0F0"/>
                </a:solidFill>
                <a:latin typeface="Comic Sans MS" pitchFamily="66" charset="0"/>
              </a:rPr>
              <a:t> хімічних сполук</a:t>
            </a:r>
            <a:endParaRPr lang="uk-UA" sz="2800" dirty="0">
              <a:solidFill>
                <a:srgbClr val="00B0F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5"/>
            <a:ext cx="8229600" cy="648071"/>
          </a:xfrm>
        </p:spPr>
        <p:txBody>
          <a:bodyPr/>
          <a:lstStyle/>
          <a:p>
            <a:r>
              <a:rPr lang="uk-UA" dirty="0" smtClean="0">
                <a:solidFill>
                  <a:srgbClr val="7030A0"/>
                </a:solidFill>
                <a:latin typeface="Comic Sans MS" pitchFamily="66" charset="0"/>
              </a:rPr>
              <a:t>за тепловим ефектом</a:t>
            </a:r>
            <a:endParaRPr lang="uk-UA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uk-UA" dirty="0" smtClean="0">
                <a:solidFill>
                  <a:srgbClr val="0070C0"/>
                </a:solidFill>
                <a:latin typeface="Comic Sans MS" pitchFamily="66" charset="0"/>
              </a:rPr>
              <a:t>Хімічні реакції</a:t>
            </a:r>
            <a:endParaRPr lang="uk-UA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20482" name="Picture 2" descr="Екзотермічні та ендотермічні реакції. Термохімічні рівняння » mozok.cli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496944" cy="5314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5"/>
            <a:ext cx="8229600" cy="576064"/>
          </a:xfrm>
        </p:spPr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rgbClr val="7030A0"/>
                </a:solidFill>
                <a:latin typeface="Comic Sans MS" pitchFamily="66" charset="0"/>
              </a:rPr>
              <a:t>за оборотністю</a:t>
            </a:r>
            <a:endParaRPr lang="uk-UA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uk-UA" dirty="0" smtClean="0">
                <a:solidFill>
                  <a:srgbClr val="0070C0"/>
                </a:solidFill>
                <a:latin typeface="Comic Sans MS" pitchFamily="66" charset="0"/>
              </a:rPr>
              <a:t>Хімічні реакції</a:t>
            </a:r>
            <a:endParaRPr lang="uk-UA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21506" name="Picture 2" descr="Загальна та органічна хіміяТема 4 «Хімічна кінетика і хімічна рівновага»  Конспект лекці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4680520" cy="3984873"/>
          </a:xfrm>
          <a:prstGeom prst="rect">
            <a:avLst/>
          </a:prstGeom>
          <a:noFill/>
        </p:spPr>
      </p:pic>
      <p:pic>
        <p:nvPicPr>
          <p:cNvPr id="21510" name="Picture 6" descr="19. Хімічні властивості речовин. Спостереження й експеримент у хімії |  Хімія – шкільний кур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628800"/>
            <a:ext cx="3672408" cy="2592288"/>
          </a:xfrm>
          <a:prstGeom prst="rect">
            <a:avLst/>
          </a:prstGeom>
          <a:noFill/>
        </p:spPr>
      </p:pic>
      <p:pic>
        <p:nvPicPr>
          <p:cNvPr id="21512" name="Picture 8" descr="Необоротні й оборотні хімічні реакції - Хімія. Рівень стандарту. 11 клас.  Ярошенк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653136"/>
            <a:ext cx="3076575" cy="1714500"/>
          </a:xfrm>
          <a:prstGeom prst="rect">
            <a:avLst/>
          </a:prstGeom>
          <a:noFill/>
        </p:spPr>
      </p:pic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5796136" y="6457890"/>
            <a:ext cx="17155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Cu + FeSO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4 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508104" y="4221088"/>
            <a:ext cx="31662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Fe + CuSO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= Cu + FeSO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4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236296" y="6453336"/>
            <a:ext cx="144016" cy="4046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uk-UA" dirty="0" smtClean="0">
                <a:solidFill>
                  <a:srgbClr val="0070C0"/>
                </a:solidFill>
                <a:latin typeface="Comic Sans MS" pitchFamily="66" charset="0"/>
              </a:rPr>
              <a:t>Хімічний </a:t>
            </a:r>
            <a:r>
              <a:rPr lang="uk-UA" dirty="0" smtClean="0">
                <a:solidFill>
                  <a:srgbClr val="0070C0"/>
                </a:solidFill>
                <a:latin typeface="Comic Sans MS" pitchFamily="66" charset="0"/>
              </a:rPr>
              <a:t>зв’язок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7"/>
            <a:ext cx="8964488" cy="2088232"/>
          </a:xfrm>
        </p:spPr>
        <p:txBody>
          <a:bodyPr/>
          <a:lstStyle/>
          <a:p>
            <a:r>
              <a:rPr lang="uk-UA" dirty="0" smtClean="0">
                <a:latin typeface="Comic Sans MS" pitchFamily="66" charset="0"/>
              </a:rPr>
              <a:t>це явище взаємодії атомів, зумовлене перекриванням (усуспільненням) їх електронних хмар, що супроводжується зменшенням повної енергії системи</a:t>
            </a:r>
            <a:endParaRPr lang="uk-UA" dirty="0">
              <a:latin typeface="Comic Sans MS" pitchFamily="66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08920"/>
            <a:ext cx="7416824" cy="38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292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Багатоманітність речовин та хімічних реакцій. Взаємозв’язки між речовинами та їх взаємоперетворення</vt:lpstr>
      <vt:lpstr>Речовина</vt:lpstr>
      <vt:lpstr>Елемент</vt:lpstr>
      <vt:lpstr>Алотропія</vt:lpstr>
      <vt:lpstr>Хімічні властивості елемента </vt:lpstr>
      <vt:lpstr>Молекула</vt:lpstr>
      <vt:lpstr>Хімічні реакції</vt:lpstr>
      <vt:lpstr>Хімічні реакції</vt:lpstr>
      <vt:lpstr>Хімічний зв’язок</vt:lpstr>
      <vt:lpstr>Електронегативність</vt:lpstr>
      <vt:lpstr>Ковалентний зв’язок</vt:lpstr>
      <vt:lpstr>Водневий зв’язок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Багатоманітність речовин та хімічних реакцій. Взаємозв’язки між речовинами та їх взаємоперетворння</dc:title>
  <dc:creator>User</dc:creator>
  <cp:lastModifiedBy>Vladislav</cp:lastModifiedBy>
  <cp:revision>5</cp:revision>
  <dcterms:created xsi:type="dcterms:W3CDTF">2022-05-16T19:38:30Z</dcterms:created>
  <dcterms:modified xsi:type="dcterms:W3CDTF">2023-05-14T11:57:07Z</dcterms:modified>
</cp:coreProperties>
</file>