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A7%D1%80%D0%B5%D0%B7%D0%B2%D1%8B%D1%87%D0%B0%D0%B9%D0%BD%D0%B0%D1%8F_%D1%81%D0%B8%D1%82%D1%83%D0%B0%D1%86%D0%B8%D1%8F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ireman.club/inseklodepia/likvidaciya-chrezvychajnoj-situacii/" TargetMode="External"/><Relationship Id="rId2" Type="http://schemas.openxmlformats.org/officeDocument/2006/relationships/hyperlink" Target="https://ru.wikipedia.org/wiki/&#1063;&#1077;&#1088;&#1085;&#1086;&#1073;&#1099;&#1083;&#1100;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voka.me/6-krupnejshih-radiatsionnyh-katastrof-sovremennosti-chernobylskaya-avariya-i-ee-analogi/" TargetMode="External"/><Relationship Id="rId4" Type="http://schemas.openxmlformats.org/officeDocument/2006/relationships/hyperlink" Target="https://bezotxodov.ru/jekologija/avarii-s-vybrosom-himicheskih-i-radioaktivnyh-veshhestv-v-rossi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786058"/>
            <a:ext cx="8572560" cy="371477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 России более 3,3 тыс. объектов, связанных с применением, хранением и производством химических и радиоактивных соединений. Периодически на них возникают аварийные ситуации, сопровождающиеся выбросом аварийно-химически опасных веществ (АХОВ) и приводящие к заражению окружающей территории и находящихся на ней людей. Часто предприятия находятся вблизи крупных населённых пунктов. Важно предупреждать возникновение чрезвычайных ситуаций, а в случае аварии знать как не допустить химическое заражение местности.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8143932" cy="200026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Аварии с выбросом опасных химических и радиоактивных веществ.</a:t>
            </a:r>
            <a:endParaRPr lang="ru-RU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Аварии и станции</a:t>
            </a:r>
            <a:endParaRPr lang="ru-RU" b="1" dirty="0"/>
          </a:p>
        </p:txBody>
      </p:sp>
      <p:pic>
        <p:nvPicPr>
          <p:cNvPr id="9" name="Содержимое 8" descr="5adcb1195cbaa8ebe363a61d79071a37-800x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57158" y="1571613"/>
            <a:ext cx="4500594" cy="2571768"/>
          </a:xfrm>
        </p:spPr>
      </p:pic>
      <p:pic>
        <p:nvPicPr>
          <p:cNvPr id="10" name="Рисунок 9" descr="9601436t1h66a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44" y="1571612"/>
            <a:ext cx="4071998" cy="2571768"/>
          </a:xfrm>
          <a:prstGeom prst="rect">
            <a:avLst/>
          </a:prstGeom>
        </p:spPr>
      </p:pic>
      <p:pic>
        <p:nvPicPr>
          <p:cNvPr id="11" name="Рисунок 10" descr="img-3vJ8WC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4876" y="4143380"/>
            <a:ext cx="4095752" cy="2143140"/>
          </a:xfrm>
          <a:prstGeom prst="rect">
            <a:avLst/>
          </a:prstGeom>
        </p:spPr>
      </p:pic>
      <p:pic>
        <p:nvPicPr>
          <p:cNvPr id="12" name="Рисунок 11" descr="3040538-poster-p-1-radiation-from-fukushima-has-crossed-the-ocean-to-north-americ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158" y="4071942"/>
            <a:ext cx="4357718" cy="221457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285720" y="2743200"/>
            <a:ext cx="8572560" cy="3471882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Чрезвычайная ситуация</a:t>
            </a:r>
            <a:r>
              <a:rPr lang="ru-RU" sz="2000" b="0" dirty="0" smtClean="0">
                <a:solidFill>
                  <a:schemeClr val="accent1">
                    <a:lumMod val="75000"/>
                  </a:schemeClr>
                </a:solidFill>
              </a:rPr>
              <a:t> (ЧС) — это обстановка на определённой территории, сложившаяся в результате аварии, опасного природного явления, катастрофы, распространения заболевания, стихийного или иного бедствия, которые могут повлечь или повлекли за собой человеческие жертвы, ущерб здоровью людей или окружающей среде, значительные материальные потери и нарушение условий жизнедеятельности людей</a:t>
            </a:r>
            <a:r>
              <a:rPr lang="ru-RU" sz="2000" b="0" baseline="30000" dirty="0" smtClean="0">
                <a:solidFill>
                  <a:schemeClr val="accent1">
                    <a:lumMod val="75000"/>
                  </a:schemeClr>
                </a:solidFill>
                <a:hlinkClick r:id="rId2"/>
              </a:rPr>
              <a:t>[1]</a:t>
            </a:r>
            <a:r>
              <a:rPr lang="ru-RU" sz="2000" b="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181088"/>
          </a:xfrm>
        </p:spPr>
        <p:txBody>
          <a:bodyPr/>
          <a:lstStyle/>
          <a:p>
            <a:r>
              <a:rPr lang="ru-RU" b="1" dirty="0" smtClean="0"/>
              <a:t>Объяснение</a:t>
            </a:r>
            <a:endParaRPr lang="ru-RU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57158" y="2786058"/>
            <a:ext cx="8429684" cy="3543320"/>
          </a:xfrm>
        </p:spPr>
        <p:txBody>
          <a:bodyPr>
            <a:normAutofit/>
          </a:bodyPr>
          <a:lstStyle/>
          <a:p>
            <a:r>
              <a:rPr lang="ru-RU" sz="2400" b="0" dirty="0" smtClean="0">
                <a:solidFill>
                  <a:schemeClr val="accent1">
                    <a:lumMod val="75000"/>
                  </a:schemeClr>
                </a:solidFill>
              </a:rPr>
              <a:t>Под 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радиационно</a:t>
            </a:r>
            <a:r>
              <a:rPr lang="ru-RU" sz="2400" b="0" dirty="0" smtClean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опасными</a:t>
            </a:r>
            <a:r>
              <a:rPr lang="ru-RU" sz="2400" b="0" dirty="0" smtClean="0">
                <a:solidFill>
                  <a:schemeClr val="accent1">
                    <a:lumMod val="75000"/>
                  </a:schemeClr>
                </a:solidFill>
              </a:rPr>
              <a:t> понимаются объекты, использующие в технологаческих процессах или имеющие на хранении 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радиоактивные</a:t>
            </a:r>
            <a:r>
              <a:rPr lang="ru-RU" sz="2400" b="0" dirty="0" smtClean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вещества</a:t>
            </a:r>
            <a:r>
              <a:rPr lang="ru-RU" sz="2400" b="0" dirty="0" smtClean="0">
                <a:solidFill>
                  <a:schemeClr val="accent1">
                    <a:lumMod val="75000"/>
                  </a:schemeClr>
                </a:solidFill>
              </a:rPr>
              <a:t>, которые в случае аварии вызывают 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опасные</a:t>
            </a:r>
            <a:r>
              <a:rPr lang="ru-RU" sz="2400" b="0" dirty="0" smtClean="0">
                <a:solidFill>
                  <a:schemeClr val="accent1">
                    <a:lumMod val="75000"/>
                  </a:schemeClr>
                </a:solidFill>
              </a:rPr>
              <a:t> для здоровья людей и окружающей среды загрязнения.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109650"/>
          </a:xfrm>
        </p:spPr>
        <p:txBody>
          <a:bodyPr/>
          <a:lstStyle/>
          <a:p>
            <a:r>
              <a:rPr lang="ru-RU" b="1" dirty="0" smtClean="0"/>
              <a:t>Объяснение</a:t>
            </a:r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01752" y="1643050"/>
            <a:ext cx="4040188" cy="613924"/>
          </a:xfrm>
        </p:spPr>
        <p:txBody>
          <a:bodyPr/>
          <a:lstStyle/>
          <a:p>
            <a:r>
              <a:rPr lang="ru-RU" b="0" dirty="0"/>
              <a:t>Авария на Чернобыльской АЭС. 26 апреля 1986 года</a:t>
            </a:r>
          </a:p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>
          <a:xfrm>
            <a:off x="4786314" y="1714488"/>
            <a:ext cx="4041775" cy="588644"/>
          </a:xfrm>
        </p:spPr>
        <p:txBody>
          <a:bodyPr/>
          <a:lstStyle/>
          <a:p>
            <a:r>
              <a:rPr lang="ru-RU" b="0" dirty="0" smtClean="0"/>
              <a:t>Радиоактивное заражение в Краматорске. 1980-1989 годы</a:t>
            </a:r>
          </a:p>
          <a:p>
            <a:endParaRPr lang="ru-RU" dirty="0"/>
          </a:p>
        </p:txBody>
      </p:sp>
      <p:pic>
        <p:nvPicPr>
          <p:cNvPr id="8" name="Содержимое 7" descr="02-1024x768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301625" y="2865041"/>
            <a:ext cx="4041775" cy="3031331"/>
          </a:xfrm>
        </p:spPr>
      </p:pic>
      <p:pic>
        <p:nvPicPr>
          <p:cNvPr id="7" name="Содержимое 6" descr="x9-1.jpg.pagespeed.ic.gSIWs3MVsy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800600" y="2867819"/>
            <a:ext cx="4038600" cy="3028950"/>
          </a:xfr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357166"/>
            <a:ext cx="9144000" cy="785818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Примеры техногенных чрезвычайных ситуаций с выбросом опасных химических или радиоактивных веществ</a:t>
            </a:r>
            <a:endParaRPr lang="ru-RU" sz="2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57158" y="2819400"/>
            <a:ext cx="8429684" cy="3395682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КАК ДЕЙСТВОВАТЬ ПРИ ХИМИЧЕСКОЙ АВАРИИ</a:t>
            </a:r>
            <a:endParaRPr lang="ru-RU" b="0" dirty="0" smtClean="0">
              <a:solidFill>
                <a:srgbClr val="C00000"/>
              </a:solidFill>
            </a:endParaRPr>
          </a:p>
          <a:p>
            <a:r>
              <a:rPr lang="ru-RU" b="0" dirty="0" smtClean="0">
                <a:solidFill>
                  <a:srgbClr val="C00000"/>
                </a:solidFill>
              </a:rPr>
              <a:t>При сигнале «Внимание всем!» включите радиоприемник и телевизор для получения достоверной информации об аварии и рекомендуемых действиях.</a:t>
            </a:r>
          </a:p>
          <a:p>
            <a:r>
              <a:rPr lang="ru-RU" b="0" dirty="0" smtClean="0">
                <a:solidFill>
                  <a:srgbClr val="C00000"/>
                </a:solidFill>
              </a:rPr>
              <a:t>Закройте окна, отключите электробытовые приборы и газ. Наденьте резиновые сапоги, плащ, возьмите документы, необходимые теплые вещи, 3-х суточный запас непортящихся продуктов, оповестите соседей и быстро, но без паники выходите из зоны возможного заражения перпендикулярно направлению ветра, на расстояние не менее 1,5 км от предыдущего места пребывания. Для защиты органов дыхания используйте противогаз, а при его отсутствии – ватно-марлевую повязку.</a:t>
            </a:r>
          </a:p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/>
              <a:t>Правила обеспечения безопасности и ликвидации последствий ЧС техногенного характера</a:t>
            </a:r>
            <a:endParaRPr lang="ru-RU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214282" y="2819400"/>
            <a:ext cx="8643998" cy="3467120"/>
          </a:xfrm>
        </p:spPr>
        <p:txBody>
          <a:bodyPr>
            <a:normAutofit lnSpcReduction="10000"/>
          </a:bodyPr>
          <a:lstStyle/>
          <a:p>
            <a:r>
              <a:rPr lang="ru-RU" b="0" dirty="0" smtClean="0">
                <a:solidFill>
                  <a:srgbClr val="C00000"/>
                </a:solidFill>
              </a:rPr>
              <a:t>Выполнение комплекса мероприятий при чрезвычайной ситуации, направлены на выполнение следующих задач: прекращение или снижение до минимально возможного уровня воздействия вредных и опасных факторов, представляющих угрозу для жизни и здоровья людей, животных и окружающей среды. спасение жизни и сохранение здоровья людей. локализацию зон чрезвычайной ситуации, прекращение действия характерных для них опасных факторов; первоочередное жизнеобеспечение пострадавшего населения. приведение в пригодное к использованию состояние технических и материальных средств, зданий и сооружений, систем жизнеобеспечения населения.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14282" y="1142984"/>
            <a:ext cx="8715436" cy="1571636"/>
          </a:xfrm>
        </p:spPr>
        <p:txBody>
          <a:bodyPr>
            <a:noAutofit/>
          </a:bodyPr>
          <a:lstStyle/>
          <a:p>
            <a:r>
              <a:rPr lang="ru-RU" sz="2400" dirty="0" smtClean="0"/>
              <a:t>Ликвидацию чрезвычайной ситуации проводят с целью спасения жизни и сохранения жизни и здоровья людей, снижения размеров ущерба окружающей природной среде и материальных потерь, а также локализации зоны чрезвычайной ситуации, прекращения действия характерных для них опасных </a:t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214282" y="2743200"/>
            <a:ext cx="8715436" cy="3614758"/>
          </a:xfrm>
        </p:spPr>
        <p:txBody>
          <a:bodyPr/>
          <a:lstStyle/>
          <a:p>
            <a:pPr algn="l"/>
            <a:r>
              <a:rPr lang="en-US" dirty="0" smtClean="0">
                <a:hlinkClick r:id="rId2"/>
              </a:rPr>
              <a:t>https://ru.wikipedia.org/wiki/</a:t>
            </a:r>
            <a:r>
              <a:rPr lang="ru-RU" dirty="0" smtClean="0">
                <a:hlinkClick r:id="rId2"/>
              </a:rPr>
              <a:t>Чернобыль</a:t>
            </a:r>
            <a:endParaRPr lang="ru-RU" dirty="0" smtClean="0"/>
          </a:p>
          <a:p>
            <a:pPr algn="l"/>
            <a:endParaRPr lang="ru-RU" dirty="0" smtClean="0"/>
          </a:p>
          <a:p>
            <a:pPr algn="l"/>
            <a:r>
              <a:rPr lang="en-US" dirty="0" smtClean="0">
                <a:hlinkClick r:id="rId3"/>
              </a:rPr>
              <a:t>https://fireman.club/inseklodepia/likvidaciya-chrezvychajnoj-situacii/</a:t>
            </a:r>
            <a:endParaRPr lang="ru-RU" dirty="0" smtClean="0"/>
          </a:p>
          <a:p>
            <a:pPr algn="l"/>
            <a:endParaRPr lang="ru-RU" dirty="0" smtClean="0"/>
          </a:p>
          <a:p>
            <a:pPr algn="l"/>
            <a:r>
              <a:rPr lang="en-US" dirty="0" smtClean="0">
                <a:hlinkClick r:id="rId4"/>
              </a:rPr>
              <a:t>https://bezotxodov.ru/jekologija/avarii-s-vybrosom-himicheskih-i-radioaktivnyh-veshhestv-v-rossii</a:t>
            </a:r>
            <a:endParaRPr lang="ru-RU" dirty="0" smtClean="0"/>
          </a:p>
          <a:p>
            <a:pPr algn="l"/>
            <a:endParaRPr lang="ru-RU" dirty="0" smtClean="0"/>
          </a:p>
          <a:p>
            <a:pPr algn="l"/>
            <a:r>
              <a:rPr lang="en-US" dirty="0" smtClean="0">
                <a:hlinkClick r:id="rId5"/>
              </a:rPr>
              <a:t>https://voka.me/6-krupnejshih-radiatsionnyh-katastrof-sovremennosti-chernobylskaya-avariya-i-ee-analogi/</a:t>
            </a:r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181088"/>
          </a:xfrm>
        </p:spPr>
        <p:txBody>
          <a:bodyPr/>
          <a:lstStyle/>
          <a:p>
            <a:r>
              <a:rPr lang="ru-RU" b="1" dirty="0" smtClean="0"/>
              <a:t>Наглядность</a:t>
            </a:r>
            <a:endParaRPr lang="ru-RU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49</TotalTime>
  <Words>328</Words>
  <PresentationFormat>Экран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Официальная</vt:lpstr>
      <vt:lpstr>Аварии с выбросом опасных химических и радиоактивных веществ.</vt:lpstr>
      <vt:lpstr>Аварии и станции</vt:lpstr>
      <vt:lpstr>Объяснение</vt:lpstr>
      <vt:lpstr>Объяснение</vt:lpstr>
      <vt:lpstr>Примеры техногенных чрезвычайных ситуаций с выбросом опасных химических или радиоактивных веществ</vt:lpstr>
      <vt:lpstr>Правила обеспечения безопасности и ликвидации последствий ЧС техногенного характера</vt:lpstr>
      <vt:lpstr>Ликвидацию чрезвычайной ситуации проводят с целью спасения жизни и сохранения жизни и здоровья людей, снижения размеров ущерба окружающей природной среде и материальных потерь, а также локализации зоны чрезвычайной ситуации, прекращения действия характерных для них опасных  </vt:lpstr>
      <vt:lpstr>Наглядность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Аварии с выбросом опасных химических и радиоактивных веществ.</dc:title>
  <dc:creator>Asus</dc:creator>
  <cp:lastModifiedBy>Asus</cp:lastModifiedBy>
  <cp:revision>7</cp:revision>
  <dcterms:created xsi:type="dcterms:W3CDTF">2020-12-09T16:23:43Z</dcterms:created>
  <dcterms:modified xsi:type="dcterms:W3CDTF">2020-12-09T17:25:37Z</dcterms:modified>
</cp:coreProperties>
</file>