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80" r:id="rId22"/>
    <p:sldId id="281" r:id="rId23"/>
    <p:sldId id="282" r:id="rId24"/>
    <p:sldId id="283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-7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1;&#1086;&#1073;&#1072;&#1096;&#1077;&#1074;&#1089;&#1082;&#1072;&#1103;\AppData\Local\Temp\diagramma_Gan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24559906120949937"/>
          <c:y val="0.20571523901943797"/>
          <c:w val="0.74074906165739718"/>
          <c:h val="0.74405646853756569"/>
        </c:manualLayout>
      </c:layout>
      <c:barChart>
        <c:barDir val="bar"/>
        <c:grouping val="stacked"/>
        <c:ser>
          <c:idx val="0"/>
          <c:order val="0"/>
          <c:tx>
            <c:strRef>
              <c:f>Лист1!$B$5</c:f>
              <c:strCache>
                <c:ptCount val="1"/>
                <c:pt idx="0">
                  <c:v>Начало</c:v>
                </c:pt>
              </c:strCache>
            </c:strRef>
          </c:tx>
          <c:spPr>
            <a:noFill/>
          </c:spPr>
          <c:cat>
            <c:strRef>
              <c:f>Лист1!$A$6:$A$12</c:f>
              <c:strCache>
                <c:ptCount val="7"/>
                <c:pt idx="0">
                  <c:v>Регистрация бизнеса</c:v>
                </c:pt>
                <c:pt idx="1">
                  <c:v>Аренда помещения</c:v>
                </c:pt>
                <c:pt idx="2">
                  <c:v>Поиск и заключение договора с физическими лицами</c:v>
                </c:pt>
                <c:pt idx="3">
                  <c:v>Закупка одежды</c:v>
                </c:pt>
                <c:pt idx="4">
                  <c:v>Закупка оборудования</c:v>
                </c:pt>
                <c:pt idx="5">
                  <c:v>Найм персонала</c:v>
                </c:pt>
                <c:pt idx="6">
                  <c:v>Начало продаж</c:v>
                </c:pt>
              </c:strCache>
            </c:strRef>
          </c:cat>
          <c:val>
            <c:numRef>
              <c:f>Лист1!$B$6:$B$12</c:f>
              <c:numCache>
                <c:formatCode>dd/mm/yyyy</c:formatCode>
                <c:ptCount val="7"/>
                <c:pt idx="0">
                  <c:v>44256</c:v>
                </c:pt>
                <c:pt idx="1">
                  <c:v>44265</c:v>
                </c:pt>
                <c:pt idx="2">
                  <c:v>44264</c:v>
                </c:pt>
                <c:pt idx="3">
                  <c:v>44284</c:v>
                </c:pt>
                <c:pt idx="4">
                  <c:v>44284</c:v>
                </c:pt>
                <c:pt idx="5">
                  <c:v>44287</c:v>
                </c:pt>
                <c:pt idx="6">
                  <c:v>44294</c:v>
                </c:pt>
              </c:numCache>
            </c:numRef>
          </c:val>
        </c:ser>
        <c:ser>
          <c:idx val="1"/>
          <c:order val="1"/>
          <c:tx>
            <c:strRef>
              <c:f>Лист1!$C$5</c:f>
              <c:strCache>
                <c:ptCount val="1"/>
                <c:pt idx="0">
                  <c:v>Длительность</c:v>
                </c:pt>
              </c:strCache>
            </c:strRef>
          </c:tx>
          <c:cat>
            <c:strRef>
              <c:f>Лист1!$A$6:$A$12</c:f>
              <c:strCache>
                <c:ptCount val="7"/>
                <c:pt idx="0">
                  <c:v>Регистрация бизнеса</c:v>
                </c:pt>
                <c:pt idx="1">
                  <c:v>Аренда помещения</c:v>
                </c:pt>
                <c:pt idx="2">
                  <c:v>Поиск и заключение договора с физическими лицами</c:v>
                </c:pt>
                <c:pt idx="3">
                  <c:v>Закупка одежды</c:v>
                </c:pt>
                <c:pt idx="4">
                  <c:v>Закупка оборудования</c:v>
                </c:pt>
                <c:pt idx="5">
                  <c:v>Найм персонала</c:v>
                </c:pt>
                <c:pt idx="6">
                  <c:v>Начало продаж</c:v>
                </c:pt>
              </c:strCache>
            </c:strRef>
          </c:cat>
          <c:val>
            <c:numRef>
              <c:f>Лист1!$C$6:$C$12</c:f>
              <c:numCache>
                <c:formatCode>General</c:formatCode>
                <c:ptCount val="7"/>
                <c:pt idx="0">
                  <c:v>7</c:v>
                </c:pt>
                <c:pt idx="1">
                  <c:v>21</c:v>
                </c:pt>
                <c:pt idx="2">
                  <c:v>20</c:v>
                </c:pt>
                <c:pt idx="3">
                  <c:v>3</c:v>
                </c:pt>
                <c:pt idx="4">
                  <c:v>3</c:v>
                </c:pt>
                <c:pt idx="5">
                  <c:v>7</c:v>
                </c:pt>
                <c:pt idx="6">
                  <c:v>1</c:v>
                </c:pt>
              </c:numCache>
            </c:numRef>
          </c:val>
        </c:ser>
        <c:overlap val="100"/>
        <c:axId val="81863040"/>
        <c:axId val="81895424"/>
      </c:barChart>
      <c:catAx>
        <c:axId val="81863040"/>
        <c:scaling>
          <c:orientation val="maxMin"/>
        </c:scaling>
        <c:axPos val="l"/>
        <c:tickLblPos val="nextTo"/>
        <c:crossAx val="81895424"/>
        <c:crosses val="autoZero"/>
        <c:auto val="1"/>
        <c:lblAlgn val="ctr"/>
        <c:lblOffset val="100"/>
      </c:catAx>
      <c:valAx>
        <c:axId val="81895424"/>
        <c:scaling>
          <c:orientation val="minMax"/>
        </c:scaling>
        <c:axPos val="t"/>
        <c:majorGridlines/>
        <c:numFmt formatCode="[$-419]d\ mmm;@" sourceLinked="0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81863040"/>
        <c:crosses val="autoZero"/>
        <c:crossBetween val="between"/>
      </c:valAx>
    </c:plotArea>
    <c:plotVisOnly val="1"/>
  </c:chart>
  <c:spPr>
    <a:solidFill>
      <a:schemeClr val="lt1"/>
    </a:solidFill>
    <a:ln w="12700" cap="flat" cmpd="sng" algn="ctr">
      <a:solidFill>
        <a:schemeClr val="accent2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FB1B7D-2C08-4D2E-BC29-D892BE8BBBB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46BC4F-230B-4FC2-96BC-60CD241816D8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Директор</a:t>
          </a:r>
        </a:p>
      </dgm:t>
    </dgm:pt>
    <dgm:pt modelId="{0D6F0AE4-9759-42F4-ABAB-96526805CD88}" type="parTrans" cxnId="{F29ABB8E-D6A6-41B7-A011-E1E24416E442}">
      <dgm:prSet/>
      <dgm:spPr/>
      <dgm:t>
        <a:bodyPr/>
        <a:lstStyle/>
        <a:p>
          <a:endParaRPr lang="ru-RU"/>
        </a:p>
      </dgm:t>
    </dgm:pt>
    <dgm:pt modelId="{4B4EA267-646B-431D-A6F2-432E92831969}" type="sibTrans" cxnId="{F29ABB8E-D6A6-41B7-A011-E1E24416E442}">
      <dgm:prSet/>
      <dgm:spPr/>
      <dgm:t>
        <a:bodyPr/>
        <a:lstStyle/>
        <a:p>
          <a:endParaRPr lang="ru-RU"/>
        </a:p>
      </dgm:t>
    </dgm:pt>
    <dgm:pt modelId="{179770A2-E5D9-4C24-861E-782FCEE718B0}" type="asst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Главный бухгалтер</a:t>
          </a:r>
        </a:p>
      </dgm:t>
    </dgm:pt>
    <dgm:pt modelId="{5B8DE8ED-ACD8-4118-A80E-8BF8E4D0EAEA}" type="parTrans" cxnId="{C4ED0851-FEA3-4C94-9775-2DB2FC9667AC}">
      <dgm:prSet/>
      <dgm:spPr/>
      <dgm:t>
        <a:bodyPr/>
        <a:lstStyle/>
        <a:p>
          <a:endParaRPr lang="ru-RU"/>
        </a:p>
      </dgm:t>
    </dgm:pt>
    <dgm:pt modelId="{D08AE52B-F9B5-478E-B677-F2491A0ACFE2}" type="sibTrans" cxnId="{C4ED0851-FEA3-4C94-9775-2DB2FC9667AC}">
      <dgm:prSet/>
      <dgm:spPr/>
      <dgm:t>
        <a:bodyPr/>
        <a:lstStyle/>
        <a:p>
          <a:endParaRPr lang="ru-RU"/>
        </a:p>
      </dgm:t>
    </dgm:pt>
    <dgm:pt modelId="{FCA1E72C-5DD2-4D14-83FF-24986D1B37BA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Продавец-консультант</a:t>
          </a:r>
        </a:p>
      </dgm:t>
    </dgm:pt>
    <dgm:pt modelId="{0B4784D7-D20A-4521-B5B1-A43BCE4CFE66}" type="parTrans" cxnId="{C1BF2802-915B-40C8-8E4E-D27EC5590CEA}">
      <dgm:prSet/>
      <dgm:spPr/>
      <dgm:t>
        <a:bodyPr/>
        <a:lstStyle/>
        <a:p>
          <a:endParaRPr lang="ru-RU"/>
        </a:p>
      </dgm:t>
    </dgm:pt>
    <dgm:pt modelId="{4E1610CC-2CBA-41D3-BB78-FB604371CFAD}" type="sibTrans" cxnId="{C1BF2802-915B-40C8-8E4E-D27EC5590CEA}">
      <dgm:prSet/>
      <dgm:spPr/>
      <dgm:t>
        <a:bodyPr/>
        <a:lstStyle/>
        <a:p>
          <a:endParaRPr lang="ru-RU"/>
        </a:p>
      </dgm:t>
    </dgm:pt>
    <dgm:pt modelId="{636434A3-3095-4920-9699-53034275DEB8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Продавец-консультант</a:t>
          </a:r>
        </a:p>
      </dgm:t>
    </dgm:pt>
    <dgm:pt modelId="{FB3CB67B-8331-48E7-B044-F27C1CB57043}" type="parTrans" cxnId="{38E9BE9D-39ED-4FEE-B6A9-C952C14E47FE}">
      <dgm:prSet/>
      <dgm:spPr/>
      <dgm:t>
        <a:bodyPr/>
        <a:lstStyle/>
        <a:p>
          <a:endParaRPr lang="ru-RU"/>
        </a:p>
      </dgm:t>
    </dgm:pt>
    <dgm:pt modelId="{DEBEB1A6-9A66-44F2-9536-6D7716365690}" type="sibTrans" cxnId="{38E9BE9D-39ED-4FEE-B6A9-C952C14E47FE}">
      <dgm:prSet/>
      <dgm:spPr/>
      <dgm:t>
        <a:bodyPr/>
        <a:lstStyle/>
        <a:p>
          <a:endParaRPr lang="ru-RU"/>
        </a:p>
      </dgm:t>
    </dgm:pt>
    <dgm:pt modelId="{5B998D56-4036-4071-9C4C-090A43C3792F}" type="pres">
      <dgm:prSet presAssocID="{81FB1B7D-2C08-4D2E-BC29-D892BE8BBBB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56F0EE2-0E4D-413B-A916-58AC9F0622B0}" type="pres">
      <dgm:prSet presAssocID="{D446BC4F-230B-4FC2-96BC-60CD241816D8}" presName="hierRoot1" presStyleCnt="0">
        <dgm:presLayoutVars>
          <dgm:hierBranch val="init"/>
        </dgm:presLayoutVars>
      </dgm:prSet>
      <dgm:spPr/>
    </dgm:pt>
    <dgm:pt modelId="{63871678-870D-48B2-88F6-067152395BD1}" type="pres">
      <dgm:prSet presAssocID="{D446BC4F-230B-4FC2-96BC-60CD241816D8}" presName="rootComposite1" presStyleCnt="0"/>
      <dgm:spPr/>
    </dgm:pt>
    <dgm:pt modelId="{BE0097DC-EE9D-44A4-8028-6BC2386D2D3B}" type="pres">
      <dgm:prSet presAssocID="{D446BC4F-230B-4FC2-96BC-60CD241816D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DF459B-8288-4DE5-8DF5-B2BC0DB6B30F}" type="pres">
      <dgm:prSet presAssocID="{D446BC4F-230B-4FC2-96BC-60CD241816D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19F5C6D-E419-4BEE-BCA5-8A6645D762B7}" type="pres">
      <dgm:prSet presAssocID="{D446BC4F-230B-4FC2-96BC-60CD241816D8}" presName="hierChild2" presStyleCnt="0"/>
      <dgm:spPr/>
    </dgm:pt>
    <dgm:pt modelId="{B8F58638-D4E7-44AB-B951-CB9D97B8C0E6}" type="pres">
      <dgm:prSet presAssocID="{0B4784D7-D20A-4521-B5B1-A43BCE4CFE66}" presName="Name37" presStyleLbl="parChTrans1D2" presStyleIdx="0" presStyleCnt="3"/>
      <dgm:spPr/>
      <dgm:t>
        <a:bodyPr/>
        <a:lstStyle/>
        <a:p>
          <a:endParaRPr lang="ru-RU"/>
        </a:p>
      </dgm:t>
    </dgm:pt>
    <dgm:pt modelId="{212B4ADE-04C9-48A1-8D56-7B7AADA00116}" type="pres">
      <dgm:prSet presAssocID="{FCA1E72C-5DD2-4D14-83FF-24986D1B37BA}" presName="hierRoot2" presStyleCnt="0">
        <dgm:presLayoutVars>
          <dgm:hierBranch val="init"/>
        </dgm:presLayoutVars>
      </dgm:prSet>
      <dgm:spPr/>
    </dgm:pt>
    <dgm:pt modelId="{32EA96DF-3C3F-4F63-896A-A176183E25D3}" type="pres">
      <dgm:prSet presAssocID="{FCA1E72C-5DD2-4D14-83FF-24986D1B37BA}" presName="rootComposite" presStyleCnt="0"/>
      <dgm:spPr/>
    </dgm:pt>
    <dgm:pt modelId="{04C66B28-C979-4FAA-829D-BFD1F02F25F5}" type="pres">
      <dgm:prSet presAssocID="{FCA1E72C-5DD2-4D14-83FF-24986D1B37BA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D46770-5603-4F72-AC11-3FEAEA103BCB}" type="pres">
      <dgm:prSet presAssocID="{FCA1E72C-5DD2-4D14-83FF-24986D1B37BA}" presName="rootConnector" presStyleLbl="node2" presStyleIdx="0" presStyleCnt="2"/>
      <dgm:spPr/>
      <dgm:t>
        <a:bodyPr/>
        <a:lstStyle/>
        <a:p>
          <a:endParaRPr lang="ru-RU"/>
        </a:p>
      </dgm:t>
    </dgm:pt>
    <dgm:pt modelId="{FF7274E4-A6E5-48ED-A43E-BE1662C1784A}" type="pres">
      <dgm:prSet presAssocID="{FCA1E72C-5DD2-4D14-83FF-24986D1B37BA}" presName="hierChild4" presStyleCnt="0"/>
      <dgm:spPr/>
    </dgm:pt>
    <dgm:pt modelId="{0E315FE7-9BA8-461F-A9EC-ED90B412FBDB}" type="pres">
      <dgm:prSet presAssocID="{FCA1E72C-5DD2-4D14-83FF-24986D1B37BA}" presName="hierChild5" presStyleCnt="0"/>
      <dgm:spPr/>
    </dgm:pt>
    <dgm:pt modelId="{98930E06-918E-4228-8C28-2B61571496DD}" type="pres">
      <dgm:prSet presAssocID="{FB3CB67B-8331-48E7-B044-F27C1CB5704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442FD8DD-C604-4BCD-B42B-CAFC8D8D0103}" type="pres">
      <dgm:prSet presAssocID="{636434A3-3095-4920-9699-53034275DEB8}" presName="hierRoot2" presStyleCnt="0">
        <dgm:presLayoutVars>
          <dgm:hierBranch val="init"/>
        </dgm:presLayoutVars>
      </dgm:prSet>
      <dgm:spPr/>
    </dgm:pt>
    <dgm:pt modelId="{2A5C906C-4886-4756-9591-A586D707AD93}" type="pres">
      <dgm:prSet presAssocID="{636434A3-3095-4920-9699-53034275DEB8}" presName="rootComposite" presStyleCnt="0"/>
      <dgm:spPr/>
    </dgm:pt>
    <dgm:pt modelId="{1FD8EE66-609B-4E7D-AFEC-CEB4F2BA5951}" type="pres">
      <dgm:prSet presAssocID="{636434A3-3095-4920-9699-53034275DEB8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5C6B17-9B23-4AD1-8C26-030FB198CCC9}" type="pres">
      <dgm:prSet presAssocID="{636434A3-3095-4920-9699-53034275DEB8}" presName="rootConnector" presStyleLbl="node2" presStyleIdx="1" presStyleCnt="2"/>
      <dgm:spPr/>
      <dgm:t>
        <a:bodyPr/>
        <a:lstStyle/>
        <a:p>
          <a:endParaRPr lang="ru-RU"/>
        </a:p>
      </dgm:t>
    </dgm:pt>
    <dgm:pt modelId="{BBDB45F5-E836-4A71-8980-0694EC250AAD}" type="pres">
      <dgm:prSet presAssocID="{636434A3-3095-4920-9699-53034275DEB8}" presName="hierChild4" presStyleCnt="0"/>
      <dgm:spPr/>
    </dgm:pt>
    <dgm:pt modelId="{284C9376-13B4-4333-930B-7B8684663CF6}" type="pres">
      <dgm:prSet presAssocID="{636434A3-3095-4920-9699-53034275DEB8}" presName="hierChild5" presStyleCnt="0"/>
      <dgm:spPr/>
    </dgm:pt>
    <dgm:pt modelId="{A5ED3D30-23A6-4FCA-87C7-D2002E636C10}" type="pres">
      <dgm:prSet presAssocID="{D446BC4F-230B-4FC2-96BC-60CD241816D8}" presName="hierChild3" presStyleCnt="0"/>
      <dgm:spPr/>
    </dgm:pt>
    <dgm:pt modelId="{B1BDD141-3DEF-4C96-97E8-D6B929924F41}" type="pres">
      <dgm:prSet presAssocID="{5B8DE8ED-ACD8-4118-A80E-8BF8E4D0EAEA}" presName="Name111" presStyleLbl="parChTrans1D2" presStyleIdx="2" presStyleCnt="3"/>
      <dgm:spPr/>
      <dgm:t>
        <a:bodyPr/>
        <a:lstStyle/>
        <a:p>
          <a:endParaRPr lang="ru-RU"/>
        </a:p>
      </dgm:t>
    </dgm:pt>
    <dgm:pt modelId="{ECE6928C-C24B-4B86-8938-A5326C11347D}" type="pres">
      <dgm:prSet presAssocID="{179770A2-E5D9-4C24-861E-782FCEE718B0}" presName="hierRoot3" presStyleCnt="0">
        <dgm:presLayoutVars>
          <dgm:hierBranch val="init"/>
        </dgm:presLayoutVars>
      </dgm:prSet>
      <dgm:spPr/>
    </dgm:pt>
    <dgm:pt modelId="{9942D0F6-BA70-445D-8916-6E2257627DD2}" type="pres">
      <dgm:prSet presAssocID="{179770A2-E5D9-4C24-861E-782FCEE718B0}" presName="rootComposite3" presStyleCnt="0"/>
      <dgm:spPr/>
    </dgm:pt>
    <dgm:pt modelId="{B17846C4-EADB-48D8-991D-4A453045FD2F}" type="pres">
      <dgm:prSet presAssocID="{179770A2-E5D9-4C24-861E-782FCEE718B0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643B1B-04E8-49E5-808B-6D36404B53DD}" type="pres">
      <dgm:prSet presAssocID="{179770A2-E5D9-4C24-861E-782FCEE718B0}" presName="rootConnector3" presStyleLbl="asst1" presStyleIdx="0" presStyleCnt="1"/>
      <dgm:spPr/>
      <dgm:t>
        <a:bodyPr/>
        <a:lstStyle/>
        <a:p>
          <a:endParaRPr lang="ru-RU"/>
        </a:p>
      </dgm:t>
    </dgm:pt>
    <dgm:pt modelId="{5D133AFD-0B4A-4DFA-B10F-F67E75806E56}" type="pres">
      <dgm:prSet presAssocID="{179770A2-E5D9-4C24-861E-782FCEE718B0}" presName="hierChild6" presStyleCnt="0"/>
      <dgm:spPr/>
    </dgm:pt>
    <dgm:pt modelId="{E25C6321-C5BB-4985-A206-217EDA980608}" type="pres">
      <dgm:prSet presAssocID="{179770A2-E5D9-4C24-861E-782FCEE718B0}" presName="hierChild7" presStyleCnt="0"/>
      <dgm:spPr/>
    </dgm:pt>
  </dgm:ptLst>
  <dgm:cxnLst>
    <dgm:cxn modelId="{A98356BB-859B-4B61-A830-08D7D8F6334E}" type="presOf" srcId="{D446BC4F-230B-4FC2-96BC-60CD241816D8}" destId="{BE0097DC-EE9D-44A4-8028-6BC2386D2D3B}" srcOrd="0" destOrd="0" presId="urn:microsoft.com/office/officeart/2005/8/layout/orgChart1"/>
    <dgm:cxn modelId="{7AA392FF-3ADB-4582-B548-4E9AE217820E}" type="presOf" srcId="{0B4784D7-D20A-4521-B5B1-A43BCE4CFE66}" destId="{B8F58638-D4E7-44AB-B951-CB9D97B8C0E6}" srcOrd="0" destOrd="0" presId="urn:microsoft.com/office/officeart/2005/8/layout/orgChart1"/>
    <dgm:cxn modelId="{A5CACC31-444A-47F9-BC99-2880DEF99747}" type="presOf" srcId="{81FB1B7D-2C08-4D2E-BC29-D892BE8BBBBF}" destId="{5B998D56-4036-4071-9C4C-090A43C3792F}" srcOrd="0" destOrd="0" presId="urn:microsoft.com/office/officeart/2005/8/layout/orgChart1"/>
    <dgm:cxn modelId="{F29ABB8E-D6A6-41B7-A011-E1E24416E442}" srcId="{81FB1B7D-2C08-4D2E-BC29-D892BE8BBBBF}" destId="{D446BC4F-230B-4FC2-96BC-60CD241816D8}" srcOrd="0" destOrd="0" parTransId="{0D6F0AE4-9759-42F4-ABAB-96526805CD88}" sibTransId="{4B4EA267-646B-431D-A6F2-432E92831969}"/>
    <dgm:cxn modelId="{5450040C-C23A-49CA-9EC4-BD8D3401872B}" type="presOf" srcId="{FCA1E72C-5DD2-4D14-83FF-24986D1B37BA}" destId="{04C66B28-C979-4FAA-829D-BFD1F02F25F5}" srcOrd="0" destOrd="0" presId="urn:microsoft.com/office/officeart/2005/8/layout/orgChart1"/>
    <dgm:cxn modelId="{38E9BE9D-39ED-4FEE-B6A9-C952C14E47FE}" srcId="{D446BC4F-230B-4FC2-96BC-60CD241816D8}" destId="{636434A3-3095-4920-9699-53034275DEB8}" srcOrd="2" destOrd="0" parTransId="{FB3CB67B-8331-48E7-B044-F27C1CB57043}" sibTransId="{DEBEB1A6-9A66-44F2-9536-6D7716365690}"/>
    <dgm:cxn modelId="{F4B74D2C-A0BE-4701-88F0-7E1DEB8F7AF6}" type="presOf" srcId="{179770A2-E5D9-4C24-861E-782FCEE718B0}" destId="{B17846C4-EADB-48D8-991D-4A453045FD2F}" srcOrd="0" destOrd="0" presId="urn:microsoft.com/office/officeart/2005/8/layout/orgChart1"/>
    <dgm:cxn modelId="{CA8CBE21-C06D-4D60-8891-E774736769A2}" type="presOf" srcId="{FCA1E72C-5DD2-4D14-83FF-24986D1B37BA}" destId="{0ED46770-5603-4F72-AC11-3FEAEA103BCB}" srcOrd="1" destOrd="0" presId="urn:microsoft.com/office/officeart/2005/8/layout/orgChart1"/>
    <dgm:cxn modelId="{C4ED0851-FEA3-4C94-9775-2DB2FC9667AC}" srcId="{D446BC4F-230B-4FC2-96BC-60CD241816D8}" destId="{179770A2-E5D9-4C24-861E-782FCEE718B0}" srcOrd="0" destOrd="0" parTransId="{5B8DE8ED-ACD8-4118-A80E-8BF8E4D0EAEA}" sibTransId="{D08AE52B-F9B5-478E-B677-F2491A0ACFE2}"/>
    <dgm:cxn modelId="{AED63786-F4AE-4230-AD2C-BFFA24B1FA4C}" type="presOf" srcId="{D446BC4F-230B-4FC2-96BC-60CD241816D8}" destId="{BBDF459B-8288-4DE5-8DF5-B2BC0DB6B30F}" srcOrd="1" destOrd="0" presId="urn:microsoft.com/office/officeart/2005/8/layout/orgChart1"/>
    <dgm:cxn modelId="{F18A4E24-FFC6-4639-A5A3-568D0EDB3863}" type="presOf" srcId="{5B8DE8ED-ACD8-4118-A80E-8BF8E4D0EAEA}" destId="{B1BDD141-3DEF-4C96-97E8-D6B929924F41}" srcOrd="0" destOrd="0" presId="urn:microsoft.com/office/officeart/2005/8/layout/orgChart1"/>
    <dgm:cxn modelId="{C1A144A9-03F3-47A4-938B-2488205D50C5}" type="presOf" srcId="{FB3CB67B-8331-48E7-B044-F27C1CB57043}" destId="{98930E06-918E-4228-8C28-2B61571496DD}" srcOrd="0" destOrd="0" presId="urn:microsoft.com/office/officeart/2005/8/layout/orgChart1"/>
    <dgm:cxn modelId="{1B096CCE-E5E6-4878-AB14-5B4B71A922CE}" type="presOf" srcId="{636434A3-3095-4920-9699-53034275DEB8}" destId="{1FD8EE66-609B-4E7D-AFEC-CEB4F2BA5951}" srcOrd="0" destOrd="0" presId="urn:microsoft.com/office/officeart/2005/8/layout/orgChart1"/>
    <dgm:cxn modelId="{039809ED-40B5-4C78-8316-2B18C6D8D6F7}" type="presOf" srcId="{636434A3-3095-4920-9699-53034275DEB8}" destId="{455C6B17-9B23-4AD1-8C26-030FB198CCC9}" srcOrd="1" destOrd="0" presId="urn:microsoft.com/office/officeart/2005/8/layout/orgChart1"/>
    <dgm:cxn modelId="{7E181F94-7325-4784-99A8-8E3DC8977B41}" type="presOf" srcId="{179770A2-E5D9-4C24-861E-782FCEE718B0}" destId="{0F643B1B-04E8-49E5-808B-6D36404B53DD}" srcOrd="1" destOrd="0" presId="urn:microsoft.com/office/officeart/2005/8/layout/orgChart1"/>
    <dgm:cxn modelId="{C1BF2802-915B-40C8-8E4E-D27EC5590CEA}" srcId="{D446BC4F-230B-4FC2-96BC-60CD241816D8}" destId="{FCA1E72C-5DD2-4D14-83FF-24986D1B37BA}" srcOrd="1" destOrd="0" parTransId="{0B4784D7-D20A-4521-B5B1-A43BCE4CFE66}" sibTransId="{4E1610CC-2CBA-41D3-BB78-FB604371CFAD}"/>
    <dgm:cxn modelId="{E15823BF-09CF-4B8E-9EE0-C3FB078E8568}" type="presParOf" srcId="{5B998D56-4036-4071-9C4C-090A43C3792F}" destId="{A56F0EE2-0E4D-413B-A916-58AC9F0622B0}" srcOrd="0" destOrd="0" presId="urn:microsoft.com/office/officeart/2005/8/layout/orgChart1"/>
    <dgm:cxn modelId="{1E215F2D-46D0-42F0-8565-6A64347B7FE8}" type="presParOf" srcId="{A56F0EE2-0E4D-413B-A916-58AC9F0622B0}" destId="{63871678-870D-48B2-88F6-067152395BD1}" srcOrd="0" destOrd="0" presId="urn:microsoft.com/office/officeart/2005/8/layout/orgChart1"/>
    <dgm:cxn modelId="{D0695B52-2618-484E-9EFC-1C6150ADB038}" type="presParOf" srcId="{63871678-870D-48B2-88F6-067152395BD1}" destId="{BE0097DC-EE9D-44A4-8028-6BC2386D2D3B}" srcOrd="0" destOrd="0" presId="urn:microsoft.com/office/officeart/2005/8/layout/orgChart1"/>
    <dgm:cxn modelId="{0A783BF9-3AED-4224-9231-DBEFAF3DA58D}" type="presParOf" srcId="{63871678-870D-48B2-88F6-067152395BD1}" destId="{BBDF459B-8288-4DE5-8DF5-B2BC0DB6B30F}" srcOrd="1" destOrd="0" presId="urn:microsoft.com/office/officeart/2005/8/layout/orgChart1"/>
    <dgm:cxn modelId="{51F2E75F-4F77-43C3-B760-8A4F1D6A93B4}" type="presParOf" srcId="{A56F0EE2-0E4D-413B-A916-58AC9F0622B0}" destId="{919F5C6D-E419-4BEE-BCA5-8A6645D762B7}" srcOrd="1" destOrd="0" presId="urn:microsoft.com/office/officeart/2005/8/layout/orgChart1"/>
    <dgm:cxn modelId="{EAE90ECB-3E30-4BB5-B24C-B167F2AE5314}" type="presParOf" srcId="{919F5C6D-E419-4BEE-BCA5-8A6645D762B7}" destId="{B8F58638-D4E7-44AB-B951-CB9D97B8C0E6}" srcOrd="0" destOrd="0" presId="urn:microsoft.com/office/officeart/2005/8/layout/orgChart1"/>
    <dgm:cxn modelId="{E0C77D3E-2860-4CED-8389-D5BB469A66F7}" type="presParOf" srcId="{919F5C6D-E419-4BEE-BCA5-8A6645D762B7}" destId="{212B4ADE-04C9-48A1-8D56-7B7AADA00116}" srcOrd="1" destOrd="0" presId="urn:microsoft.com/office/officeart/2005/8/layout/orgChart1"/>
    <dgm:cxn modelId="{2D0BD518-BE18-4339-8B6C-4EB446ABA090}" type="presParOf" srcId="{212B4ADE-04C9-48A1-8D56-7B7AADA00116}" destId="{32EA96DF-3C3F-4F63-896A-A176183E25D3}" srcOrd="0" destOrd="0" presId="urn:microsoft.com/office/officeart/2005/8/layout/orgChart1"/>
    <dgm:cxn modelId="{3B0E7C84-1DE4-47E3-BC07-1AA9BA2C13DB}" type="presParOf" srcId="{32EA96DF-3C3F-4F63-896A-A176183E25D3}" destId="{04C66B28-C979-4FAA-829D-BFD1F02F25F5}" srcOrd="0" destOrd="0" presId="urn:microsoft.com/office/officeart/2005/8/layout/orgChart1"/>
    <dgm:cxn modelId="{8D1000DB-EA7A-42BC-8B80-481E2BDF4ED9}" type="presParOf" srcId="{32EA96DF-3C3F-4F63-896A-A176183E25D3}" destId="{0ED46770-5603-4F72-AC11-3FEAEA103BCB}" srcOrd="1" destOrd="0" presId="urn:microsoft.com/office/officeart/2005/8/layout/orgChart1"/>
    <dgm:cxn modelId="{ABF2FE3F-3DBF-42C7-B515-EFB060F89F31}" type="presParOf" srcId="{212B4ADE-04C9-48A1-8D56-7B7AADA00116}" destId="{FF7274E4-A6E5-48ED-A43E-BE1662C1784A}" srcOrd="1" destOrd="0" presId="urn:microsoft.com/office/officeart/2005/8/layout/orgChart1"/>
    <dgm:cxn modelId="{4878C190-E27C-4047-BEDE-C9FCDF4DB554}" type="presParOf" srcId="{212B4ADE-04C9-48A1-8D56-7B7AADA00116}" destId="{0E315FE7-9BA8-461F-A9EC-ED90B412FBDB}" srcOrd="2" destOrd="0" presId="urn:microsoft.com/office/officeart/2005/8/layout/orgChart1"/>
    <dgm:cxn modelId="{3B14E414-8617-4D57-8697-8718D792FF14}" type="presParOf" srcId="{919F5C6D-E419-4BEE-BCA5-8A6645D762B7}" destId="{98930E06-918E-4228-8C28-2B61571496DD}" srcOrd="2" destOrd="0" presId="urn:microsoft.com/office/officeart/2005/8/layout/orgChart1"/>
    <dgm:cxn modelId="{2AE6C700-36D0-45CB-BCD2-61026BF9F886}" type="presParOf" srcId="{919F5C6D-E419-4BEE-BCA5-8A6645D762B7}" destId="{442FD8DD-C604-4BCD-B42B-CAFC8D8D0103}" srcOrd="3" destOrd="0" presId="urn:microsoft.com/office/officeart/2005/8/layout/orgChart1"/>
    <dgm:cxn modelId="{0712C92E-5811-4F3E-9509-DE1BDF38C484}" type="presParOf" srcId="{442FD8DD-C604-4BCD-B42B-CAFC8D8D0103}" destId="{2A5C906C-4886-4756-9591-A586D707AD93}" srcOrd="0" destOrd="0" presId="urn:microsoft.com/office/officeart/2005/8/layout/orgChart1"/>
    <dgm:cxn modelId="{799D59D4-E0B9-41D5-8539-10001E08B9DB}" type="presParOf" srcId="{2A5C906C-4886-4756-9591-A586D707AD93}" destId="{1FD8EE66-609B-4E7D-AFEC-CEB4F2BA5951}" srcOrd="0" destOrd="0" presId="urn:microsoft.com/office/officeart/2005/8/layout/orgChart1"/>
    <dgm:cxn modelId="{B759D41A-0815-4BD9-B93D-3032CC6B785A}" type="presParOf" srcId="{2A5C906C-4886-4756-9591-A586D707AD93}" destId="{455C6B17-9B23-4AD1-8C26-030FB198CCC9}" srcOrd="1" destOrd="0" presId="urn:microsoft.com/office/officeart/2005/8/layout/orgChart1"/>
    <dgm:cxn modelId="{5DAF241F-17E4-4253-BDB1-C8F89EC1F52D}" type="presParOf" srcId="{442FD8DD-C604-4BCD-B42B-CAFC8D8D0103}" destId="{BBDB45F5-E836-4A71-8980-0694EC250AAD}" srcOrd="1" destOrd="0" presId="urn:microsoft.com/office/officeart/2005/8/layout/orgChart1"/>
    <dgm:cxn modelId="{D287B62F-AEC7-4EE2-9DEF-4A8F760B873D}" type="presParOf" srcId="{442FD8DD-C604-4BCD-B42B-CAFC8D8D0103}" destId="{284C9376-13B4-4333-930B-7B8684663CF6}" srcOrd="2" destOrd="0" presId="urn:microsoft.com/office/officeart/2005/8/layout/orgChart1"/>
    <dgm:cxn modelId="{9B1E2241-F5A4-4F95-BA7C-F7F3EF56FC7E}" type="presParOf" srcId="{A56F0EE2-0E4D-413B-A916-58AC9F0622B0}" destId="{A5ED3D30-23A6-4FCA-87C7-D2002E636C10}" srcOrd="2" destOrd="0" presId="urn:microsoft.com/office/officeart/2005/8/layout/orgChart1"/>
    <dgm:cxn modelId="{0F267F8F-45F3-4D56-AB85-28F6A78829AA}" type="presParOf" srcId="{A5ED3D30-23A6-4FCA-87C7-D2002E636C10}" destId="{B1BDD141-3DEF-4C96-97E8-D6B929924F41}" srcOrd="0" destOrd="0" presId="urn:microsoft.com/office/officeart/2005/8/layout/orgChart1"/>
    <dgm:cxn modelId="{228CA9D3-9012-4588-BCB3-1805D181890C}" type="presParOf" srcId="{A5ED3D30-23A6-4FCA-87C7-D2002E636C10}" destId="{ECE6928C-C24B-4B86-8938-A5326C11347D}" srcOrd="1" destOrd="0" presId="urn:microsoft.com/office/officeart/2005/8/layout/orgChart1"/>
    <dgm:cxn modelId="{4E989F5D-8519-4D07-826D-91BB4DCD4190}" type="presParOf" srcId="{ECE6928C-C24B-4B86-8938-A5326C11347D}" destId="{9942D0F6-BA70-445D-8916-6E2257627DD2}" srcOrd="0" destOrd="0" presId="urn:microsoft.com/office/officeart/2005/8/layout/orgChart1"/>
    <dgm:cxn modelId="{D3C40996-9DEE-41C6-B0DD-394DDDBB4DEB}" type="presParOf" srcId="{9942D0F6-BA70-445D-8916-6E2257627DD2}" destId="{B17846C4-EADB-48D8-991D-4A453045FD2F}" srcOrd="0" destOrd="0" presId="urn:microsoft.com/office/officeart/2005/8/layout/orgChart1"/>
    <dgm:cxn modelId="{A6F31C5E-E27E-4603-9FF9-5202EA42D251}" type="presParOf" srcId="{9942D0F6-BA70-445D-8916-6E2257627DD2}" destId="{0F643B1B-04E8-49E5-808B-6D36404B53DD}" srcOrd="1" destOrd="0" presId="urn:microsoft.com/office/officeart/2005/8/layout/orgChart1"/>
    <dgm:cxn modelId="{D9AA168A-EB80-4FB0-99E9-C4A6F00560AF}" type="presParOf" srcId="{ECE6928C-C24B-4B86-8938-A5326C11347D}" destId="{5D133AFD-0B4A-4DFA-B10F-F67E75806E56}" srcOrd="1" destOrd="0" presId="urn:microsoft.com/office/officeart/2005/8/layout/orgChart1"/>
    <dgm:cxn modelId="{D5E52245-9490-4EAA-9C05-91C84D95318E}" type="presParOf" srcId="{ECE6928C-C24B-4B86-8938-A5326C11347D}" destId="{E25C6321-C5BB-4985-A206-217EDA98060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DD0ACF-E680-4FDF-94B1-DABB7A18502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C23553-EE42-44C4-91BD-CF18B316088E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>
              <a:latin typeface="+mj-lt"/>
            </a:rPr>
            <a:t>Бизнес-процессы</a:t>
          </a:r>
        </a:p>
      </dgm:t>
    </dgm:pt>
    <dgm:pt modelId="{40E979A9-7014-4411-A451-2EB05D23F49B}" type="parTrans" cxnId="{3AD8B955-2875-4ED1-9595-10FECF8CA606}">
      <dgm:prSet/>
      <dgm:spPr/>
      <dgm:t>
        <a:bodyPr/>
        <a:lstStyle/>
        <a:p>
          <a:endParaRPr lang="ru-RU"/>
        </a:p>
      </dgm:t>
    </dgm:pt>
    <dgm:pt modelId="{E2310BB2-6407-46E1-A9AF-6D72609D1EF7}" type="sibTrans" cxnId="{3AD8B955-2875-4ED1-9595-10FECF8CA606}">
      <dgm:prSet/>
      <dgm:spPr/>
      <dgm:t>
        <a:bodyPr/>
        <a:lstStyle/>
        <a:p>
          <a:endParaRPr lang="ru-RU"/>
        </a:p>
      </dgm:t>
    </dgm:pt>
    <dgm:pt modelId="{20929151-E1BD-4890-90B2-1CFA97C6C49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>
              <a:latin typeface="+mj-lt"/>
            </a:rPr>
            <a:t>Основные процессы:</a:t>
          </a:r>
          <a:br>
            <a:rPr lang="ru-RU" sz="1000" dirty="0">
              <a:latin typeface="+mj-lt"/>
            </a:rPr>
          </a:br>
          <a:endParaRPr lang="ru-RU" sz="1000" dirty="0">
            <a:latin typeface="+mj-lt"/>
          </a:endParaRPr>
        </a:p>
      </dgm:t>
    </dgm:pt>
    <dgm:pt modelId="{9EB0EF8E-CABB-4527-914E-E4C48A6E85FB}" type="parTrans" cxnId="{CC925031-5D0C-4621-B6A0-5B10B7EFAE97}">
      <dgm:prSet/>
      <dgm:spPr/>
      <dgm:t>
        <a:bodyPr/>
        <a:lstStyle/>
        <a:p>
          <a:endParaRPr lang="ru-RU"/>
        </a:p>
      </dgm:t>
    </dgm:pt>
    <dgm:pt modelId="{8815461C-90A4-40D6-9186-3AEE105A7C8F}" type="sibTrans" cxnId="{CC925031-5D0C-4621-B6A0-5B10B7EFAE97}">
      <dgm:prSet/>
      <dgm:spPr/>
      <dgm:t>
        <a:bodyPr/>
        <a:lstStyle/>
        <a:p>
          <a:endParaRPr lang="ru-RU"/>
        </a:p>
      </dgm:t>
    </dgm:pt>
    <dgm:pt modelId="{CC21D90E-C404-4EC9-B2AA-0CD886F6574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>
              <a:latin typeface="+mj-lt"/>
            </a:rPr>
            <a:t>Управляющие процессы</a:t>
          </a:r>
        </a:p>
      </dgm:t>
    </dgm:pt>
    <dgm:pt modelId="{A715A357-BD92-4AF6-AF0F-06D372EB4F90}" type="parTrans" cxnId="{717F0D6F-85B6-4481-B671-722CB0CF2AC3}">
      <dgm:prSet/>
      <dgm:spPr/>
      <dgm:t>
        <a:bodyPr/>
        <a:lstStyle/>
        <a:p>
          <a:endParaRPr lang="ru-RU"/>
        </a:p>
      </dgm:t>
    </dgm:pt>
    <dgm:pt modelId="{B0896ADB-7527-4BEE-9DA3-372FCEB21248}" type="sibTrans" cxnId="{717F0D6F-85B6-4481-B671-722CB0CF2AC3}">
      <dgm:prSet/>
      <dgm:spPr/>
      <dgm:t>
        <a:bodyPr/>
        <a:lstStyle/>
        <a:p>
          <a:endParaRPr lang="ru-RU"/>
        </a:p>
      </dgm:t>
    </dgm:pt>
    <dgm:pt modelId="{0EA18A9C-102E-497A-8211-46C57A929BBC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>
              <a:latin typeface="+mj-lt"/>
            </a:rPr>
            <a:t>Вспомогательные процессы</a:t>
          </a:r>
        </a:p>
      </dgm:t>
    </dgm:pt>
    <dgm:pt modelId="{439808AD-F9D2-4392-9701-8281C1110879}" type="parTrans" cxnId="{A8ED7B48-EDB7-4C53-99C3-2765E6793B4C}">
      <dgm:prSet/>
      <dgm:spPr/>
      <dgm:t>
        <a:bodyPr/>
        <a:lstStyle/>
        <a:p>
          <a:endParaRPr lang="ru-RU"/>
        </a:p>
      </dgm:t>
    </dgm:pt>
    <dgm:pt modelId="{E2FB43F2-7E31-432B-8891-08D3E176DFAE}" type="sibTrans" cxnId="{A8ED7B48-EDB7-4C53-99C3-2765E6793B4C}">
      <dgm:prSet/>
      <dgm:spPr/>
      <dgm:t>
        <a:bodyPr/>
        <a:lstStyle/>
        <a:p>
          <a:endParaRPr lang="ru-RU"/>
        </a:p>
      </dgm:t>
    </dgm:pt>
    <dgm:pt modelId="{E80641D1-9F2A-4B39-9DD8-DF57C989B66A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>
              <a:latin typeface="+mj-lt"/>
            </a:rPr>
            <a:t>1. Закупка у населения</a:t>
          </a:r>
          <a:br>
            <a:rPr lang="ru-RU" sz="1000" dirty="0">
              <a:latin typeface="+mj-lt"/>
            </a:rPr>
          </a:br>
          <a:r>
            <a:rPr lang="ru-RU" sz="1000" dirty="0">
              <a:latin typeface="+mj-lt"/>
            </a:rPr>
            <a:t>2. Подготовка одежды к продаже</a:t>
          </a:r>
          <a:br>
            <a:rPr lang="ru-RU" sz="1000" dirty="0">
              <a:latin typeface="+mj-lt"/>
            </a:rPr>
          </a:br>
          <a:r>
            <a:rPr lang="ru-RU" sz="1000" dirty="0">
              <a:latin typeface="+mj-lt"/>
            </a:rPr>
            <a:t>3. Консультирование покупателей</a:t>
          </a:r>
          <a:br>
            <a:rPr lang="ru-RU" sz="1000" dirty="0">
              <a:latin typeface="+mj-lt"/>
            </a:rPr>
          </a:br>
          <a:r>
            <a:rPr lang="ru-RU" sz="1000" dirty="0">
              <a:latin typeface="+mj-lt"/>
            </a:rPr>
            <a:t>4. Упаковка товара</a:t>
          </a:r>
          <a:br>
            <a:rPr lang="ru-RU" sz="1000" dirty="0">
              <a:latin typeface="+mj-lt"/>
            </a:rPr>
          </a:br>
          <a:r>
            <a:rPr lang="ru-RU" sz="1000" dirty="0">
              <a:latin typeface="+mj-lt"/>
            </a:rPr>
            <a:t>5. Продажа товара</a:t>
          </a:r>
        </a:p>
      </dgm:t>
    </dgm:pt>
    <dgm:pt modelId="{D427BC7D-F404-4405-9347-97CE78EC6323}" type="parTrans" cxnId="{614AF0A5-95DD-49AE-A75E-4188BF3FD4BA}">
      <dgm:prSet/>
      <dgm:spPr/>
      <dgm:t>
        <a:bodyPr/>
        <a:lstStyle/>
        <a:p>
          <a:endParaRPr lang="ru-RU"/>
        </a:p>
      </dgm:t>
    </dgm:pt>
    <dgm:pt modelId="{B54D19C4-A267-49C6-953B-8DD7A401D4D8}" type="sibTrans" cxnId="{614AF0A5-95DD-49AE-A75E-4188BF3FD4BA}">
      <dgm:prSet/>
      <dgm:spPr/>
      <dgm:t>
        <a:bodyPr/>
        <a:lstStyle/>
        <a:p>
          <a:endParaRPr lang="ru-RU"/>
        </a:p>
      </dgm:t>
    </dgm:pt>
    <dgm:pt modelId="{9B2D52BE-C98E-48DA-A3B4-E3853A4834BC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>
              <a:latin typeface="+mj-lt"/>
            </a:rPr>
            <a:t>1. Стратегическое управление</a:t>
          </a:r>
          <a:br>
            <a:rPr lang="ru-RU" sz="1000" dirty="0">
              <a:latin typeface="+mj-lt"/>
            </a:rPr>
          </a:br>
          <a:r>
            <a:rPr lang="ru-RU" sz="1000" dirty="0">
              <a:latin typeface="+mj-lt"/>
            </a:rPr>
            <a:t>2. Стратегическое планирование</a:t>
          </a:r>
          <a:br>
            <a:rPr lang="ru-RU" sz="1000" dirty="0">
              <a:latin typeface="+mj-lt"/>
            </a:rPr>
          </a:br>
          <a:r>
            <a:rPr lang="ru-RU" sz="1000" dirty="0">
              <a:latin typeface="+mj-lt"/>
            </a:rPr>
            <a:t>3. Стратегический анализ</a:t>
          </a:r>
          <a:br>
            <a:rPr lang="ru-RU" sz="1000" dirty="0">
              <a:latin typeface="+mj-lt"/>
            </a:rPr>
          </a:br>
          <a:r>
            <a:rPr lang="ru-RU" sz="1000" dirty="0">
              <a:latin typeface="+mj-lt"/>
            </a:rPr>
            <a:t>4. Стратегический контроль</a:t>
          </a:r>
        </a:p>
      </dgm:t>
    </dgm:pt>
    <dgm:pt modelId="{896A7D7E-679C-47EC-8C6D-8D5E6D6B35CB}" type="parTrans" cxnId="{3FBA44BD-051F-4B6A-A29B-995C8A9EB3D2}">
      <dgm:prSet/>
      <dgm:spPr/>
      <dgm:t>
        <a:bodyPr/>
        <a:lstStyle/>
        <a:p>
          <a:endParaRPr lang="ru-RU"/>
        </a:p>
      </dgm:t>
    </dgm:pt>
    <dgm:pt modelId="{372D6078-E305-49BD-97D5-59CD925BB85E}" type="sibTrans" cxnId="{3FBA44BD-051F-4B6A-A29B-995C8A9EB3D2}">
      <dgm:prSet/>
      <dgm:spPr/>
      <dgm:t>
        <a:bodyPr/>
        <a:lstStyle/>
        <a:p>
          <a:endParaRPr lang="ru-RU"/>
        </a:p>
      </dgm:t>
    </dgm:pt>
    <dgm:pt modelId="{8B8A8DAD-A3C2-41B0-9AAD-E3F1FED27DCE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>
              <a:latin typeface="+mj-lt"/>
            </a:rPr>
            <a:t>1. Управление персоналом (кадровый учёт)</a:t>
          </a:r>
          <a:br>
            <a:rPr lang="ru-RU" sz="1000" dirty="0">
              <a:latin typeface="+mj-lt"/>
            </a:rPr>
          </a:br>
          <a:r>
            <a:rPr lang="ru-RU" sz="1000" dirty="0">
              <a:latin typeface="+mj-lt"/>
            </a:rPr>
            <a:t>2. Управление финансами</a:t>
          </a:r>
          <a:br>
            <a:rPr lang="ru-RU" sz="1000" dirty="0">
              <a:latin typeface="+mj-lt"/>
            </a:rPr>
          </a:br>
          <a:r>
            <a:rPr lang="ru-RU" sz="1000" dirty="0">
              <a:latin typeface="+mj-lt"/>
            </a:rPr>
            <a:t>3. </a:t>
          </a:r>
          <a:r>
            <a:rPr lang="en-US" sz="1000" dirty="0">
              <a:latin typeface="+mj-lt"/>
            </a:rPr>
            <a:t>IT </a:t>
          </a:r>
          <a:r>
            <a:rPr lang="ru-RU" sz="1000" dirty="0">
              <a:latin typeface="+mj-lt"/>
            </a:rPr>
            <a:t>обеспечение</a:t>
          </a:r>
        </a:p>
      </dgm:t>
    </dgm:pt>
    <dgm:pt modelId="{852B782D-437B-48DD-B6F2-852788EE6791}" type="parTrans" cxnId="{D47B961E-2F70-4628-AD08-566981B39DA4}">
      <dgm:prSet/>
      <dgm:spPr/>
      <dgm:t>
        <a:bodyPr/>
        <a:lstStyle/>
        <a:p>
          <a:endParaRPr lang="ru-RU"/>
        </a:p>
      </dgm:t>
    </dgm:pt>
    <dgm:pt modelId="{16E42081-D450-4CE0-8DE7-AB395D16414E}" type="sibTrans" cxnId="{D47B961E-2F70-4628-AD08-566981B39DA4}">
      <dgm:prSet/>
      <dgm:spPr/>
      <dgm:t>
        <a:bodyPr/>
        <a:lstStyle/>
        <a:p>
          <a:endParaRPr lang="ru-RU"/>
        </a:p>
      </dgm:t>
    </dgm:pt>
    <dgm:pt modelId="{A38A55EA-4441-4DB0-9A6F-CF408A57105A}" type="pres">
      <dgm:prSet presAssocID="{FBDD0ACF-E680-4FDF-94B1-DABB7A18502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98037AB-6370-442F-B3E7-D552D24BD69B}" type="pres">
      <dgm:prSet presAssocID="{A7C23553-EE42-44C4-91BD-CF18B316088E}" presName="hierRoot1" presStyleCnt="0">
        <dgm:presLayoutVars>
          <dgm:hierBranch val="init"/>
        </dgm:presLayoutVars>
      </dgm:prSet>
      <dgm:spPr/>
    </dgm:pt>
    <dgm:pt modelId="{57944F1C-562C-423B-8DD7-E23A973C9710}" type="pres">
      <dgm:prSet presAssocID="{A7C23553-EE42-44C4-91BD-CF18B316088E}" presName="rootComposite1" presStyleCnt="0"/>
      <dgm:spPr/>
    </dgm:pt>
    <dgm:pt modelId="{3EBAE3E0-C875-44A4-9ACB-7AE561D32836}" type="pres">
      <dgm:prSet presAssocID="{A7C23553-EE42-44C4-91BD-CF18B316088E}" presName="rootText1" presStyleLbl="node0" presStyleIdx="0" presStyleCnt="1" custScaleX="129961" custScaleY="1404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E8C22F-BAEE-45E4-8EB5-519DA1E92484}" type="pres">
      <dgm:prSet presAssocID="{A7C23553-EE42-44C4-91BD-CF18B316088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F3878A6-3264-4893-A940-CE0858AE0ADD}" type="pres">
      <dgm:prSet presAssocID="{A7C23553-EE42-44C4-91BD-CF18B316088E}" presName="hierChild2" presStyleCnt="0"/>
      <dgm:spPr/>
    </dgm:pt>
    <dgm:pt modelId="{550CAFE5-B90F-4C75-8622-87D62B6ABA8B}" type="pres">
      <dgm:prSet presAssocID="{9EB0EF8E-CABB-4527-914E-E4C48A6E85FB}" presName="Name37" presStyleLbl="parChTrans1D2" presStyleIdx="0" presStyleCnt="3"/>
      <dgm:spPr/>
      <dgm:t>
        <a:bodyPr/>
        <a:lstStyle/>
        <a:p>
          <a:endParaRPr lang="ru-RU"/>
        </a:p>
      </dgm:t>
    </dgm:pt>
    <dgm:pt modelId="{6DB95C3E-428B-4338-9C42-6E307C86940D}" type="pres">
      <dgm:prSet presAssocID="{20929151-E1BD-4890-90B2-1CFA97C6C49A}" presName="hierRoot2" presStyleCnt="0">
        <dgm:presLayoutVars>
          <dgm:hierBranch val="init"/>
        </dgm:presLayoutVars>
      </dgm:prSet>
      <dgm:spPr/>
    </dgm:pt>
    <dgm:pt modelId="{9050C9DB-3EF6-42C9-B4B6-5CD79ABCC9CA}" type="pres">
      <dgm:prSet presAssocID="{20929151-E1BD-4890-90B2-1CFA97C6C49A}" presName="rootComposite" presStyleCnt="0"/>
      <dgm:spPr/>
    </dgm:pt>
    <dgm:pt modelId="{9CB8519B-9529-4352-8D84-D18F5CE58D6C}" type="pres">
      <dgm:prSet presAssocID="{20929151-E1BD-4890-90B2-1CFA97C6C49A}" presName="rootText" presStyleLbl="node2" presStyleIdx="0" presStyleCnt="3" custScaleX="129961" custScaleY="1404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698215-092F-48E4-9D04-9E5AE702DD94}" type="pres">
      <dgm:prSet presAssocID="{20929151-E1BD-4890-90B2-1CFA97C6C49A}" presName="rootConnector" presStyleLbl="node2" presStyleIdx="0" presStyleCnt="3"/>
      <dgm:spPr/>
      <dgm:t>
        <a:bodyPr/>
        <a:lstStyle/>
        <a:p>
          <a:endParaRPr lang="ru-RU"/>
        </a:p>
      </dgm:t>
    </dgm:pt>
    <dgm:pt modelId="{9E237A00-F714-4788-97FF-6F5BB26D59C7}" type="pres">
      <dgm:prSet presAssocID="{20929151-E1BD-4890-90B2-1CFA97C6C49A}" presName="hierChild4" presStyleCnt="0"/>
      <dgm:spPr/>
    </dgm:pt>
    <dgm:pt modelId="{7377B353-D6B7-4672-BDB2-D74AB02C09FA}" type="pres">
      <dgm:prSet presAssocID="{D427BC7D-F404-4405-9347-97CE78EC6323}" presName="Name37" presStyleLbl="parChTrans1D3" presStyleIdx="0" presStyleCnt="3"/>
      <dgm:spPr/>
      <dgm:t>
        <a:bodyPr/>
        <a:lstStyle/>
        <a:p>
          <a:endParaRPr lang="ru-RU"/>
        </a:p>
      </dgm:t>
    </dgm:pt>
    <dgm:pt modelId="{4C6D5E40-5583-43F2-8083-F3EC7EC12349}" type="pres">
      <dgm:prSet presAssocID="{E80641D1-9F2A-4B39-9DD8-DF57C989B66A}" presName="hierRoot2" presStyleCnt="0">
        <dgm:presLayoutVars>
          <dgm:hierBranch val="init"/>
        </dgm:presLayoutVars>
      </dgm:prSet>
      <dgm:spPr/>
    </dgm:pt>
    <dgm:pt modelId="{CE69C36F-AA2A-48FD-8060-97DCE0DE4AA6}" type="pres">
      <dgm:prSet presAssocID="{E80641D1-9F2A-4B39-9DD8-DF57C989B66A}" presName="rootComposite" presStyleCnt="0"/>
      <dgm:spPr/>
    </dgm:pt>
    <dgm:pt modelId="{D85772C3-8557-4F8C-AD3C-0F6B8FECEF0A}" type="pres">
      <dgm:prSet presAssocID="{E80641D1-9F2A-4B39-9DD8-DF57C989B66A}" presName="rootText" presStyleLbl="node3" presStyleIdx="0" presStyleCnt="3" custScaleX="129961" custScaleY="1404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A16752-FDCC-4ED3-99B4-911515DF83A5}" type="pres">
      <dgm:prSet presAssocID="{E80641D1-9F2A-4B39-9DD8-DF57C989B66A}" presName="rootConnector" presStyleLbl="node3" presStyleIdx="0" presStyleCnt="3"/>
      <dgm:spPr/>
      <dgm:t>
        <a:bodyPr/>
        <a:lstStyle/>
        <a:p>
          <a:endParaRPr lang="ru-RU"/>
        </a:p>
      </dgm:t>
    </dgm:pt>
    <dgm:pt modelId="{3B54FB31-4CB5-488B-A7F6-764BB5AB671F}" type="pres">
      <dgm:prSet presAssocID="{E80641D1-9F2A-4B39-9DD8-DF57C989B66A}" presName="hierChild4" presStyleCnt="0"/>
      <dgm:spPr/>
    </dgm:pt>
    <dgm:pt modelId="{9F3D5E11-6207-4E07-8819-D2F954CF569C}" type="pres">
      <dgm:prSet presAssocID="{E80641D1-9F2A-4B39-9DD8-DF57C989B66A}" presName="hierChild5" presStyleCnt="0"/>
      <dgm:spPr/>
    </dgm:pt>
    <dgm:pt modelId="{1ADE1ADF-6398-41C6-8914-7602710B9A52}" type="pres">
      <dgm:prSet presAssocID="{20929151-E1BD-4890-90B2-1CFA97C6C49A}" presName="hierChild5" presStyleCnt="0"/>
      <dgm:spPr/>
    </dgm:pt>
    <dgm:pt modelId="{9F678B95-5604-4FD5-9F0D-3537CEE42E54}" type="pres">
      <dgm:prSet presAssocID="{A715A357-BD92-4AF6-AF0F-06D372EB4F90}" presName="Name37" presStyleLbl="parChTrans1D2" presStyleIdx="1" presStyleCnt="3"/>
      <dgm:spPr/>
      <dgm:t>
        <a:bodyPr/>
        <a:lstStyle/>
        <a:p>
          <a:endParaRPr lang="ru-RU"/>
        </a:p>
      </dgm:t>
    </dgm:pt>
    <dgm:pt modelId="{00C72558-0580-4E23-B45C-8FABC5AC997C}" type="pres">
      <dgm:prSet presAssocID="{CC21D90E-C404-4EC9-B2AA-0CD886F65747}" presName="hierRoot2" presStyleCnt="0">
        <dgm:presLayoutVars>
          <dgm:hierBranch val="init"/>
        </dgm:presLayoutVars>
      </dgm:prSet>
      <dgm:spPr/>
    </dgm:pt>
    <dgm:pt modelId="{F77C759A-6C3C-498D-9350-E3E37072C777}" type="pres">
      <dgm:prSet presAssocID="{CC21D90E-C404-4EC9-B2AA-0CD886F65747}" presName="rootComposite" presStyleCnt="0"/>
      <dgm:spPr/>
    </dgm:pt>
    <dgm:pt modelId="{640BB87F-AD29-4DF4-B19A-9E69172D2E3D}" type="pres">
      <dgm:prSet presAssocID="{CC21D90E-C404-4EC9-B2AA-0CD886F65747}" presName="rootText" presStyleLbl="node2" presStyleIdx="1" presStyleCnt="3" custScaleX="129961" custScaleY="1404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45D657-360F-4AA3-A101-D64CD6CF553F}" type="pres">
      <dgm:prSet presAssocID="{CC21D90E-C404-4EC9-B2AA-0CD886F65747}" presName="rootConnector" presStyleLbl="node2" presStyleIdx="1" presStyleCnt="3"/>
      <dgm:spPr/>
      <dgm:t>
        <a:bodyPr/>
        <a:lstStyle/>
        <a:p>
          <a:endParaRPr lang="ru-RU"/>
        </a:p>
      </dgm:t>
    </dgm:pt>
    <dgm:pt modelId="{AFD4C610-A5B5-4FFF-B543-0169D64F3A4A}" type="pres">
      <dgm:prSet presAssocID="{CC21D90E-C404-4EC9-B2AA-0CD886F65747}" presName="hierChild4" presStyleCnt="0"/>
      <dgm:spPr/>
    </dgm:pt>
    <dgm:pt modelId="{DFE9DC1B-0955-4DEB-B67F-1DAE073F7677}" type="pres">
      <dgm:prSet presAssocID="{896A7D7E-679C-47EC-8C6D-8D5E6D6B35CB}" presName="Name37" presStyleLbl="parChTrans1D3" presStyleIdx="1" presStyleCnt="3"/>
      <dgm:spPr/>
      <dgm:t>
        <a:bodyPr/>
        <a:lstStyle/>
        <a:p>
          <a:endParaRPr lang="ru-RU"/>
        </a:p>
      </dgm:t>
    </dgm:pt>
    <dgm:pt modelId="{E972CA46-6A61-4C01-8255-65A712CCC6EF}" type="pres">
      <dgm:prSet presAssocID="{9B2D52BE-C98E-48DA-A3B4-E3853A4834BC}" presName="hierRoot2" presStyleCnt="0">
        <dgm:presLayoutVars>
          <dgm:hierBranch val="init"/>
        </dgm:presLayoutVars>
      </dgm:prSet>
      <dgm:spPr/>
    </dgm:pt>
    <dgm:pt modelId="{291334DD-806C-47C6-84E9-F0FA6B6E0100}" type="pres">
      <dgm:prSet presAssocID="{9B2D52BE-C98E-48DA-A3B4-E3853A4834BC}" presName="rootComposite" presStyleCnt="0"/>
      <dgm:spPr/>
    </dgm:pt>
    <dgm:pt modelId="{C8757878-1633-44CD-99C6-61928BE8F090}" type="pres">
      <dgm:prSet presAssocID="{9B2D52BE-C98E-48DA-A3B4-E3853A4834BC}" presName="rootText" presStyleLbl="node3" presStyleIdx="1" presStyleCnt="3" custScaleX="129961" custScaleY="1404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E5CE4E-262E-4023-B8ED-893F197CE75A}" type="pres">
      <dgm:prSet presAssocID="{9B2D52BE-C98E-48DA-A3B4-E3853A4834BC}" presName="rootConnector" presStyleLbl="node3" presStyleIdx="1" presStyleCnt="3"/>
      <dgm:spPr/>
      <dgm:t>
        <a:bodyPr/>
        <a:lstStyle/>
        <a:p>
          <a:endParaRPr lang="ru-RU"/>
        </a:p>
      </dgm:t>
    </dgm:pt>
    <dgm:pt modelId="{3CD481FF-024D-4469-BBC9-FD001A3B5D6F}" type="pres">
      <dgm:prSet presAssocID="{9B2D52BE-C98E-48DA-A3B4-E3853A4834BC}" presName="hierChild4" presStyleCnt="0"/>
      <dgm:spPr/>
    </dgm:pt>
    <dgm:pt modelId="{C43053DA-C996-4332-B428-40CF03378FD1}" type="pres">
      <dgm:prSet presAssocID="{9B2D52BE-C98E-48DA-A3B4-E3853A4834BC}" presName="hierChild5" presStyleCnt="0"/>
      <dgm:spPr/>
    </dgm:pt>
    <dgm:pt modelId="{13380974-C09D-4C20-8236-BBCA84B99C70}" type="pres">
      <dgm:prSet presAssocID="{CC21D90E-C404-4EC9-B2AA-0CD886F65747}" presName="hierChild5" presStyleCnt="0"/>
      <dgm:spPr/>
    </dgm:pt>
    <dgm:pt modelId="{6AE20F6E-DC3E-4A95-AC86-EAD02B837D59}" type="pres">
      <dgm:prSet presAssocID="{439808AD-F9D2-4392-9701-8281C1110879}" presName="Name37" presStyleLbl="parChTrans1D2" presStyleIdx="2" presStyleCnt="3"/>
      <dgm:spPr/>
      <dgm:t>
        <a:bodyPr/>
        <a:lstStyle/>
        <a:p>
          <a:endParaRPr lang="ru-RU"/>
        </a:p>
      </dgm:t>
    </dgm:pt>
    <dgm:pt modelId="{DE893600-8D5D-4990-9569-79B0EB6F5FA7}" type="pres">
      <dgm:prSet presAssocID="{0EA18A9C-102E-497A-8211-46C57A929BBC}" presName="hierRoot2" presStyleCnt="0">
        <dgm:presLayoutVars>
          <dgm:hierBranch val="init"/>
        </dgm:presLayoutVars>
      </dgm:prSet>
      <dgm:spPr/>
    </dgm:pt>
    <dgm:pt modelId="{A81E12F5-FDEF-4DCC-8A9E-E0D7C30D8BF8}" type="pres">
      <dgm:prSet presAssocID="{0EA18A9C-102E-497A-8211-46C57A929BBC}" presName="rootComposite" presStyleCnt="0"/>
      <dgm:spPr/>
    </dgm:pt>
    <dgm:pt modelId="{4744E280-232A-4969-B226-AEF5098D1DE9}" type="pres">
      <dgm:prSet presAssocID="{0EA18A9C-102E-497A-8211-46C57A929BBC}" presName="rootText" presStyleLbl="node2" presStyleIdx="2" presStyleCnt="3" custScaleX="129961" custScaleY="1404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8938F0-5CE1-47D7-8443-2B6562D8E82D}" type="pres">
      <dgm:prSet presAssocID="{0EA18A9C-102E-497A-8211-46C57A929BBC}" presName="rootConnector" presStyleLbl="node2" presStyleIdx="2" presStyleCnt="3"/>
      <dgm:spPr/>
      <dgm:t>
        <a:bodyPr/>
        <a:lstStyle/>
        <a:p>
          <a:endParaRPr lang="ru-RU"/>
        </a:p>
      </dgm:t>
    </dgm:pt>
    <dgm:pt modelId="{DFA22C3D-772B-46B3-9930-959A00200B07}" type="pres">
      <dgm:prSet presAssocID="{0EA18A9C-102E-497A-8211-46C57A929BBC}" presName="hierChild4" presStyleCnt="0"/>
      <dgm:spPr/>
    </dgm:pt>
    <dgm:pt modelId="{C4A51D5B-F276-48A5-81FA-FF43210E5933}" type="pres">
      <dgm:prSet presAssocID="{852B782D-437B-48DD-B6F2-852788EE6791}" presName="Name37" presStyleLbl="parChTrans1D3" presStyleIdx="2" presStyleCnt="3"/>
      <dgm:spPr/>
      <dgm:t>
        <a:bodyPr/>
        <a:lstStyle/>
        <a:p>
          <a:endParaRPr lang="ru-RU"/>
        </a:p>
      </dgm:t>
    </dgm:pt>
    <dgm:pt modelId="{0E9BC628-7D22-49D6-8E80-F094438A8CEF}" type="pres">
      <dgm:prSet presAssocID="{8B8A8DAD-A3C2-41B0-9AAD-E3F1FED27DCE}" presName="hierRoot2" presStyleCnt="0">
        <dgm:presLayoutVars>
          <dgm:hierBranch val="init"/>
        </dgm:presLayoutVars>
      </dgm:prSet>
      <dgm:spPr/>
    </dgm:pt>
    <dgm:pt modelId="{A3A401E9-5643-4461-A50F-F7B63E18B1BE}" type="pres">
      <dgm:prSet presAssocID="{8B8A8DAD-A3C2-41B0-9AAD-E3F1FED27DCE}" presName="rootComposite" presStyleCnt="0"/>
      <dgm:spPr/>
    </dgm:pt>
    <dgm:pt modelId="{B6A962BE-2EF0-48D0-AD42-B81CBF13E74D}" type="pres">
      <dgm:prSet presAssocID="{8B8A8DAD-A3C2-41B0-9AAD-E3F1FED27DCE}" presName="rootText" presStyleLbl="node3" presStyleIdx="2" presStyleCnt="3" custScaleX="129961" custScaleY="1404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09DB68-2562-4252-9EF0-9EB537B86135}" type="pres">
      <dgm:prSet presAssocID="{8B8A8DAD-A3C2-41B0-9AAD-E3F1FED27DCE}" presName="rootConnector" presStyleLbl="node3" presStyleIdx="2" presStyleCnt="3"/>
      <dgm:spPr/>
      <dgm:t>
        <a:bodyPr/>
        <a:lstStyle/>
        <a:p>
          <a:endParaRPr lang="ru-RU"/>
        </a:p>
      </dgm:t>
    </dgm:pt>
    <dgm:pt modelId="{B88A00BF-6AEA-4A62-A164-52D5F15C92BB}" type="pres">
      <dgm:prSet presAssocID="{8B8A8DAD-A3C2-41B0-9AAD-E3F1FED27DCE}" presName="hierChild4" presStyleCnt="0"/>
      <dgm:spPr/>
    </dgm:pt>
    <dgm:pt modelId="{1C8028BE-55BC-4AA0-B39C-F1D8A569C2A9}" type="pres">
      <dgm:prSet presAssocID="{8B8A8DAD-A3C2-41B0-9AAD-E3F1FED27DCE}" presName="hierChild5" presStyleCnt="0"/>
      <dgm:spPr/>
    </dgm:pt>
    <dgm:pt modelId="{2ADD61D9-E100-4CE7-88D1-572480CA9B67}" type="pres">
      <dgm:prSet presAssocID="{0EA18A9C-102E-497A-8211-46C57A929BBC}" presName="hierChild5" presStyleCnt="0"/>
      <dgm:spPr/>
    </dgm:pt>
    <dgm:pt modelId="{93D44F09-08E9-48EF-83B7-085E6F805C35}" type="pres">
      <dgm:prSet presAssocID="{A7C23553-EE42-44C4-91BD-CF18B316088E}" presName="hierChild3" presStyleCnt="0"/>
      <dgm:spPr/>
    </dgm:pt>
  </dgm:ptLst>
  <dgm:cxnLst>
    <dgm:cxn modelId="{22D44939-652E-4B05-A441-D2176D8784D4}" type="presOf" srcId="{0EA18A9C-102E-497A-8211-46C57A929BBC}" destId="{4744E280-232A-4969-B226-AEF5098D1DE9}" srcOrd="0" destOrd="0" presId="urn:microsoft.com/office/officeart/2005/8/layout/orgChart1"/>
    <dgm:cxn modelId="{E1140EAA-6DB1-4015-87BB-EBF8F684BCC0}" type="presOf" srcId="{852B782D-437B-48DD-B6F2-852788EE6791}" destId="{C4A51D5B-F276-48A5-81FA-FF43210E5933}" srcOrd="0" destOrd="0" presId="urn:microsoft.com/office/officeart/2005/8/layout/orgChart1"/>
    <dgm:cxn modelId="{2AEA5F1F-30F9-4115-8E44-F62D74302ECA}" type="presOf" srcId="{A7C23553-EE42-44C4-91BD-CF18B316088E}" destId="{3EBAE3E0-C875-44A4-9ACB-7AE561D32836}" srcOrd="0" destOrd="0" presId="urn:microsoft.com/office/officeart/2005/8/layout/orgChart1"/>
    <dgm:cxn modelId="{26EA87F2-7EFC-41E9-84FB-3E0525CD2489}" type="presOf" srcId="{9B2D52BE-C98E-48DA-A3B4-E3853A4834BC}" destId="{38E5CE4E-262E-4023-B8ED-893F197CE75A}" srcOrd="1" destOrd="0" presId="urn:microsoft.com/office/officeart/2005/8/layout/orgChart1"/>
    <dgm:cxn modelId="{9DAB4B75-00A4-4964-9382-B80002906F23}" type="presOf" srcId="{8B8A8DAD-A3C2-41B0-9AAD-E3F1FED27DCE}" destId="{3F09DB68-2562-4252-9EF0-9EB537B86135}" srcOrd="1" destOrd="0" presId="urn:microsoft.com/office/officeart/2005/8/layout/orgChart1"/>
    <dgm:cxn modelId="{15BFB579-6D4A-4AAF-A3FA-8AAEBF293E0B}" type="presOf" srcId="{20929151-E1BD-4890-90B2-1CFA97C6C49A}" destId="{9CB8519B-9529-4352-8D84-D18F5CE58D6C}" srcOrd="0" destOrd="0" presId="urn:microsoft.com/office/officeart/2005/8/layout/orgChart1"/>
    <dgm:cxn modelId="{95A4BB14-782D-4813-A880-93417DC2847D}" type="presOf" srcId="{E80641D1-9F2A-4B39-9DD8-DF57C989B66A}" destId="{D85772C3-8557-4F8C-AD3C-0F6B8FECEF0A}" srcOrd="0" destOrd="0" presId="urn:microsoft.com/office/officeart/2005/8/layout/orgChart1"/>
    <dgm:cxn modelId="{3AD8B955-2875-4ED1-9595-10FECF8CA606}" srcId="{FBDD0ACF-E680-4FDF-94B1-DABB7A185020}" destId="{A7C23553-EE42-44C4-91BD-CF18B316088E}" srcOrd="0" destOrd="0" parTransId="{40E979A9-7014-4411-A451-2EB05D23F49B}" sibTransId="{E2310BB2-6407-46E1-A9AF-6D72609D1EF7}"/>
    <dgm:cxn modelId="{A9CF9756-C8BA-423F-8DED-DC2DD412F402}" type="presOf" srcId="{9EB0EF8E-CABB-4527-914E-E4C48A6E85FB}" destId="{550CAFE5-B90F-4C75-8622-87D62B6ABA8B}" srcOrd="0" destOrd="0" presId="urn:microsoft.com/office/officeart/2005/8/layout/orgChart1"/>
    <dgm:cxn modelId="{5BA807F7-096E-45EF-B1F5-7DBE81D0864F}" type="presOf" srcId="{CC21D90E-C404-4EC9-B2AA-0CD886F65747}" destId="{E745D657-360F-4AA3-A101-D64CD6CF553F}" srcOrd="1" destOrd="0" presId="urn:microsoft.com/office/officeart/2005/8/layout/orgChart1"/>
    <dgm:cxn modelId="{24F9722C-48B3-4B90-A4E3-56878DC935A2}" type="presOf" srcId="{9B2D52BE-C98E-48DA-A3B4-E3853A4834BC}" destId="{C8757878-1633-44CD-99C6-61928BE8F090}" srcOrd="0" destOrd="0" presId="urn:microsoft.com/office/officeart/2005/8/layout/orgChart1"/>
    <dgm:cxn modelId="{546AB434-D1EC-49E0-ADC4-709FF3881489}" type="presOf" srcId="{E80641D1-9F2A-4B39-9DD8-DF57C989B66A}" destId="{69A16752-FDCC-4ED3-99B4-911515DF83A5}" srcOrd="1" destOrd="0" presId="urn:microsoft.com/office/officeart/2005/8/layout/orgChart1"/>
    <dgm:cxn modelId="{AA7D6157-A77F-44CE-9782-B93A3D472C8D}" type="presOf" srcId="{8B8A8DAD-A3C2-41B0-9AAD-E3F1FED27DCE}" destId="{B6A962BE-2EF0-48D0-AD42-B81CBF13E74D}" srcOrd="0" destOrd="0" presId="urn:microsoft.com/office/officeart/2005/8/layout/orgChart1"/>
    <dgm:cxn modelId="{3FBA44BD-051F-4B6A-A29B-995C8A9EB3D2}" srcId="{CC21D90E-C404-4EC9-B2AA-0CD886F65747}" destId="{9B2D52BE-C98E-48DA-A3B4-E3853A4834BC}" srcOrd="0" destOrd="0" parTransId="{896A7D7E-679C-47EC-8C6D-8D5E6D6B35CB}" sibTransId="{372D6078-E305-49BD-97D5-59CD925BB85E}"/>
    <dgm:cxn modelId="{71BA0121-A5DB-4A91-B5A0-6E4062E893D4}" type="presOf" srcId="{CC21D90E-C404-4EC9-B2AA-0CD886F65747}" destId="{640BB87F-AD29-4DF4-B19A-9E69172D2E3D}" srcOrd="0" destOrd="0" presId="urn:microsoft.com/office/officeart/2005/8/layout/orgChart1"/>
    <dgm:cxn modelId="{83D0A0E3-5071-4F89-95E7-1E002DFA1D7F}" type="presOf" srcId="{A7C23553-EE42-44C4-91BD-CF18B316088E}" destId="{44E8C22F-BAEE-45E4-8EB5-519DA1E92484}" srcOrd="1" destOrd="0" presId="urn:microsoft.com/office/officeart/2005/8/layout/orgChart1"/>
    <dgm:cxn modelId="{1B0CB642-5A14-4583-9CB6-513BE12272F7}" type="presOf" srcId="{D427BC7D-F404-4405-9347-97CE78EC6323}" destId="{7377B353-D6B7-4672-BDB2-D74AB02C09FA}" srcOrd="0" destOrd="0" presId="urn:microsoft.com/office/officeart/2005/8/layout/orgChart1"/>
    <dgm:cxn modelId="{C8527B92-8EF1-4BDC-A429-0F6008429914}" type="presOf" srcId="{896A7D7E-679C-47EC-8C6D-8D5E6D6B35CB}" destId="{DFE9DC1B-0955-4DEB-B67F-1DAE073F7677}" srcOrd="0" destOrd="0" presId="urn:microsoft.com/office/officeart/2005/8/layout/orgChart1"/>
    <dgm:cxn modelId="{223F0583-099C-42AE-8265-B0BBD30ACD5B}" type="presOf" srcId="{0EA18A9C-102E-497A-8211-46C57A929BBC}" destId="{B38938F0-5CE1-47D7-8443-2B6562D8E82D}" srcOrd="1" destOrd="0" presId="urn:microsoft.com/office/officeart/2005/8/layout/orgChart1"/>
    <dgm:cxn modelId="{A8ED7B48-EDB7-4C53-99C3-2765E6793B4C}" srcId="{A7C23553-EE42-44C4-91BD-CF18B316088E}" destId="{0EA18A9C-102E-497A-8211-46C57A929BBC}" srcOrd="2" destOrd="0" parTransId="{439808AD-F9D2-4392-9701-8281C1110879}" sibTransId="{E2FB43F2-7E31-432B-8891-08D3E176DFAE}"/>
    <dgm:cxn modelId="{689B8F75-9C9E-4F27-B6DD-BF803F421C0C}" type="presOf" srcId="{20929151-E1BD-4890-90B2-1CFA97C6C49A}" destId="{AB698215-092F-48E4-9D04-9E5AE702DD94}" srcOrd="1" destOrd="0" presId="urn:microsoft.com/office/officeart/2005/8/layout/orgChart1"/>
    <dgm:cxn modelId="{614AF0A5-95DD-49AE-A75E-4188BF3FD4BA}" srcId="{20929151-E1BD-4890-90B2-1CFA97C6C49A}" destId="{E80641D1-9F2A-4B39-9DD8-DF57C989B66A}" srcOrd="0" destOrd="0" parTransId="{D427BC7D-F404-4405-9347-97CE78EC6323}" sibTransId="{B54D19C4-A267-49C6-953B-8DD7A401D4D8}"/>
    <dgm:cxn modelId="{ACD4A8F8-D3F2-4891-B416-B77787883C72}" type="presOf" srcId="{A715A357-BD92-4AF6-AF0F-06D372EB4F90}" destId="{9F678B95-5604-4FD5-9F0D-3537CEE42E54}" srcOrd="0" destOrd="0" presId="urn:microsoft.com/office/officeart/2005/8/layout/orgChart1"/>
    <dgm:cxn modelId="{495B7855-93EE-422F-BE10-F20E96849BD7}" type="presOf" srcId="{FBDD0ACF-E680-4FDF-94B1-DABB7A185020}" destId="{A38A55EA-4441-4DB0-9A6F-CF408A57105A}" srcOrd="0" destOrd="0" presId="urn:microsoft.com/office/officeart/2005/8/layout/orgChart1"/>
    <dgm:cxn modelId="{717F0D6F-85B6-4481-B671-722CB0CF2AC3}" srcId="{A7C23553-EE42-44C4-91BD-CF18B316088E}" destId="{CC21D90E-C404-4EC9-B2AA-0CD886F65747}" srcOrd="1" destOrd="0" parTransId="{A715A357-BD92-4AF6-AF0F-06D372EB4F90}" sibTransId="{B0896ADB-7527-4BEE-9DA3-372FCEB21248}"/>
    <dgm:cxn modelId="{CC925031-5D0C-4621-B6A0-5B10B7EFAE97}" srcId="{A7C23553-EE42-44C4-91BD-CF18B316088E}" destId="{20929151-E1BD-4890-90B2-1CFA97C6C49A}" srcOrd="0" destOrd="0" parTransId="{9EB0EF8E-CABB-4527-914E-E4C48A6E85FB}" sibTransId="{8815461C-90A4-40D6-9186-3AEE105A7C8F}"/>
    <dgm:cxn modelId="{1C5D7D43-8A74-49EC-8373-E3FE482B4461}" type="presOf" srcId="{439808AD-F9D2-4392-9701-8281C1110879}" destId="{6AE20F6E-DC3E-4A95-AC86-EAD02B837D59}" srcOrd="0" destOrd="0" presId="urn:microsoft.com/office/officeart/2005/8/layout/orgChart1"/>
    <dgm:cxn modelId="{D47B961E-2F70-4628-AD08-566981B39DA4}" srcId="{0EA18A9C-102E-497A-8211-46C57A929BBC}" destId="{8B8A8DAD-A3C2-41B0-9AAD-E3F1FED27DCE}" srcOrd="0" destOrd="0" parTransId="{852B782D-437B-48DD-B6F2-852788EE6791}" sibTransId="{16E42081-D450-4CE0-8DE7-AB395D16414E}"/>
    <dgm:cxn modelId="{B11A60E6-5A13-4223-959B-ED4B965DE420}" type="presParOf" srcId="{A38A55EA-4441-4DB0-9A6F-CF408A57105A}" destId="{C98037AB-6370-442F-B3E7-D552D24BD69B}" srcOrd="0" destOrd="0" presId="urn:microsoft.com/office/officeart/2005/8/layout/orgChart1"/>
    <dgm:cxn modelId="{82A5D659-882E-425E-A133-D554313A9B65}" type="presParOf" srcId="{C98037AB-6370-442F-B3E7-D552D24BD69B}" destId="{57944F1C-562C-423B-8DD7-E23A973C9710}" srcOrd="0" destOrd="0" presId="urn:microsoft.com/office/officeart/2005/8/layout/orgChart1"/>
    <dgm:cxn modelId="{BEA7A611-4272-4D88-A961-C451B3DC417C}" type="presParOf" srcId="{57944F1C-562C-423B-8DD7-E23A973C9710}" destId="{3EBAE3E0-C875-44A4-9ACB-7AE561D32836}" srcOrd="0" destOrd="0" presId="urn:microsoft.com/office/officeart/2005/8/layout/orgChart1"/>
    <dgm:cxn modelId="{7C46114B-D36A-4072-BBD2-C37DE4EA5F53}" type="presParOf" srcId="{57944F1C-562C-423B-8DD7-E23A973C9710}" destId="{44E8C22F-BAEE-45E4-8EB5-519DA1E92484}" srcOrd="1" destOrd="0" presId="urn:microsoft.com/office/officeart/2005/8/layout/orgChart1"/>
    <dgm:cxn modelId="{77A19F4C-CA11-4AFC-AE7F-EB59482B04E8}" type="presParOf" srcId="{C98037AB-6370-442F-B3E7-D552D24BD69B}" destId="{4F3878A6-3264-4893-A940-CE0858AE0ADD}" srcOrd="1" destOrd="0" presId="urn:microsoft.com/office/officeart/2005/8/layout/orgChart1"/>
    <dgm:cxn modelId="{691040DD-A364-4712-9FE4-4EB8675A4F6D}" type="presParOf" srcId="{4F3878A6-3264-4893-A940-CE0858AE0ADD}" destId="{550CAFE5-B90F-4C75-8622-87D62B6ABA8B}" srcOrd="0" destOrd="0" presId="urn:microsoft.com/office/officeart/2005/8/layout/orgChart1"/>
    <dgm:cxn modelId="{A23DE23D-72A9-4537-AE6B-12CF2F1E5263}" type="presParOf" srcId="{4F3878A6-3264-4893-A940-CE0858AE0ADD}" destId="{6DB95C3E-428B-4338-9C42-6E307C86940D}" srcOrd="1" destOrd="0" presId="urn:microsoft.com/office/officeart/2005/8/layout/orgChart1"/>
    <dgm:cxn modelId="{886983EC-3EAB-4F73-B9AF-E2C9C5C8F8CA}" type="presParOf" srcId="{6DB95C3E-428B-4338-9C42-6E307C86940D}" destId="{9050C9DB-3EF6-42C9-B4B6-5CD79ABCC9CA}" srcOrd="0" destOrd="0" presId="urn:microsoft.com/office/officeart/2005/8/layout/orgChart1"/>
    <dgm:cxn modelId="{C55F9664-173A-4502-8212-71B0AD7EF12A}" type="presParOf" srcId="{9050C9DB-3EF6-42C9-B4B6-5CD79ABCC9CA}" destId="{9CB8519B-9529-4352-8D84-D18F5CE58D6C}" srcOrd="0" destOrd="0" presId="urn:microsoft.com/office/officeart/2005/8/layout/orgChart1"/>
    <dgm:cxn modelId="{D46C5C97-9B60-484A-A12C-521BC5EADC32}" type="presParOf" srcId="{9050C9DB-3EF6-42C9-B4B6-5CD79ABCC9CA}" destId="{AB698215-092F-48E4-9D04-9E5AE702DD94}" srcOrd="1" destOrd="0" presId="urn:microsoft.com/office/officeart/2005/8/layout/orgChart1"/>
    <dgm:cxn modelId="{7C6E7DCD-0395-4AFA-BA6C-705CB542BCBF}" type="presParOf" srcId="{6DB95C3E-428B-4338-9C42-6E307C86940D}" destId="{9E237A00-F714-4788-97FF-6F5BB26D59C7}" srcOrd="1" destOrd="0" presId="urn:microsoft.com/office/officeart/2005/8/layout/orgChart1"/>
    <dgm:cxn modelId="{F9303F42-8656-4B95-954F-890AA2A2E986}" type="presParOf" srcId="{9E237A00-F714-4788-97FF-6F5BB26D59C7}" destId="{7377B353-D6B7-4672-BDB2-D74AB02C09FA}" srcOrd="0" destOrd="0" presId="urn:microsoft.com/office/officeart/2005/8/layout/orgChart1"/>
    <dgm:cxn modelId="{AC9C3455-4320-4B2D-A728-A2396A780653}" type="presParOf" srcId="{9E237A00-F714-4788-97FF-6F5BB26D59C7}" destId="{4C6D5E40-5583-43F2-8083-F3EC7EC12349}" srcOrd="1" destOrd="0" presId="urn:microsoft.com/office/officeart/2005/8/layout/orgChart1"/>
    <dgm:cxn modelId="{08F8FCE8-E628-440E-A6AF-F7A892859FF4}" type="presParOf" srcId="{4C6D5E40-5583-43F2-8083-F3EC7EC12349}" destId="{CE69C36F-AA2A-48FD-8060-97DCE0DE4AA6}" srcOrd="0" destOrd="0" presId="urn:microsoft.com/office/officeart/2005/8/layout/orgChart1"/>
    <dgm:cxn modelId="{7723605B-53D4-4F85-90A7-84097A6263BF}" type="presParOf" srcId="{CE69C36F-AA2A-48FD-8060-97DCE0DE4AA6}" destId="{D85772C3-8557-4F8C-AD3C-0F6B8FECEF0A}" srcOrd="0" destOrd="0" presId="urn:microsoft.com/office/officeart/2005/8/layout/orgChart1"/>
    <dgm:cxn modelId="{69D90762-8D2C-4685-99FA-97D44E958B62}" type="presParOf" srcId="{CE69C36F-AA2A-48FD-8060-97DCE0DE4AA6}" destId="{69A16752-FDCC-4ED3-99B4-911515DF83A5}" srcOrd="1" destOrd="0" presId="urn:microsoft.com/office/officeart/2005/8/layout/orgChart1"/>
    <dgm:cxn modelId="{9D7E46ED-B886-495D-97DF-8EB10023D0FC}" type="presParOf" srcId="{4C6D5E40-5583-43F2-8083-F3EC7EC12349}" destId="{3B54FB31-4CB5-488B-A7F6-764BB5AB671F}" srcOrd="1" destOrd="0" presId="urn:microsoft.com/office/officeart/2005/8/layout/orgChart1"/>
    <dgm:cxn modelId="{88E68772-E468-4AA9-AA99-C3C3BE416A96}" type="presParOf" srcId="{4C6D5E40-5583-43F2-8083-F3EC7EC12349}" destId="{9F3D5E11-6207-4E07-8819-D2F954CF569C}" srcOrd="2" destOrd="0" presId="urn:microsoft.com/office/officeart/2005/8/layout/orgChart1"/>
    <dgm:cxn modelId="{97592031-20FA-4C8E-81A5-FA6E4AFF1FC2}" type="presParOf" srcId="{6DB95C3E-428B-4338-9C42-6E307C86940D}" destId="{1ADE1ADF-6398-41C6-8914-7602710B9A52}" srcOrd="2" destOrd="0" presId="urn:microsoft.com/office/officeart/2005/8/layout/orgChart1"/>
    <dgm:cxn modelId="{17D71A67-B244-4B98-B8BF-4A7ACF77266E}" type="presParOf" srcId="{4F3878A6-3264-4893-A940-CE0858AE0ADD}" destId="{9F678B95-5604-4FD5-9F0D-3537CEE42E54}" srcOrd="2" destOrd="0" presId="urn:microsoft.com/office/officeart/2005/8/layout/orgChart1"/>
    <dgm:cxn modelId="{925D9D92-7580-427B-A66A-2C0F21C32474}" type="presParOf" srcId="{4F3878A6-3264-4893-A940-CE0858AE0ADD}" destId="{00C72558-0580-4E23-B45C-8FABC5AC997C}" srcOrd="3" destOrd="0" presId="urn:microsoft.com/office/officeart/2005/8/layout/orgChart1"/>
    <dgm:cxn modelId="{7ED4474C-3864-4AE6-B5F7-C20A94320C2C}" type="presParOf" srcId="{00C72558-0580-4E23-B45C-8FABC5AC997C}" destId="{F77C759A-6C3C-498D-9350-E3E37072C777}" srcOrd="0" destOrd="0" presId="urn:microsoft.com/office/officeart/2005/8/layout/orgChart1"/>
    <dgm:cxn modelId="{B2F92932-9926-4204-989F-CD80DE501BBC}" type="presParOf" srcId="{F77C759A-6C3C-498D-9350-E3E37072C777}" destId="{640BB87F-AD29-4DF4-B19A-9E69172D2E3D}" srcOrd="0" destOrd="0" presId="urn:microsoft.com/office/officeart/2005/8/layout/orgChart1"/>
    <dgm:cxn modelId="{0B4CD851-F8A2-4B12-AFAB-B64D87FECFC6}" type="presParOf" srcId="{F77C759A-6C3C-498D-9350-E3E37072C777}" destId="{E745D657-360F-4AA3-A101-D64CD6CF553F}" srcOrd="1" destOrd="0" presId="urn:microsoft.com/office/officeart/2005/8/layout/orgChart1"/>
    <dgm:cxn modelId="{5DCD2087-B013-43B5-92BE-C794E71F215D}" type="presParOf" srcId="{00C72558-0580-4E23-B45C-8FABC5AC997C}" destId="{AFD4C610-A5B5-4FFF-B543-0169D64F3A4A}" srcOrd="1" destOrd="0" presId="urn:microsoft.com/office/officeart/2005/8/layout/orgChart1"/>
    <dgm:cxn modelId="{1265612B-625C-4322-A6A0-5CA9568D356B}" type="presParOf" srcId="{AFD4C610-A5B5-4FFF-B543-0169D64F3A4A}" destId="{DFE9DC1B-0955-4DEB-B67F-1DAE073F7677}" srcOrd="0" destOrd="0" presId="urn:microsoft.com/office/officeart/2005/8/layout/orgChart1"/>
    <dgm:cxn modelId="{7FACDE48-2F48-43AF-8EFE-C95FC7203ED7}" type="presParOf" srcId="{AFD4C610-A5B5-4FFF-B543-0169D64F3A4A}" destId="{E972CA46-6A61-4C01-8255-65A712CCC6EF}" srcOrd="1" destOrd="0" presId="urn:microsoft.com/office/officeart/2005/8/layout/orgChart1"/>
    <dgm:cxn modelId="{230804E5-B739-4592-A163-3F45AB7BFE04}" type="presParOf" srcId="{E972CA46-6A61-4C01-8255-65A712CCC6EF}" destId="{291334DD-806C-47C6-84E9-F0FA6B6E0100}" srcOrd="0" destOrd="0" presId="urn:microsoft.com/office/officeart/2005/8/layout/orgChart1"/>
    <dgm:cxn modelId="{0F45D050-EEC3-4EE4-8D0F-F62BB04DD29F}" type="presParOf" srcId="{291334DD-806C-47C6-84E9-F0FA6B6E0100}" destId="{C8757878-1633-44CD-99C6-61928BE8F090}" srcOrd="0" destOrd="0" presId="urn:microsoft.com/office/officeart/2005/8/layout/orgChart1"/>
    <dgm:cxn modelId="{D47B97AF-3566-49BC-84ED-3CE57DC4748B}" type="presParOf" srcId="{291334DD-806C-47C6-84E9-F0FA6B6E0100}" destId="{38E5CE4E-262E-4023-B8ED-893F197CE75A}" srcOrd="1" destOrd="0" presId="urn:microsoft.com/office/officeart/2005/8/layout/orgChart1"/>
    <dgm:cxn modelId="{4CC783E2-E078-4911-BDB3-F688DBD9EA1B}" type="presParOf" srcId="{E972CA46-6A61-4C01-8255-65A712CCC6EF}" destId="{3CD481FF-024D-4469-BBC9-FD001A3B5D6F}" srcOrd="1" destOrd="0" presId="urn:microsoft.com/office/officeart/2005/8/layout/orgChart1"/>
    <dgm:cxn modelId="{4D464379-B181-4651-9927-29FA76645F4B}" type="presParOf" srcId="{E972CA46-6A61-4C01-8255-65A712CCC6EF}" destId="{C43053DA-C996-4332-B428-40CF03378FD1}" srcOrd="2" destOrd="0" presId="urn:microsoft.com/office/officeart/2005/8/layout/orgChart1"/>
    <dgm:cxn modelId="{3E7B25E0-C42D-46A7-8AE6-F4BC0B4399AE}" type="presParOf" srcId="{00C72558-0580-4E23-B45C-8FABC5AC997C}" destId="{13380974-C09D-4C20-8236-BBCA84B99C70}" srcOrd="2" destOrd="0" presId="urn:microsoft.com/office/officeart/2005/8/layout/orgChart1"/>
    <dgm:cxn modelId="{497120DF-0CC6-4626-9721-44599C4224A6}" type="presParOf" srcId="{4F3878A6-3264-4893-A940-CE0858AE0ADD}" destId="{6AE20F6E-DC3E-4A95-AC86-EAD02B837D59}" srcOrd="4" destOrd="0" presId="urn:microsoft.com/office/officeart/2005/8/layout/orgChart1"/>
    <dgm:cxn modelId="{36B4A5A7-A018-436D-84D5-1D0AB75F7D50}" type="presParOf" srcId="{4F3878A6-3264-4893-A940-CE0858AE0ADD}" destId="{DE893600-8D5D-4990-9569-79B0EB6F5FA7}" srcOrd="5" destOrd="0" presId="urn:microsoft.com/office/officeart/2005/8/layout/orgChart1"/>
    <dgm:cxn modelId="{6F61799F-10D4-4B90-9CE7-B734CE418F94}" type="presParOf" srcId="{DE893600-8D5D-4990-9569-79B0EB6F5FA7}" destId="{A81E12F5-FDEF-4DCC-8A9E-E0D7C30D8BF8}" srcOrd="0" destOrd="0" presId="urn:microsoft.com/office/officeart/2005/8/layout/orgChart1"/>
    <dgm:cxn modelId="{74F659FD-958A-406D-8AA6-012B05CEB63D}" type="presParOf" srcId="{A81E12F5-FDEF-4DCC-8A9E-E0D7C30D8BF8}" destId="{4744E280-232A-4969-B226-AEF5098D1DE9}" srcOrd="0" destOrd="0" presId="urn:microsoft.com/office/officeart/2005/8/layout/orgChart1"/>
    <dgm:cxn modelId="{9BAD4FC4-CCBA-4DDE-93D0-8798AFC12550}" type="presParOf" srcId="{A81E12F5-FDEF-4DCC-8A9E-E0D7C30D8BF8}" destId="{B38938F0-5CE1-47D7-8443-2B6562D8E82D}" srcOrd="1" destOrd="0" presId="urn:microsoft.com/office/officeart/2005/8/layout/orgChart1"/>
    <dgm:cxn modelId="{BCCF40CE-0BB5-4E38-B580-B5AC6945E007}" type="presParOf" srcId="{DE893600-8D5D-4990-9569-79B0EB6F5FA7}" destId="{DFA22C3D-772B-46B3-9930-959A00200B07}" srcOrd="1" destOrd="0" presId="urn:microsoft.com/office/officeart/2005/8/layout/orgChart1"/>
    <dgm:cxn modelId="{7A28BBC7-BEAA-4620-B2BD-B94E05667D80}" type="presParOf" srcId="{DFA22C3D-772B-46B3-9930-959A00200B07}" destId="{C4A51D5B-F276-48A5-81FA-FF43210E5933}" srcOrd="0" destOrd="0" presId="urn:microsoft.com/office/officeart/2005/8/layout/orgChart1"/>
    <dgm:cxn modelId="{D0037565-46C2-445E-8A95-84A5D3FDBAFA}" type="presParOf" srcId="{DFA22C3D-772B-46B3-9930-959A00200B07}" destId="{0E9BC628-7D22-49D6-8E80-F094438A8CEF}" srcOrd="1" destOrd="0" presId="urn:microsoft.com/office/officeart/2005/8/layout/orgChart1"/>
    <dgm:cxn modelId="{61B960ED-BD6B-4F41-8EA1-EEBDF756E3B7}" type="presParOf" srcId="{0E9BC628-7D22-49D6-8E80-F094438A8CEF}" destId="{A3A401E9-5643-4461-A50F-F7B63E18B1BE}" srcOrd="0" destOrd="0" presId="urn:microsoft.com/office/officeart/2005/8/layout/orgChart1"/>
    <dgm:cxn modelId="{9220857A-5595-45CD-BACF-49B4201D914C}" type="presParOf" srcId="{A3A401E9-5643-4461-A50F-F7B63E18B1BE}" destId="{B6A962BE-2EF0-48D0-AD42-B81CBF13E74D}" srcOrd="0" destOrd="0" presId="urn:microsoft.com/office/officeart/2005/8/layout/orgChart1"/>
    <dgm:cxn modelId="{4FD33CCB-FB46-4F38-BB02-13AC221F61C3}" type="presParOf" srcId="{A3A401E9-5643-4461-A50F-F7B63E18B1BE}" destId="{3F09DB68-2562-4252-9EF0-9EB537B86135}" srcOrd="1" destOrd="0" presId="urn:microsoft.com/office/officeart/2005/8/layout/orgChart1"/>
    <dgm:cxn modelId="{CCAF33F9-5B8A-40C2-A378-6C3D1E704D90}" type="presParOf" srcId="{0E9BC628-7D22-49D6-8E80-F094438A8CEF}" destId="{B88A00BF-6AEA-4A62-A164-52D5F15C92BB}" srcOrd="1" destOrd="0" presId="urn:microsoft.com/office/officeart/2005/8/layout/orgChart1"/>
    <dgm:cxn modelId="{62921012-3F9F-4423-B759-4E771F5F326A}" type="presParOf" srcId="{0E9BC628-7D22-49D6-8E80-F094438A8CEF}" destId="{1C8028BE-55BC-4AA0-B39C-F1D8A569C2A9}" srcOrd="2" destOrd="0" presId="urn:microsoft.com/office/officeart/2005/8/layout/orgChart1"/>
    <dgm:cxn modelId="{7C924189-103B-43F0-A122-0CFE7B8E11E6}" type="presParOf" srcId="{DE893600-8D5D-4990-9569-79B0EB6F5FA7}" destId="{2ADD61D9-E100-4CE7-88D1-572480CA9B67}" srcOrd="2" destOrd="0" presId="urn:microsoft.com/office/officeart/2005/8/layout/orgChart1"/>
    <dgm:cxn modelId="{19C31531-1B5D-4391-8DD3-7EE59E2126CB}" type="presParOf" srcId="{C98037AB-6370-442F-B3E7-D552D24BD69B}" destId="{93D44F09-08E9-48EF-83B7-085E6F805C3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1BDD141-3DEF-4C96-97E8-D6B929924F41}">
      <dsp:nvSpPr>
        <dsp:cNvPr id="0" name=""/>
        <dsp:cNvSpPr/>
      </dsp:nvSpPr>
      <dsp:spPr>
        <a:xfrm>
          <a:off x="3705543" y="1133848"/>
          <a:ext cx="237806" cy="1041820"/>
        </a:xfrm>
        <a:custGeom>
          <a:avLst/>
          <a:gdLst/>
          <a:ahLst/>
          <a:cxnLst/>
          <a:rect l="0" t="0" r="0" b="0"/>
          <a:pathLst>
            <a:path>
              <a:moveTo>
                <a:pt x="237806" y="0"/>
              </a:moveTo>
              <a:lnTo>
                <a:pt x="237806" y="1041820"/>
              </a:lnTo>
              <a:lnTo>
                <a:pt x="0" y="10418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0E06-918E-4228-8C28-2B61571496DD}">
      <dsp:nvSpPr>
        <dsp:cNvPr id="0" name=""/>
        <dsp:cNvSpPr/>
      </dsp:nvSpPr>
      <dsp:spPr>
        <a:xfrm>
          <a:off x="3943350" y="1133848"/>
          <a:ext cx="1370220" cy="2083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5833"/>
              </a:lnTo>
              <a:lnTo>
                <a:pt x="1370220" y="1845833"/>
              </a:lnTo>
              <a:lnTo>
                <a:pt x="1370220" y="20836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F58638-D4E7-44AB-B951-CB9D97B8C0E6}">
      <dsp:nvSpPr>
        <dsp:cNvPr id="0" name=""/>
        <dsp:cNvSpPr/>
      </dsp:nvSpPr>
      <dsp:spPr>
        <a:xfrm>
          <a:off x="2573129" y="1133848"/>
          <a:ext cx="1370220" cy="2083640"/>
        </a:xfrm>
        <a:custGeom>
          <a:avLst/>
          <a:gdLst/>
          <a:ahLst/>
          <a:cxnLst/>
          <a:rect l="0" t="0" r="0" b="0"/>
          <a:pathLst>
            <a:path>
              <a:moveTo>
                <a:pt x="1370220" y="0"/>
              </a:moveTo>
              <a:lnTo>
                <a:pt x="1370220" y="1845833"/>
              </a:lnTo>
              <a:lnTo>
                <a:pt x="0" y="1845833"/>
              </a:lnTo>
              <a:lnTo>
                <a:pt x="0" y="20836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0097DC-EE9D-44A4-8028-6BC2386D2D3B}">
      <dsp:nvSpPr>
        <dsp:cNvPr id="0" name=""/>
        <dsp:cNvSpPr/>
      </dsp:nvSpPr>
      <dsp:spPr>
        <a:xfrm>
          <a:off x="2810936" y="1435"/>
          <a:ext cx="2264826" cy="1132413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/>
            <a:t>Директор</a:t>
          </a:r>
        </a:p>
      </dsp:txBody>
      <dsp:txXfrm>
        <a:off x="2810936" y="1435"/>
        <a:ext cx="2264826" cy="1132413"/>
      </dsp:txXfrm>
    </dsp:sp>
    <dsp:sp modelId="{04C66B28-C979-4FAA-829D-BFD1F02F25F5}">
      <dsp:nvSpPr>
        <dsp:cNvPr id="0" name=""/>
        <dsp:cNvSpPr/>
      </dsp:nvSpPr>
      <dsp:spPr>
        <a:xfrm>
          <a:off x="1440716" y="3217489"/>
          <a:ext cx="2264826" cy="1132413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/>
            <a:t>Продавец-консультант</a:t>
          </a:r>
        </a:p>
      </dsp:txBody>
      <dsp:txXfrm>
        <a:off x="1440716" y="3217489"/>
        <a:ext cx="2264826" cy="1132413"/>
      </dsp:txXfrm>
    </dsp:sp>
    <dsp:sp modelId="{1FD8EE66-609B-4E7D-AFEC-CEB4F2BA5951}">
      <dsp:nvSpPr>
        <dsp:cNvPr id="0" name=""/>
        <dsp:cNvSpPr/>
      </dsp:nvSpPr>
      <dsp:spPr>
        <a:xfrm>
          <a:off x="4181156" y="3217489"/>
          <a:ext cx="2264826" cy="1132413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/>
            <a:t>Продавец-консультант</a:t>
          </a:r>
        </a:p>
      </dsp:txBody>
      <dsp:txXfrm>
        <a:off x="4181156" y="3217489"/>
        <a:ext cx="2264826" cy="1132413"/>
      </dsp:txXfrm>
    </dsp:sp>
    <dsp:sp modelId="{B17846C4-EADB-48D8-991D-4A453045FD2F}">
      <dsp:nvSpPr>
        <dsp:cNvPr id="0" name=""/>
        <dsp:cNvSpPr/>
      </dsp:nvSpPr>
      <dsp:spPr>
        <a:xfrm>
          <a:off x="1440716" y="1609462"/>
          <a:ext cx="2264826" cy="1132413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/>
            <a:t>Главный бухгалтер</a:t>
          </a:r>
        </a:p>
      </dsp:txBody>
      <dsp:txXfrm>
        <a:off x="1440716" y="1609462"/>
        <a:ext cx="2264826" cy="113241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A51D5B-F276-48A5-81FA-FF43210E5933}">
      <dsp:nvSpPr>
        <dsp:cNvPr id="0" name=""/>
        <dsp:cNvSpPr/>
      </dsp:nvSpPr>
      <dsp:spPr>
        <a:xfrm>
          <a:off x="4027583" y="2327907"/>
          <a:ext cx="249150" cy="717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7189"/>
              </a:lnTo>
              <a:lnTo>
                <a:pt x="249150" y="71718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E20F6E-DC3E-4A95-AC86-EAD02B837D59}">
      <dsp:nvSpPr>
        <dsp:cNvPr id="0" name=""/>
        <dsp:cNvSpPr/>
      </dsp:nvSpPr>
      <dsp:spPr>
        <a:xfrm>
          <a:off x="2762587" y="1161924"/>
          <a:ext cx="1929396" cy="2683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197"/>
              </a:lnTo>
              <a:lnTo>
                <a:pt x="1929396" y="134197"/>
              </a:lnTo>
              <a:lnTo>
                <a:pt x="1929396" y="2683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E9DC1B-0955-4DEB-B67F-1DAE073F7677}">
      <dsp:nvSpPr>
        <dsp:cNvPr id="0" name=""/>
        <dsp:cNvSpPr/>
      </dsp:nvSpPr>
      <dsp:spPr>
        <a:xfrm>
          <a:off x="2098187" y="2327907"/>
          <a:ext cx="249150" cy="717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7189"/>
              </a:lnTo>
              <a:lnTo>
                <a:pt x="249150" y="71718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678B95-5604-4FD5-9F0D-3537CEE42E54}">
      <dsp:nvSpPr>
        <dsp:cNvPr id="0" name=""/>
        <dsp:cNvSpPr/>
      </dsp:nvSpPr>
      <dsp:spPr>
        <a:xfrm>
          <a:off x="2716867" y="1161924"/>
          <a:ext cx="91440" cy="2683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83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77B353-D6B7-4672-BDB2-D74AB02C09FA}">
      <dsp:nvSpPr>
        <dsp:cNvPr id="0" name=""/>
        <dsp:cNvSpPr/>
      </dsp:nvSpPr>
      <dsp:spPr>
        <a:xfrm>
          <a:off x="168790" y="2327907"/>
          <a:ext cx="249150" cy="717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7189"/>
              </a:lnTo>
              <a:lnTo>
                <a:pt x="249150" y="71718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0CAFE5-B90F-4C75-8622-87D62B6ABA8B}">
      <dsp:nvSpPr>
        <dsp:cNvPr id="0" name=""/>
        <dsp:cNvSpPr/>
      </dsp:nvSpPr>
      <dsp:spPr>
        <a:xfrm>
          <a:off x="833191" y="1161924"/>
          <a:ext cx="1929396" cy="268395"/>
        </a:xfrm>
        <a:custGeom>
          <a:avLst/>
          <a:gdLst/>
          <a:ahLst/>
          <a:cxnLst/>
          <a:rect l="0" t="0" r="0" b="0"/>
          <a:pathLst>
            <a:path>
              <a:moveTo>
                <a:pt x="1929396" y="0"/>
              </a:moveTo>
              <a:lnTo>
                <a:pt x="1929396" y="134197"/>
              </a:lnTo>
              <a:lnTo>
                <a:pt x="0" y="134197"/>
              </a:lnTo>
              <a:lnTo>
                <a:pt x="0" y="2683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BAE3E0-C875-44A4-9ACB-7AE561D32836}">
      <dsp:nvSpPr>
        <dsp:cNvPr id="0" name=""/>
        <dsp:cNvSpPr/>
      </dsp:nvSpPr>
      <dsp:spPr>
        <a:xfrm>
          <a:off x="1932087" y="264338"/>
          <a:ext cx="1661000" cy="897586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+mj-lt"/>
            </a:rPr>
            <a:t>Бизнес-процессы</a:t>
          </a:r>
        </a:p>
      </dsp:txBody>
      <dsp:txXfrm>
        <a:off x="1932087" y="264338"/>
        <a:ext cx="1661000" cy="897586"/>
      </dsp:txXfrm>
    </dsp:sp>
    <dsp:sp modelId="{9CB8519B-9529-4352-8D84-D18F5CE58D6C}">
      <dsp:nvSpPr>
        <dsp:cNvPr id="0" name=""/>
        <dsp:cNvSpPr/>
      </dsp:nvSpPr>
      <dsp:spPr>
        <a:xfrm>
          <a:off x="2690" y="1430320"/>
          <a:ext cx="1661000" cy="897586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+mj-lt"/>
            </a:rPr>
            <a:t>Основные процессы:</a:t>
          </a:r>
          <a:br>
            <a:rPr lang="ru-RU" sz="1000" kern="1200" dirty="0">
              <a:latin typeface="+mj-lt"/>
            </a:rPr>
          </a:br>
          <a:endParaRPr lang="ru-RU" sz="1000" kern="1200" dirty="0">
            <a:latin typeface="+mj-lt"/>
          </a:endParaRPr>
        </a:p>
      </dsp:txBody>
      <dsp:txXfrm>
        <a:off x="2690" y="1430320"/>
        <a:ext cx="1661000" cy="897586"/>
      </dsp:txXfrm>
    </dsp:sp>
    <dsp:sp modelId="{D85772C3-8557-4F8C-AD3C-0F6B8FECEF0A}">
      <dsp:nvSpPr>
        <dsp:cNvPr id="0" name=""/>
        <dsp:cNvSpPr/>
      </dsp:nvSpPr>
      <dsp:spPr>
        <a:xfrm>
          <a:off x="417940" y="2596303"/>
          <a:ext cx="1661000" cy="897586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+mj-lt"/>
            </a:rPr>
            <a:t>1. Закупка у населения</a:t>
          </a:r>
          <a:br>
            <a:rPr lang="ru-RU" sz="1000" kern="1200" dirty="0">
              <a:latin typeface="+mj-lt"/>
            </a:rPr>
          </a:br>
          <a:r>
            <a:rPr lang="ru-RU" sz="1000" kern="1200" dirty="0">
              <a:latin typeface="+mj-lt"/>
            </a:rPr>
            <a:t>2. Подготовка одежды к продаже</a:t>
          </a:r>
          <a:br>
            <a:rPr lang="ru-RU" sz="1000" kern="1200" dirty="0">
              <a:latin typeface="+mj-lt"/>
            </a:rPr>
          </a:br>
          <a:r>
            <a:rPr lang="ru-RU" sz="1000" kern="1200" dirty="0">
              <a:latin typeface="+mj-lt"/>
            </a:rPr>
            <a:t>3. Консультирование покупателей</a:t>
          </a:r>
          <a:br>
            <a:rPr lang="ru-RU" sz="1000" kern="1200" dirty="0">
              <a:latin typeface="+mj-lt"/>
            </a:rPr>
          </a:br>
          <a:r>
            <a:rPr lang="ru-RU" sz="1000" kern="1200" dirty="0">
              <a:latin typeface="+mj-lt"/>
            </a:rPr>
            <a:t>4. Упаковка товара</a:t>
          </a:r>
          <a:br>
            <a:rPr lang="ru-RU" sz="1000" kern="1200" dirty="0">
              <a:latin typeface="+mj-lt"/>
            </a:rPr>
          </a:br>
          <a:r>
            <a:rPr lang="ru-RU" sz="1000" kern="1200" dirty="0">
              <a:latin typeface="+mj-lt"/>
            </a:rPr>
            <a:t>5. Продажа товара</a:t>
          </a:r>
        </a:p>
      </dsp:txBody>
      <dsp:txXfrm>
        <a:off x="417940" y="2596303"/>
        <a:ext cx="1661000" cy="897586"/>
      </dsp:txXfrm>
    </dsp:sp>
    <dsp:sp modelId="{640BB87F-AD29-4DF4-B19A-9E69172D2E3D}">
      <dsp:nvSpPr>
        <dsp:cNvPr id="0" name=""/>
        <dsp:cNvSpPr/>
      </dsp:nvSpPr>
      <dsp:spPr>
        <a:xfrm>
          <a:off x="1932087" y="1430320"/>
          <a:ext cx="1661000" cy="897586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+mj-lt"/>
            </a:rPr>
            <a:t>Управляющие процессы</a:t>
          </a:r>
        </a:p>
      </dsp:txBody>
      <dsp:txXfrm>
        <a:off x="1932087" y="1430320"/>
        <a:ext cx="1661000" cy="897586"/>
      </dsp:txXfrm>
    </dsp:sp>
    <dsp:sp modelId="{C8757878-1633-44CD-99C6-61928BE8F090}">
      <dsp:nvSpPr>
        <dsp:cNvPr id="0" name=""/>
        <dsp:cNvSpPr/>
      </dsp:nvSpPr>
      <dsp:spPr>
        <a:xfrm>
          <a:off x="2347337" y="2596303"/>
          <a:ext cx="1661000" cy="897586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+mj-lt"/>
            </a:rPr>
            <a:t>1. Стратегическое управление</a:t>
          </a:r>
          <a:br>
            <a:rPr lang="ru-RU" sz="1000" kern="1200" dirty="0">
              <a:latin typeface="+mj-lt"/>
            </a:rPr>
          </a:br>
          <a:r>
            <a:rPr lang="ru-RU" sz="1000" kern="1200" dirty="0">
              <a:latin typeface="+mj-lt"/>
            </a:rPr>
            <a:t>2. Стратегическое планирование</a:t>
          </a:r>
          <a:br>
            <a:rPr lang="ru-RU" sz="1000" kern="1200" dirty="0">
              <a:latin typeface="+mj-lt"/>
            </a:rPr>
          </a:br>
          <a:r>
            <a:rPr lang="ru-RU" sz="1000" kern="1200" dirty="0">
              <a:latin typeface="+mj-lt"/>
            </a:rPr>
            <a:t>3. Стратегический анализ</a:t>
          </a:r>
          <a:br>
            <a:rPr lang="ru-RU" sz="1000" kern="1200" dirty="0">
              <a:latin typeface="+mj-lt"/>
            </a:rPr>
          </a:br>
          <a:r>
            <a:rPr lang="ru-RU" sz="1000" kern="1200" dirty="0">
              <a:latin typeface="+mj-lt"/>
            </a:rPr>
            <a:t>4. Стратегический контроль</a:t>
          </a:r>
        </a:p>
      </dsp:txBody>
      <dsp:txXfrm>
        <a:off x="2347337" y="2596303"/>
        <a:ext cx="1661000" cy="897586"/>
      </dsp:txXfrm>
    </dsp:sp>
    <dsp:sp modelId="{4744E280-232A-4969-B226-AEF5098D1DE9}">
      <dsp:nvSpPr>
        <dsp:cNvPr id="0" name=""/>
        <dsp:cNvSpPr/>
      </dsp:nvSpPr>
      <dsp:spPr>
        <a:xfrm>
          <a:off x="3861483" y="1430320"/>
          <a:ext cx="1661000" cy="897586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+mj-lt"/>
            </a:rPr>
            <a:t>Вспомогательные процессы</a:t>
          </a:r>
        </a:p>
      </dsp:txBody>
      <dsp:txXfrm>
        <a:off x="3861483" y="1430320"/>
        <a:ext cx="1661000" cy="897586"/>
      </dsp:txXfrm>
    </dsp:sp>
    <dsp:sp modelId="{B6A962BE-2EF0-48D0-AD42-B81CBF13E74D}">
      <dsp:nvSpPr>
        <dsp:cNvPr id="0" name=""/>
        <dsp:cNvSpPr/>
      </dsp:nvSpPr>
      <dsp:spPr>
        <a:xfrm>
          <a:off x="4276733" y="2596303"/>
          <a:ext cx="1661000" cy="897586"/>
        </a:xfrm>
        <a:prstGeom prst="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latin typeface="+mj-lt"/>
            </a:rPr>
            <a:t>1. Управление персоналом (кадровый учёт)</a:t>
          </a:r>
          <a:br>
            <a:rPr lang="ru-RU" sz="1000" kern="1200" dirty="0">
              <a:latin typeface="+mj-lt"/>
            </a:rPr>
          </a:br>
          <a:r>
            <a:rPr lang="ru-RU" sz="1000" kern="1200" dirty="0">
              <a:latin typeface="+mj-lt"/>
            </a:rPr>
            <a:t>2. Управление финансами</a:t>
          </a:r>
          <a:br>
            <a:rPr lang="ru-RU" sz="1000" kern="1200" dirty="0">
              <a:latin typeface="+mj-lt"/>
            </a:rPr>
          </a:br>
          <a:r>
            <a:rPr lang="ru-RU" sz="1000" kern="1200" dirty="0">
              <a:latin typeface="+mj-lt"/>
            </a:rPr>
            <a:t>3. </a:t>
          </a:r>
          <a:r>
            <a:rPr lang="en-US" sz="1000" kern="1200" dirty="0">
              <a:latin typeface="+mj-lt"/>
            </a:rPr>
            <a:t>IT </a:t>
          </a:r>
          <a:r>
            <a:rPr lang="ru-RU" sz="1000" kern="1200" dirty="0">
              <a:latin typeface="+mj-lt"/>
            </a:rPr>
            <a:t>обеспечение</a:t>
          </a:r>
        </a:p>
      </dsp:txBody>
      <dsp:txXfrm>
        <a:off x="4276733" y="2596303"/>
        <a:ext cx="1661000" cy="897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C61695E-CD95-4720-9506-8FCBD2C972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D755-319D-4318-A60C-43DE846FC380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473E-305C-46D6-B084-E99FE8A17B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6922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D755-319D-4318-A60C-43DE846FC380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473E-305C-46D6-B084-E99FE8A17B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7981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D755-319D-4318-A60C-43DE846FC380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473E-305C-46D6-B084-E99FE8A17B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8779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D755-319D-4318-A60C-43DE846FC380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473E-305C-46D6-B084-E99FE8A17B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0602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D755-319D-4318-A60C-43DE846FC380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473E-305C-46D6-B084-E99FE8A17B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0769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D755-319D-4318-A60C-43DE846FC380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473E-305C-46D6-B084-E99FE8A17B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8744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D755-319D-4318-A60C-43DE846FC380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473E-305C-46D6-B084-E99FE8A17B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4227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D755-319D-4318-A60C-43DE846FC380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473E-305C-46D6-B084-E99FE8A17B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1074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D755-319D-4318-A60C-43DE846FC380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473E-305C-46D6-B084-E99FE8A17B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6084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D755-319D-4318-A60C-43DE846FC380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473E-305C-46D6-B084-E99FE8A17B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293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D755-319D-4318-A60C-43DE846FC380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2473E-305C-46D6-B084-E99FE8A17B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7878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6CBE26B-9904-4F18-BC3D-FA9A8608074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9D755-319D-4318-A60C-43DE846FC380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2473E-305C-46D6-B084-E99FE8A17B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563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96CA3C-502E-415A-8340-85244F5C7F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334798"/>
            <a:ext cx="7772400" cy="23876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+mn-lt"/>
              </a:rPr>
              <a:t>Модуль В1 Н1</a:t>
            </a:r>
            <a:br>
              <a:rPr lang="ru-RU" dirty="0" smtClean="0">
                <a:latin typeface="+mn-lt"/>
              </a:rPr>
            </a:br>
            <a:r>
              <a:rPr lang="ru-RU" sz="4400" dirty="0" smtClean="0">
                <a:latin typeface="+mn-lt"/>
              </a:rPr>
              <a:t>Наша команда и бизнес-идея</a:t>
            </a:r>
            <a:endParaRPr lang="en-US" sz="4400" dirty="0">
              <a:latin typeface="+mn-l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B340FD4-78DE-476A-AE67-FFEFF85B2E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4015" y="3788096"/>
            <a:ext cx="6858000" cy="1655762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Подготовили студенты </a:t>
            </a:r>
            <a:r>
              <a:rPr lang="ru-RU" dirty="0" err="1" smtClean="0"/>
              <a:t>Ивантеевского</a:t>
            </a:r>
            <a:r>
              <a:rPr lang="ru-RU" dirty="0" smtClean="0"/>
              <a:t> филиала Московского Политехнического университета</a:t>
            </a:r>
          </a:p>
          <a:p>
            <a:pPr algn="r"/>
            <a:r>
              <a:rPr lang="ru-RU" sz="1600" dirty="0" smtClean="0"/>
              <a:t>Грибов Александр Дмитриевич</a:t>
            </a:r>
          </a:p>
          <a:p>
            <a:pPr algn="r"/>
            <a:r>
              <a:rPr lang="ru-RU" sz="1600" dirty="0" err="1" smtClean="0"/>
              <a:t>Воскобоева</a:t>
            </a:r>
            <a:r>
              <a:rPr lang="ru-RU" sz="1600" dirty="0" smtClean="0"/>
              <a:t> Полина Сергеевна</a:t>
            </a:r>
            <a:endParaRPr lang="en-US" sz="1600" dirty="0"/>
          </a:p>
        </p:txBody>
      </p:sp>
      <p:pic>
        <p:nvPicPr>
          <p:cNvPr id="4" name="Рисунок 3" descr="https://sun9-13.userapi.com/impg/IpKaQXCRCXVjqlH1NqWcVy2ljISN-4EyqbVhvg/ab1S-BOxVWc.jpg?size=810x1080&amp;quality=96&amp;sign=6002a0fdd003129222bbbd05a35a93d9&amp;type=album"/>
          <p:cNvPicPr/>
          <p:nvPr/>
        </p:nvPicPr>
        <p:blipFill>
          <a:blip r:embed="rId2" cstate="print"/>
          <a:srcRect l="28060" t="44591" r="27365" b="25120"/>
          <a:stretch>
            <a:fillRect/>
          </a:stretch>
        </p:blipFill>
        <p:spPr bwMode="auto">
          <a:xfrm>
            <a:off x="6565967" y="382071"/>
            <a:ext cx="1448569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9504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ru-RU" dirty="0" smtClean="0"/>
              <a:t>Жизнеспособность проекта</a:t>
            </a:r>
            <a:endParaRPr lang="ru-RU" dirty="0"/>
          </a:p>
        </p:txBody>
      </p:sp>
      <p:pic>
        <p:nvPicPr>
          <p:cNvPr id="7" name="Содержимое 3" descr="https://sun9-43.userapi.com/impg/XqlwMIi6ZMUirfTzN6772g3xVohevaNAaJTIRA/A2c_TRTSf4E.jpg?size=608x1080&amp;quality=96&amp;sign=730087302437a95fa99adda6b1b407fd&amp;type=album"/>
          <p:cNvPicPr>
            <a:picLocks noGrp="1"/>
          </p:cNvPicPr>
          <p:nvPr>
            <p:ph idx="1"/>
          </p:nvPr>
        </p:nvPicPr>
        <p:blipFill>
          <a:blip r:embed="rId2" cstate="print"/>
          <a:srcRect t="19780" r="4342" b="22344"/>
          <a:stretch>
            <a:fillRect/>
          </a:stretch>
        </p:blipFill>
        <p:spPr bwMode="auto">
          <a:xfrm>
            <a:off x="1115616" y="1412776"/>
            <a:ext cx="2448272" cy="241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sun9-5.userapi.com/impg/k69uHyu9VPUn01zfys5lKJezdhVL_ReXulFdVg/KXxJ5rljUSI.jpg?size=608x1080&amp;quality=96&amp;sign=124b9928b982101b98402499bf511203&amp;type=album"/>
          <p:cNvPicPr/>
          <p:nvPr/>
        </p:nvPicPr>
        <p:blipFill>
          <a:blip r:embed="rId3" cstate="print"/>
          <a:srcRect l="3125" t="19815" r="6579" b="14537"/>
          <a:stretch>
            <a:fillRect/>
          </a:stretch>
        </p:blipFill>
        <p:spPr bwMode="auto">
          <a:xfrm>
            <a:off x="1115616" y="3789040"/>
            <a:ext cx="24482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sun9-75.userapi.com/impg/_2b6g6TbV1tkwbcFpwXFfLvU2WJoLXoFjWYRNA/MxxeBDUa3gw.jpg?size=608x1080&amp;quality=96&amp;sign=8bf1eee38009adabbaccea9572d09594&amp;type=album"/>
          <p:cNvPicPr/>
          <p:nvPr/>
        </p:nvPicPr>
        <p:blipFill>
          <a:blip r:embed="rId4" cstate="print"/>
          <a:srcRect l="3947" t="20833" r="6744" b="24352"/>
          <a:stretch>
            <a:fillRect/>
          </a:stretch>
        </p:blipFill>
        <p:spPr bwMode="auto">
          <a:xfrm>
            <a:off x="5292080" y="1412776"/>
            <a:ext cx="230425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sun9-19.userapi.com/impg/slEWxebBOJErt_t1DMp6HU7KkSqvcpiz-uE8ng/Eon-dHo8gkk.jpg?size=608x1080&amp;quality=96&amp;sign=738777153c14774cf2dd11367c437088&amp;type=album"/>
          <p:cNvPicPr/>
          <p:nvPr/>
        </p:nvPicPr>
        <p:blipFill>
          <a:blip r:embed="rId5" cstate="print"/>
          <a:srcRect l="4112" t="16204" r="6415" b="31111"/>
          <a:stretch>
            <a:fillRect/>
          </a:stretch>
        </p:blipFill>
        <p:spPr bwMode="auto">
          <a:xfrm>
            <a:off x="5292080" y="3717032"/>
            <a:ext cx="230425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ru-RU" dirty="0" smtClean="0"/>
              <a:t>Риски</a:t>
            </a:r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indent="0"/>
            <a:r>
              <a:rPr lang="ru-RU" sz="3200" dirty="0" smtClean="0"/>
              <a:t>Проблемы </a:t>
            </a:r>
            <a:r>
              <a:rPr lang="ru-RU" sz="3200" dirty="0" smtClean="0"/>
              <a:t>с  </a:t>
            </a:r>
            <a:r>
              <a:rPr lang="ru-RU" sz="3200" dirty="0" smtClean="0"/>
              <a:t>Интернетом</a:t>
            </a:r>
          </a:p>
          <a:p>
            <a:pPr indent="0"/>
            <a:r>
              <a:rPr lang="ru-RU" sz="3200" dirty="0" smtClean="0"/>
              <a:t>Высокая конкуренция</a:t>
            </a:r>
          </a:p>
          <a:p>
            <a:pPr indent="0"/>
            <a:r>
              <a:rPr lang="ru-RU" sz="3200" dirty="0" smtClean="0"/>
              <a:t>Брезгливость покупателей</a:t>
            </a:r>
          </a:p>
          <a:p>
            <a:pPr indent="0"/>
            <a:r>
              <a:rPr lang="ru-RU" sz="3200" dirty="0" smtClean="0"/>
              <a:t>П</a:t>
            </a:r>
            <a:r>
              <a:rPr lang="ru-RU" sz="3200" dirty="0" smtClean="0"/>
              <a:t>овышение </a:t>
            </a:r>
            <a:r>
              <a:rPr lang="ru-RU" sz="3200" dirty="0" smtClean="0"/>
              <a:t>размера </a:t>
            </a:r>
            <a:r>
              <a:rPr lang="ru-RU" sz="3200" dirty="0" smtClean="0"/>
              <a:t>аренды</a:t>
            </a:r>
          </a:p>
          <a:p>
            <a:pPr indent="0"/>
            <a:r>
              <a:rPr lang="ru-RU" sz="3200" dirty="0" smtClean="0"/>
              <a:t>Н</a:t>
            </a:r>
            <a:r>
              <a:rPr lang="ru-RU" sz="3200" dirty="0" smtClean="0"/>
              <a:t>е </a:t>
            </a:r>
            <a:r>
              <a:rPr lang="ru-RU" sz="3200" dirty="0" smtClean="0"/>
              <a:t>квалифицированность </a:t>
            </a:r>
            <a:r>
              <a:rPr lang="ru-RU" sz="3200" dirty="0" smtClean="0"/>
              <a:t>персонала</a:t>
            </a:r>
          </a:p>
          <a:p>
            <a:pPr indent="0"/>
            <a:r>
              <a:rPr lang="ru-RU" sz="3200" dirty="0" smtClean="0"/>
              <a:t> Неактуальный ассортимент</a:t>
            </a:r>
            <a:endParaRPr lang="ru-RU" sz="32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6" name="Содержимое 3" descr="https://sun9-13.userapi.com/impg/IpKaQXCRCXVjqlH1NqWcVy2ljISN-4EyqbVhvg/ab1S-BOxVWc.jpg?size=810x1080&amp;quality=96&amp;sign=6002a0fdd003129222bbbd05a35a93d9&amp;type=album"/>
          <p:cNvPicPr>
            <a:picLocks/>
          </p:cNvPicPr>
          <p:nvPr/>
        </p:nvPicPr>
        <p:blipFill>
          <a:blip r:embed="rId2" cstate="print"/>
          <a:srcRect l="28060" t="44591" r="27365" b="25120"/>
          <a:stretch>
            <a:fillRect/>
          </a:stretch>
        </p:blipFill>
        <p:spPr bwMode="auto">
          <a:xfrm>
            <a:off x="6970412" y="883232"/>
            <a:ext cx="1431505" cy="1320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611" y="0"/>
            <a:ext cx="7886700" cy="1325563"/>
          </a:xfrm>
        </p:spPr>
        <p:txBody>
          <a:bodyPr/>
          <a:lstStyle/>
          <a:p>
            <a:pPr algn="ctr"/>
            <a:r>
              <a:rPr lang="ru-RU" dirty="0" smtClean="0"/>
              <a:t>Целевой рынок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05668" y="1514082"/>
          <a:ext cx="7514077" cy="2736850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2755658"/>
                <a:gridCol w="4758419"/>
              </a:tblGrid>
              <a:tr h="319632"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j-lt"/>
                        </a:rPr>
                        <a:t>1. </a:t>
                      </a:r>
                      <a:r>
                        <a:rPr lang="ru-RU" sz="1600" dirty="0" err="1">
                          <a:latin typeface="+mj-lt"/>
                        </a:rPr>
                        <a:t>What</a:t>
                      </a:r>
                      <a:r>
                        <a:rPr lang="ru-RU" sz="1600" dirty="0">
                          <a:latin typeface="+mj-lt"/>
                        </a:rPr>
                        <a:t> — Что?  </a:t>
                      </a:r>
                      <a:endParaRPr lang="ru-RU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j-lt"/>
                        </a:rPr>
                        <a:t>Б/у одежда в стиле «ретро»</a:t>
                      </a:r>
                      <a:endParaRPr lang="ru-RU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123"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j-lt"/>
                        </a:rPr>
                        <a:t>2. </a:t>
                      </a:r>
                      <a:r>
                        <a:rPr lang="ru-RU" sz="1600" dirty="0" err="1">
                          <a:latin typeface="+mj-lt"/>
                        </a:rPr>
                        <a:t>Who</a:t>
                      </a:r>
                      <a:r>
                        <a:rPr lang="ru-RU" sz="1600" dirty="0">
                          <a:latin typeface="+mj-lt"/>
                        </a:rPr>
                        <a:t> — Кто?</a:t>
                      </a:r>
                      <a:endParaRPr lang="ru-RU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j-lt"/>
                        </a:rPr>
                        <a:t>Студенты, в возрасте 15-25 лет; коллекционеры, участники тематических вечеринок </a:t>
                      </a:r>
                      <a:endParaRPr lang="ru-RU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9632"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</a:rPr>
                        <a:t>3. Where — Где?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+mj-lt"/>
                        </a:rPr>
                        <a:t>          В </a:t>
                      </a:r>
                      <a:r>
                        <a:rPr lang="ru-RU" sz="1600" dirty="0">
                          <a:latin typeface="+mj-lt"/>
                        </a:rPr>
                        <a:t>секонд-хендах, в интернете, на рынках.</a:t>
                      </a:r>
                      <a:endParaRPr lang="ru-RU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123"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</a:rPr>
                        <a:t>4. When — Когда?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j-lt"/>
                        </a:rPr>
                        <a:t>Для учебы, для вечеринки, для пополнения коллекции.</a:t>
                      </a:r>
                      <a:endParaRPr lang="ru-RU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123"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</a:rPr>
                        <a:t>5. Why — Зачем?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j-lt"/>
                        </a:rPr>
                        <a:t>Когда хотят выделиться, сэкономить, пополнить коллекцию.</a:t>
                      </a:r>
                      <a:endParaRPr lang="ru-RU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70741" y="1099041"/>
            <a:ext cx="246522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Метод Ф. Шеррингтона</a:t>
            </a:r>
            <a:endParaRPr lang="ru-RU" dirty="0">
              <a:latin typeface="+mj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41998" y="4721471"/>
          <a:ext cx="6077585" cy="1887220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1947545"/>
                <a:gridCol w="1280160"/>
                <a:gridCol w="1424940"/>
                <a:gridCol w="1424940"/>
              </a:tblGrid>
              <a:tr h="5768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j-lt"/>
                        </a:rPr>
                        <a:t>Емкость рынка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j-lt"/>
                        </a:rPr>
                        <a:t>Чел.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j-lt"/>
                        </a:rPr>
                        <a:t>Количество покупок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j-lt"/>
                        </a:rPr>
                        <a:t>В тыс. руб.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26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j-lt"/>
                        </a:rPr>
                        <a:t>Потенциальная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j-lt"/>
                        </a:rPr>
                        <a:t>887100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j-lt"/>
                        </a:rPr>
                        <a:t>1774200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j-lt"/>
                        </a:rPr>
                        <a:t>2040330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26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j-lt"/>
                        </a:rPr>
                        <a:t>Фактическая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j-lt"/>
                        </a:rPr>
                        <a:t>17742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j-lt"/>
                        </a:rPr>
                        <a:t>35484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j-lt"/>
                        </a:rPr>
                        <a:t>40807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26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j-lt"/>
                        </a:rPr>
                        <a:t>Достижимая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j-lt"/>
                        </a:rPr>
                        <a:t>5400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j-lt"/>
                        </a:rPr>
                        <a:t>10800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j-lt"/>
                        </a:rPr>
                        <a:t>12420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92770" y="4325815"/>
            <a:ext cx="164154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Ёмкость рынка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Бизнес-процессы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592994" y="1963125"/>
          <a:ext cx="5940425" cy="3758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Содержимое 3" descr="https://sun9-13.userapi.com/impg/IpKaQXCRCXVjqlH1NqWcVy2ljISN-4EyqbVhvg/ab1S-BOxVWc.jpg?size=810x1080&amp;quality=96&amp;sign=6002a0fdd003129222bbbd05a35a93d9&amp;type=album"/>
          <p:cNvPicPr>
            <a:picLocks/>
          </p:cNvPicPr>
          <p:nvPr/>
        </p:nvPicPr>
        <p:blipFill>
          <a:blip r:embed="rId7" cstate="print"/>
          <a:srcRect l="28060" t="44591" r="27365" b="25120"/>
          <a:stretch>
            <a:fillRect/>
          </a:stretch>
        </p:blipFill>
        <p:spPr bwMode="auto">
          <a:xfrm>
            <a:off x="288258" y="1287678"/>
            <a:ext cx="1431505" cy="1320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Схема основных бизнес-процессов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355" y="1691052"/>
            <a:ext cx="7890730" cy="464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Диаграмма </a:t>
            </a:r>
            <a:r>
              <a:rPr lang="ru-RU" dirty="0" err="1" smtClean="0"/>
              <a:t>Ганта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200150" y="2302119"/>
          <a:ext cx="6642588" cy="3043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Стоимость оборудования, инвентаря, расходных материалов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16521" y="1836613"/>
          <a:ext cx="8449410" cy="428017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89882"/>
                <a:gridCol w="1689882"/>
                <a:gridCol w="1689882"/>
                <a:gridCol w="1689882"/>
                <a:gridCol w="1689882"/>
              </a:tblGrid>
              <a:tr h="3665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Название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Количество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Стоимость за 1 ед., руб.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Поставщик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Общая стоимость, руб.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419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Вешалка гардеробная ЗМИ "Радуга 1"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15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1 099,00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OZON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16 485,00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</a:tr>
              <a:tr h="10679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Взрослые вешалки для одежды с крепким поворотным крючком, 15 штук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20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424,00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OZON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8 480,00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</a:tr>
              <a:tr h="366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Кабина для переодевания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3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2 400,00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Пульс цен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7 200,00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</a:tr>
              <a:tr h="191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Вывеска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11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2 750,00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+mj-lt"/>
                        </a:rPr>
                        <a:t>Светогор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30 250,00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</a:tr>
              <a:tr h="191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Шторы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5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1 254,00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OZON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6 270,00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</a:tr>
              <a:tr h="191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Пакеты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10000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2,30 ₽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Мастер пак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23 000,00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</a:tr>
              <a:tr h="191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Зеркала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5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1 855,00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OZON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9 275,00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</a:tr>
              <a:tr h="191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Чековые ленты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1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473,00 ₽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Яндексмаркет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473,00 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</a:tr>
              <a:tr h="191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Стол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2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5 730,00 ₽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OZON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11 460,00 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</a:tr>
              <a:tr h="191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Денежный ящик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1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1 890,00 ₽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KKMka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1 890,00 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</a:tr>
              <a:tr h="191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Плакаты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5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250,00 ₽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+mj-lt"/>
                        </a:rPr>
                        <a:t>VINTAJJ</a:t>
                      </a:r>
                      <a:endParaRPr lang="ru-RU" sz="1200" b="1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1 250,00 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</a:tr>
              <a:tr h="191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Итого: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b="1">
                        <a:latin typeface="+mj-lt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b="1">
                        <a:latin typeface="+mj-lt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b="1">
                        <a:latin typeface="+mj-lt"/>
                      </a:endParaRPr>
                    </a:p>
                  </a:txBody>
                  <a:tcPr marL="7941" marR="7941" marT="7941" marB="794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+mj-lt"/>
                        </a:rPr>
                        <a:t>116033</a:t>
                      </a:r>
                      <a:endParaRPr lang="ru-RU" sz="12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941" marR="7941" marT="7941" marB="7941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Затраты на персонал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00" y="1430860"/>
          <a:ext cx="6096000" cy="189585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048000"/>
                <a:gridCol w="304800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800" dirty="0" smtClean="0"/>
                        <a:t>Должность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marL="9525" marR="9525" marT="9525" marB="9525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Зарплата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Директор 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12 130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Гл. бухгалтер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12 130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Продавец-консультант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29 000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Продавец-консультант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29 000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Итого:</a:t>
                      </a:r>
                      <a:endParaRPr lang="ru-RU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107 102</a:t>
                      </a:r>
                      <a:endParaRPr lang="ru-RU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897673" y="3941740"/>
          <a:ext cx="5524500" cy="186201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841500"/>
                <a:gridCol w="1841500"/>
                <a:gridCol w="18415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Показатели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2021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2022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Постоянные издержки: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1248300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1664400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Аренда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267300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356400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Зароботная плата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963000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1284000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Прочие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18000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24000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Переменные затраты: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2430000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3240000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Итого: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3678300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4904400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39915" y="3534507"/>
            <a:ext cx="3697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Постоянные и переменные затраты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Варианты развития бизнеса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68377" y="2004646"/>
          <a:ext cx="6077585" cy="1286637"/>
        </p:xfrm>
        <a:graphic>
          <a:graphicData uri="http://schemas.openxmlformats.org/drawingml/2006/table">
            <a:tbl>
              <a:tblPr/>
              <a:tblGrid>
                <a:gridCol w="2025650"/>
                <a:gridCol w="2025650"/>
                <a:gridCol w="2026285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Варианты развития бизнеса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Результат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j-lt"/>
                          <a:ea typeface="Calibri"/>
                          <a:cs typeface="Times New Roman"/>
                        </a:rPr>
                        <a:t>Позитивный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Подтверждён представленными расчетами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Прибыль в размере 6 400 000 руб. за 2 года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Негативный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j-lt"/>
                          <a:ea typeface="Calibri"/>
                          <a:cs typeface="Times New Roman"/>
                        </a:rPr>
                        <a:t>При нулевых объемах продаж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Убытки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209193" y="3802450"/>
            <a:ext cx="555673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Антикризисный план: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Снижение цен на продукции.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Сокращение штата персонала.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Перепрофилирование деятельности.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Маркетинговый план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7108" y="2048609"/>
            <a:ext cx="6075483" cy="334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Наша команда «</a:t>
            </a:r>
            <a:r>
              <a:rPr lang="ru-RU" dirty="0" err="1" smtClean="0"/>
              <a:t>Бизнес-стиляги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843808" y="1556792"/>
            <a:ext cx="57606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Умения и навыки: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Отличное владение компьютерными программами (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Word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Excel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PowerPoint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Хорошее ориентирование в программе 1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Предприятие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ставить цели и решать задачи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Есть опыт выступать на сцене, поэтому нет страха публики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3731722"/>
            <a:ext cx="50760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Умения и навыки: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Отличное владение компьютерных программ (</a:t>
            </a: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Word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Excel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PowerPoint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Хорошее ориентирование в программе 1</a:t>
            </a: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Предприятие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Умение брать на себя ответственность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Нацеленность на результат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Опыт ведения переговоров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" name="Рисунок 5" descr="https://sun9-62.userapi.com/impg/c855232/v855232644/1dbdaf/i-rbBTXTO70.jpg?size=810x1080&amp;quality=96&amp;sign=02e504061856a4896fb6ce378417cfa1&amp;type=albu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1394073" cy="182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sun9-3.userapi.com/impf/pJFXAnSyFaXThLfi9N2AiW9GPIE7ig3ll9NOyA/hd6kRGP-Buw.jpg?size=720x960&amp;quality=96&amp;proxy=1&amp;sign=8235b90dd8737f5688e9c8345a673409&amp;type=albu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910908"/>
            <a:ext cx="1396870" cy="184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175846"/>
            <a:ext cx="6413988" cy="46135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PEST</a:t>
            </a:r>
            <a:r>
              <a:rPr lang="ru-RU" dirty="0" smtClean="0"/>
              <a:t> - анализ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68216" y="679352"/>
          <a:ext cx="7526216" cy="264349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176346"/>
                <a:gridCol w="334987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Политические факторы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Экономические факторы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1. Изменены правила использования подвальных и цокольных помещений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2. Внесены изменения в МРОТ, он повысился до 12792 руб. (Федеральный закон от 29.12.2020 N 473-ФЗ)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3. Изменения в правилах пожарной безопасности, теперь допустимое количество человек в помещениях не более 1 человека на 1 кв. м.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1. Снижение реальных располагаемых доходов населения в 3-ем квартале 2020 г. на 4,8%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2. Уровень безработицы: 6,1%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3. Уровень инфляции 4,91%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4. Средний доход в РФ 49426 руб.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Социально-культурные факторы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Технологические факторы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885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1. Естественный прирост -224566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2. Рост уровня популярности секонд-хендов среди молодёжи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3. Люди перестают бояться покупать ношенные вещи, так как они проходят дезинфекцию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1. Возможность создания </a:t>
                      </a:r>
                      <a:r>
                        <a:rPr lang="ru-RU" sz="1100" dirty="0" err="1">
                          <a:latin typeface="+mn-lt"/>
                        </a:rPr>
                        <a:t>интернет-магазина</a:t>
                      </a:r>
                      <a:endParaRPr lang="ru-RU" sz="1100" dirty="0">
                        <a:latin typeface="+mn-lt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+mn-lt"/>
                        </a:rPr>
                        <a:t>2. Возможность показа нашей рекламы на </a:t>
                      </a:r>
                      <a:r>
                        <a:rPr lang="ru-RU" sz="1100" dirty="0" err="1">
                          <a:latin typeface="+mn-lt"/>
                        </a:rPr>
                        <a:t>онлайн</a:t>
                      </a:r>
                      <a:r>
                        <a:rPr lang="ru-RU" sz="1100" dirty="0">
                          <a:latin typeface="+mn-lt"/>
                        </a:rPr>
                        <a:t> платформах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8071" y="3990904"/>
          <a:ext cx="8113059" cy="275314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096870"/>
                <a:gridCol w="4016189"/>
              </a:tblGrid>
              <a:tr h="215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Сильные   стороны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8" marR="8958" marT="8958" marB="8958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Слабые стороны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8" marR="8958" marT="8958" marB="8958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7399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1. Средняя цена ниже, чем у конкурентов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2. Близкое расположение к метро, по сравнению с конкурентами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3. Закупки товаров у населения, как в магазине, так и через интернет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8" marR="8958" marT="8958" marB="895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1. Низкий уровень известности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2. Ограниченное количество ассортиментных групп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3. Отсутствие опыта в бизнесе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8" marR="8958" marT="8958" marB="8958" anchor="ctr">
                    <a:solidFill>
                      <a:schemeClr val="bg1"/>
                    </a:solidFill>
                  </a:tcPr>
                </a:tc>
              </a:tr>
              <a:tr h="215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Возможности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8" marR="8958" marT="8958" marB="8958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Угрозы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8" marR="8958" marT="8958" marB="8958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3607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1. Возможность создания </a:t>
                      </a:r>
                      <a:r>
                        <a:rPr lang="ru-RU" sz="1100" dirty="0" smtClean="0"/>
                        <a:t>интернет - магазина</a:t>
                      </a:r>
                      <a:endParaRPr lang="ru-RU" sz="11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(Выход на новые рынки)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2. Возможность использовать подвальное помещения для </a:t>
                      </a:r>
                      <a:r>
                        <a:rPr lang="ru-RU" sz="1100" dirty="0" smtClean="0"/>
                        <a:t>магазина</a:t>
                      </a:r>
                      <a:endParaRPr lang="ru-RU" sz="1100" dirty="0"/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3</a:t>
                      </a:r>
                      <a:r>
                        <a:rPr lang="ru-RU" sz="1100" dirty="0"/>
                        <a:t>. Снижение реальных располагаемых доходов населения в 3-ем квартале 2020 г. на 4,8%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(Увеличение количества покупателей секонд-хенда)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8" marR="8958" marT="8958" marB="895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1. Внесены изменения в МРОТ, он повысился до 12792 руб. (Федеральный закон от 29.12.2020 N 473-ФЗ)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(Увеличение затрат)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2. Изменения в правилах пожарной безопасности, теперь допустимое количество человек в помещениях не более 1 человека на 1 кв. 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(Ограничение количества покупателей)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958" marR="8958" marT="8958" marB="8958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514350" y="309953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SWOT -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анализ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609" y="253424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Модель </a:t>
            </a:r>
            <a:r>
              <a:rPr lang="en-US" sz="3600" dirty="0" smtClean="0"/>
              <a:t>4p </a:t>
            </a:r>
            <a:r>
              <a:rPr lang="ru-RU" sz="3600" dirty="0" smtClean="0"/>
              <a:t>и </a:t>
            </a:r>
            <a:r>
              <a:rPr lang="ru-RU" sz="3600" dirty="0" smtClean="0"/>
              <a:t>В</a:t>
            </a:r>
            <a:r>
              <a:rPr lang="ru-RU" sz="3600" dirty="0" smtClean="0"/>
              <a:t>оронка продаж</a:t>
            </a:r>
            <a:endParaRPr lang="ru-RU" sz="36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677" y="3543301"/>
            <a:ext cx="4202723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t="14786"/>
          <a:stretch>
            <a:fillRect/>
          </a:stretch>
        </p:blipFill>
        <p:spPr bwMode="auto">
          <a:xfrm>
            <a:off x="4336439" y="3810365"/>
            <a:ext cx="4807561" cy="2493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329268"/>
            <a:ext cx="8909357" cy="3448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Конкурентные преимущества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56395" y="829590"/>
            <a:ext cx="786032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1. Средняя цена ниже, чем у конкурентов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2. Близкое расположение к метро, по сравнению с конкурентами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3. Закупки товаров у населения, как в магазине, так и через интернет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611" y="0"/>
            <a:ext cx="7886700" cy="1325563"/>
          </a:xfrm>
        </p:spPr>
        <p:txBody>
          <a:bodyPr/>
          <a:lstStyle/>
          <a:p>
            <a:pPr algn="ctr"/>
            <a:r>
              <a:rPr lang="ru-RU" dirty="0" smtClean="0"/>
              <a:t>Устойчивое развитие бизнеса</a:t>
            </a:r>
            <a:endParaRPr lang="ru-RU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738555" y="973003"/>
            <a:ext cx="6347522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2022-2023 год - старт проекта и его выход на рынок: 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Открытие магазина.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Подбор сотрудников.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Закупка товара.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Первые продажи.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Активное продвижение магазина в социальных сетях.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Привлечение к сотрудничеству рекламодателей из сети интернет.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2023-2026 год – открытие новых магазинов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Дополнение штата сотрудников.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Расширение ассортимента.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Сотрудничество с зарубежными компаниями.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Открытие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интернет-магазина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2026-2031 год – достижение устойчивого положения на рынке: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Тесное сотрудничество с крупными компаниями.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Выход на рынок соседних регионов.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4598377" y="1670538"/>
            <a:ext cx="4097215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Расчет безубыточности: 1248300 / 550= 2270 ед.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2270*1150 = 2610500 руб.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12877" y="3954251"/>
            <a:ext cx="205740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+mj-lt"/>
              </a:rPr>
              <a:t>Класс отходов – </a:t>
            </a:r>
            <a:r>
              <a:rPr lang="en-US" dirty="0" smtClean="0">
                <a:latin typeface="+mj-lt"/>
              </a:rPr>
              <a:t>V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Показатели эффективности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21069" y="1848434"/>
            <a:ext cx="623460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+mj-lt"/>
              </a:rPr>
              <a:t>Необходимые инвестиции: 513 308 рублей. </a:t>
            </a:r>
            <a:r>
              <a:rPr lang="ru-RU" sz="2000" dirty="0" smtClean="0">
                <a:latin typeface="+mj-lt"/>
              </a:rPr>
              <a:t/>
            </a:r>
            <a:br>
              <a:rPr lang="ru-RU" sz="2000" dirty="0" smtClean="0">
                <a:latin typeface="+mj-lt"/>
              </a:rPr>
            </a:br>
            <a:endParaRPr lang="ru-RU" sz="20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+mj-lt"/>
              </a:rPr>
              <a:t>Источники финансирования: </a:t>
            </a:r>
          </a:p>
          <a:p>
            <a:r>
              <a:rPr lang="ru-RU" sz="2000" dirty="0" smtClean="0">
                <a:latin typeface="+mj-lt"/>
              </a:rPr>
              <a:t>   собственные </a:t>
            </a:r>
            <a:r>
              <a:rPr lang="ru-RU" sz="2000" dirty="0" smtClean="0">
                <a:latin typeface="+mj-lt"/>
              </a:rPr>
              <a:t>средства - 20000 </a:t>
            </a:r>
          </a:p>
          <a:p>
            <a:r>
              <a:rPr lang="ru-RU" sz="2000" dirty="0" smtClean="0">
                <a:latin typeface="+mj-lt"/>
              </a:rPr>
              <a:t>   кредит </a:t>
            </a:r>
            <a:r>
              <a:rPr lang="ru-RU" sz="2000" dirty="0" smtClean="0">
                <a:latin typeface="+mj-lt"/>
              </a:rPr>
              <a:t>в Сбербанке «Инвестиционный» - 500000 руб. </a:t>
            </a:r>
            <a:r>
              <a:rPr lang="ru-RU" sz="2000" dirty="0" smtClean="0">
                <a:latin typeface="+mj-lt"/>
              </a:rPr>
              <a:t>   на </a:t>
            </a:r>
            <a:r>
              <a:rPr lang="ru-RU" sz="2000" dirty="0" smtClean="0">
                <a:latin typeface="+mj-lt"/>
              </a:rPr>
              <a:t>18 мес., ставка 11%. </a:t>
            </a:r>
            <a:r>
              <a:rPr lang="ru-RU" sz="2000" dirty="0" smtClean="0">
                <a:latin typeface="+mj-lt"/>
              </a:rPr>
              <a:t/>
            </a:r>
            <a:br>
              <a:rPr lang="ru-RU" sz="2000" dirty="0" smtClean="0">
                <a:latin typeface="+mj-lt"/>
              </a:rPr>
            </a:br>
            <a:endParaRPr lang="ru-RU" sz="2000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+mj-lt"/>
              </a:rPr>
              <a:t>Финансовая эффективность проекта: </a:t>
            </a:r>
          </a:p>
          <a:p>
            <a:r>
              <a:rPr lang="ru-RU" sz="2000" dirty="0" smtClean="0">
                <a:latin typeface="+mj-lt"/>
              </a:rPr>
              <a:t>   - </a:t>
            </a:r>
            <a:r>
              <a:rPr lang="ru-RU" sz="2000" dirty="0" smtClean="0">
                <a:latin typeface="+mj-lt"/>
              </a:rPr>
              <a:t>простой срок окупаемости – 3 месяца </a:t>
            </a:r>
          </a:p>
          <a:p>
            <a:r>
              <a:rPr lang="ru-RU" sz="2000" dirty="0" smtClean="0">
                <a:latin typeface="+mj-lt"/>
              </a:rPr>
              <a:t>   - </a:t>
            </a:r>
            <a:r>
              <a:rPr lang="ru-RU" sz="2000" dirty="0" smtClean="0">
                <a:latin typeface="+mj-lt"/>
              </a:rPr>
              <a:t>чистый дисконтированный доход (NPV) – за 2 года 3726728 руб.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Контактные данные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Бизнес-идея </a:t>
            </a:r>
            <a:br>
              <a:rPr lang="ru-RU" dirty="0" smtClean="0"/>
            </a:br>
            <a:r>
              <a:rPr lang="ru-RU" dirty="0" smtClean="0"/>
              <a:t>секонд-хенд 90-60-х «местечко»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518746" y="1881553"/>
            <a:ext cx="8229600" cy="1036712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+mj-lt"/>
              </a:rPr>
              <a:t>Основная проблема, которую решает наш </a:t>
            </a:r>
            <a:r>
              <a:rPr lang="ru-RU" sz="2000" dirty="0" smtClean="0">
                <a:latin typeface="+mj-lt"/>
              </a:rPr>
              <a:t>бизнес:</a:t>
            </a:r>
          </a:p>
          <a:p>
            <a:pPr>
              <a:buNone/>
            </a:pPr>
            <a:r>
              <a:rPr lang="ru-RU" sz="2000" dirty="0" smtClean="0">
                <a:latin typeface="+mj-lt"/>
              </a:rPr>
              <a:t>Огромные </a:t>
            </a:r>
            <a:r>
              <a:rPr lang="ru-RU" sz="2000" dirty="0" smtClean="0">
                <a:latin typeface="+mj-lt"/>
              </a:rPr>
              <a:t>затраты времени и денег на поиск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83160" y="2890220"/>
            <a:ext cx="61024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smtClean="0">
                <a:latin typeface="+mj-lt"/>
              </a:rPr>
              <a:t>Методы генерирования </a:t>
            </a:r>
            <a:r>
              <a:rPr lang="ru-RU" sz="2800" b="1" dirty="0" err="1" smtClean="0">
                <a:latin typeface="+mj-lt"/>
              </a:rPr>
              <a:t>бизнес-идеи</a:t>
            </a:r>
            <a:r>
              <a:rPr lang="ru-RU" sz="2800" b="1" dirty="0" smtClean="0">
                <a:latin typeface="+mj-lt"/>
              </a:rPr>
              <a:t>:</a:t>
            </a:r>
          </a:p>
          <a:p>
            <a:r>
              <a:rPr lang="ru-RU" sz="2800" dirty="0" smtClean="0">
                <a:latin typeface="+mj-lt"/>
              </a:rPr>
              <a:t>методы </a:t>
            </a:r>
            <a:r>
              <a:rPr lang="ru-RU" sz="2800" dirty="0" err="1" smtClean="0">
                <a:latin typeface="+mj-lt"/>
              </a:rPr>
              <a:t>синектики</a:t>
            </a:r>
            <a:endParaRPr lang="ru-RU" sz="2800" dirty="0" smtClean="0">
              <a:latin typeface="+mj-lt"/>
            </a:endParaRPr>
          </a:p>
          <a:p>
            <a:r>
              <a:rPr lang="ru-RU" sz="2800" dirty="0" smtClean="0">
                <a:latin typeface="+mj-lt"/>
              </a:rPr>
              <a:t>мозгового </a:t>
            </a:r>
            <a:r>
              <a:rPr lang="ru-RU" sz="2800" dirty="0" smtClean="0">
                <a:latin typeface="+mj-lt"/>
              </a:rPr>
              <a:t>штурма </a:t>
            </a:r>
          </a:p>
          <a:p>
            <a:r>
              <a:rPr lang="ru-RU" sz="2800" dirty="0" smtClean="0">
                <a:latin typeface="+mj-lt"/>
              </a:rPr>
              <a:t>фокальных объектов</a:t>
            </a:r>
          </a:p>
          <a:p>
            <a:r>
              <a:rPr lang="ru-RU" sz="2800" dirty="0" smtClean="0">
                <a:latin typeface="+mj-lt"/>
              </a:rPr>
              <a:t>метод «автобус, ванна, кровать». </a:t>
            </a:r>
            <a:endParaRPr lang="ru-RU" sz="2800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9858" y="0"/>
            <a:ext cx="7886700" cy="1325563"/>
          </a:xfrm>
        </p:spPr>
        <p:txBody>
          <a:bodyPr/>
          <a:lstStyle/>
          <a:p>
            <a:pPr algn="ctr"/>
            <a:r>
              <a:rPr lang="ru-RU" dirty="0" smtClean="0"/>
              <a:t>Наша компания</a:t>
            </a:r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225688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Организационно-правовая форма: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Общество с ограниченной ответственностью «Местечко».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Учредители: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Грибов Александр Дмитриевич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Воскобоева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Полина Сергеевна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доля в уставном капитале по 50%.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Уставный капитал: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20 тыс. руб.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Директор: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Грибов Александр Дмитриевич.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+mj-lt"/>
                <a:ea typeface="Times New Roman" pitchFamily="18" charset="0"/>
                <a:cs typeface="Arial" pitchFamily="34" charset="0"/>
              </a:rPr>
              <a:t>  Главный бухгалтер:</a:t>
            </a:r>
            <a:r>
              <a:rPr lang="ru-RU" sz="2000" dirty="0" smtClean="0"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+mj-lt"/>
                <a:ea typeface="Times New Roman" pitchFamily="18" charset="0"/>
                <a:cs typeface="Arial" pitchFamily="34" charset="0"/>
              </a:rPr>
              <a:t>Воскобоева</a:t>
            </a:r>
            <a:r>
              <a:rPr lang="ru-RU" sz="2000" dirty="0" smtClean="0">
                <a:latin typeface="+mj-lt"/>
                <a:ea typeface="Times New Roman" pitchFamily="18" charset="0"/>
                <a:cs typeface="Arial" pitchFamily="34" charset="0"/>
              </a:rPr>
              <a:t> Полина Сергеевна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Вид экономической деятельности с указанием кода ОКВЭД: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indent="4508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47.71 – Торговля розничная бывшими в употреблении товарами в магазинах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      </a:t>
            </a:r>
          </a:p>
          <a:p>
            <a:pPr indent="4508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latin typeface="+mj-lt"/>
              </a:rPr>
              <a:t>SMART </a:t>
            </a:r>
            <a:r>
              <a:rPr lang="ru-RU" sz="2000" b="1" dirty="0" smtClean="0">
                <a:latin typeface="+mj-lt"/>
              </a:rPr>
              <a:t>цель: </a:t>
            </a:r>
            <a:r>
              <a:rPr lang="ru-RU" sz="2000" dirty="0" smtClean="0">
                <a:latin typeface="+mj-lt"/>
              </a:rPr>
              <a:t>получение прибыли в размере 6 400 тыс. руб. </a:t>
            </a:r>
            <a:r>
              <a:rPr lang="ru-RU" sz="2000" dirty="0" smtClean="0">
                <a:solidFill>
                  <a:srgbClr val="FF0000"/>
                </a:solidFill>
                <a:latin typeface="+mj-lt"/>
              </a:rPr>
              <a:t>за 2 года</a:t>
            </a:r>
            <a:endParaRPr lang="ru-RU" sz="2000" dirty="0" smtClean="0">
              <a:solidFill>
                <a:srgbClr val="FF0000"/>
              </a:solidFill>
              <a:latin typeface="+mj-lt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sun9-13.userapi.com/impg/IpKaQXCRCXVjqlH1NqWcVy2ljISN-4EyqbVhvg/ab1S-BOxVWc.jpg?size=810x1080&amp;quality=96&amp;sign=6002a0fdd003129222bbbd05a35a93d9&amp;type=album"/>
          <p:cNvPicPr>
            <a:picLocks noGrp="1"/>
          </p:cNvPicPr>
          <p:nvPr>
            <p:ph idx="1"/>
          </p:nvPr>
        </p:nvPicPr>
        <p:blipFill>
          <a:blip r:embed="rId2" cstate="print"/>
          <a:srcRect l="28060" t="44591" r="27365" b="25120"/>
          <a:stretch>
            <a:fillRect/>
          </a:stretch>
        </p:blipFill>
        <p:spPr bwMode="auto">
          <a:xfrm>
            <a:off x="7524328" y="188640"/>
            <a:ext cx="1431505" cy="1320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327638" y="589085"/>
            <a:ext cx="55056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latin typeface="+mj-lt"/>
              </a:rPr>
              <a:t>Структура управления</a:t>
            </a:r>
            <a:endParaRPr lang="ru-RU" sz="4400" dirty="0">
              <a:latin typeface="+mj-lt"/>
            </a:endParaRPr>
          </a:p>
        </p:txBody>
      </p:sp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584688" y="163219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02273" y="-109659"/>
            <a:ext cx="7886700" cy="1325563"/>
          </a:xfrm>
        </p:spPr>
        <p:txBody>
          <a:bodyPr/>
          <a:lstStyle/>
          <a:p>
            <a:pPr algn="ctr"/>
            <a:r>
              <a:rPr lang="ru-RU" dirty="0" smtClean="0"/>
              <a:t>Описание отрасли</a:t>
            </a:r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3412976"/>
          </a:xfrm>
        </p:spPr>
        <p:txBody>
          <a:bodyPr>
            <a:normAutofit fontScale="62500" lnSpcReduction="20000"/>
          </a:bodyPr>
          <a:lstStyle/>
          <a:p>
            <a:pPr marL="891540" indent="-34290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Продать не удается 10-15%, их приходится отправлять в переработку. </a:t>
            </a:r>
          </a:p>
          <a:p>
            <a:pPr marL="891540" indent="-34290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Провальные для торговли секонд-хендом четыре месяца: декабрь-январь, июнь-июль. </a:t>
            </a:r>
          </a:p>
          <a:p>
            <a:pPr marL="891540" indent="-34290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Начиная с 2015 г. больше стали покупать элитной </a:t>
            </a:r>
            <a:r>
              <a:rPr lang="ru-RU" dirty="0" err="1" smtClean="0">
                <a:latin typeface="+mj-lt"/>
              </a:rPr>
              <a:t>брендовой</a:t>
            </a:r>
            <a:r>
              <a:rPr lang="ru-RU" dirty="0" smtClean="0">
                <a:latin typeface="+mj-lt"/>
              </a:rPr>
              <a:t> одежды, </a:t>
            </a:r>
          </a:p>
          <a:p>
            <a:pPr marL="891540" indent="-34290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Низкосортную стали покупать гораздо меньше. </a:t>
            </a:r>
          </a:p>
          <a:p>
            <a:pPr marL="891540" indent="-34290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На рынке появились крупные продавцы секонд-хенда, и это привело к снижению прибыли маленьких магазинов.</a:t>
            </a:r>
          </a:p>
          <a:p>
            <a:pPr marL="891540" indent="-34290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Все чаще одежда в магазине не сваливается в кучу, а стала вывешиваться. </a:t>
            </a:r>
          </a:p>
          <a:p>
            <a:pPr marL="891540" indent="-34290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В связи с ростом курса доллара, поставки одежды за рубежом дорожает.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5229200"/>
            <a:ext cx="727280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0">
              <a:buNone/>
            </a:pPr>
            <a:r>
              <a:rPr lang="ru-RU" dirty="0" smtClean="0">
                <a:solidFill>
                  <a:schemeClr val="tx1"/>
                </a:solidFill>
                <a:latin typeface="+mj-lt"/>
              </a:rPr>
              <a:t>Итог: учитывая все отраслевые изменения, нами принято решение, что закупать одежду будем у населения. </a:t>
            </a:r>
            <a:endParaRPr lang="ru-RU" dirty="0" smtClean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ru-RU" dirty="0" smtClean="0"/>
              <a:t>Чем торгуем</a:t>
            </a:r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611066" y="1799248"/>
            <a:ext cx="7886700" cy="435133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+mj-lt"/>
              </a:rPr>
              <a:t>Одежда </a:t>
            </a:r>
            <a:r>
              <a:rPr lang="ru-RU" dirty="0" smtClean="0">
                <a:latin typeface="+mj-lt"/>
              </a:rPr>
              <a:t>секонд-хенд </a:t>
            </a:r>
            <a:r>
              <a:rPr lang="ru-RU" dirty="0" smtClean="0">
                <a:latin typeface="+mj-lt"/>
              </a:rPr>
              <a:t>в стиле «Ретро 60-90х годов</a:t>
            </a:r>
            <a:r>
              <a:rPr lang="ru-RU" dirty="0" smtClean="0">
                <a:latin typeface="+mj-lt"/>
              </a:rPr>
              <a:t>»</a:t>
            </a:r>
          </a:p>
          <a:p>
            <a:pPr>
              <a:buNone/>
            </a:pPr>
            <a:r>
              <a:rPr lang="ru-RU" dirty="0" smtClean="0">
                <a:latin typeface="+mj-lt"/>
              </a:rPr>
              <a:t>Назначение и область применения</a:t>
            </a:r>
            <a:r>
              <a:rPr lang="ru-RU" dirty="0" smtClean="0">
                <a:latin typeface="+mj-lt"/>
              </a:rPr>
              <a:t>:</a:t>
            </a:r>
            <a:br>
              <a:rPr lang="ru-RU" dirty="0" smtClean="0">
                <a:latin typeface="+mj-lt"/>
              </a:rPr>
            </a:br>
            <a:endParaRPr lang="ru-RU" dirty="0" smtClean="0">
              <a:latin typeface="+mj-lt"/>
            </a:endParaRPr>
          </a:p>
          <a:p>
            <a:pPr marL="891540" indent="-34290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«Переместиться в прошлое»</a:t>
            </a:r>
          </a:p>
          <a:p>
            <a:pPr marL="891540" indent="-34290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Найти свой уникальный стиль</a:t>
            </a:r>
          </a:p>
          <a:p>
            <a:pPr marL="891540" indent="-342900">
              <a:buFont typeface="+mj-lt"/>
              <a:buAutoNum type="arabicPeriod"/>
            </a:pPr>
            <a:r>
              <a:rPr lang="ru-RU" dirty="0" err="1" smtClean="0">
                <a:latin typeface="+mj-lt"/>
              </a:rPr>
              <a:t>Экологичный</a:t>
            </a:r>
            <a:r>
              <a:rPr lang="ru-RU" dirty="0" smtClean="0">
                <a:latin typeface="+mj-lt"/>
              </a:rPr>
              <a:t> образ жизни </a:t>
            </a:r>
          </a:p>
          <a:p>
            <a:pPr marL="891540" indent="-34290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Сэкономить денежные средства покупателей.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ru-RU" dirty="0" smtClean="0"/>
              <a:t>Конкурентоспособность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37442" y="1509102"/>
          <a:ext cx="7886700" cy="486374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56199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Факторы привлекательности товара (услуги)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Секонд-хенд 60-90 </a:t>
                      </a:r>
                      <a:r>
                        <a:rPr lang="ru-RU" sz="1800" dirty="0" err="1"/>
                        <a:t>х</a:t>
                      </a:r>
                      <a:r>
                        <a:rPr lang="ru-RU" sz="1800" dirty="0"/>
                        <a:t> «Местечко»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Ключевые конкуренты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74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/>
                        <a:t>«Вернисаж» в Измайлово</a:t>
                      </a:r>
                      <a:endParaRPr lang="ru-RU" sz="1800" b="1" i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5723" marR="65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Магазин-галерея винтажной одежды «Фрик Фрак»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</a:tr>
              <a:tr h="956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1. Местоположение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Близость к метро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Москва, Мытная ул., 52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700 м.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Измайловское </a:t>
                      </a:r>
                      <a:r>
                        <a:rPr lang="ru-RU" sz="1800" dirty="0" err="1"/>
                        <a:t>ш</a:t>
                      </a:r>
                      <a:r>
                        <a:rPr lang="ru-RU" sz="1800" dirty="0"/>
                        <a:t>., 73 Ж, Москва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850 м.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ул. Шаболовка, 25, корп. 1, Москва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1 км.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</a:tr>
              <a:tr h="5619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2. Средняя цена, руб.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1750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2050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5050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</a:tr>
              <a:tr h="6374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3.  Широта ассортимента,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Количество групп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21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150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30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</a:tr>
              <a:tr h="5619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4.  Стиль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60-90 </a:t>
                      </a:r>
                      <a:r>
                        <a:rPr lang="ru-RU" sz="1800" dirty="0" err="1"/>
                        <a:t>х</a:t>
                      </a:r>
                      <a:r>
                        <a:rPr lang="ru-RU" sz="1800" dirty="0"/>
                        <a:t> годов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1910-2020 х годов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40-90 </a:t>
                      </a:r>
                      <a:r>
                        <a:rPr lang="ru-RU" sz="1800" dirty="0" err="1"/>
                        <a:t>х</a:t>
                      </a:r>
                      <a:r>
                        <a:rPr lang="ru-RU" sz="1800" dirty="0"/>
                        <a:t> годов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23" marR="65723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ru-RU" dirty="0" smtClean="0"/>
              <a:t>Ключевые факторы успеха</a:t>
            </a:r>
            <a:endParaRPr lang="ru-RU" dirty="0"/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marL="651510" lvl="0" indent="-51435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Согласованность между членами команды.</a:t>
            </a:r>
          </a:p>
          <a:p>
            <a:pPr marL="651510" lvl="0" indent="-51435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Наличие плана.</a:t>
            </a:r>
          </a:p>
          <a:p>
            <a:pPr marL="651510" lvl="0" indent="-51435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Четкое распределение обязанностей между членами команды.</a:t>
            </a:r>
          </a:p>
          <a:p>
            <a:pPr marL="651510" lvl="0" indent="-514350">
              <a:buFont typeface="+mj-lt"/>
              <a:buAutoNum type="arabicPeriod"/>
            </a:pPr>
            <a:r>
              <a:rPr lang="ru-RU" dirty="0" smtClean="0">
                <a:latin typeface="+mj-lt"/>
              </a:rPr>
              <a:t>Готовность и желание получать новые профессиональные знания и навыки.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</TotalTime>
  <Words>1149</Words>
  <Application>Microsoft Office PowerPoint</Application>
  <PresentationFormat>Экран (4:3)</PresentationFormat>
  <Paragraphs>324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Модуль В1 Н1 Наша команда и бизнес-идея</vt:lpstr>
      <vt:lpstr>Наша команда «Бизнес-стиляги»</vt:lpstr>
      <vt:lpstr>Бизнес-идея  секонд-хенд 90-60-х «местечко»</vt:lpstr>
      <vt:lpstr>Наша компания</vt:lpstr>
      <vt:lpstr>Слайд 5</vt:lpstr>
      <vt:lpstr>Описание отрасли</vt:lpstr>
      <vt:lpstr>Чем торгуем</vt:lpstr>
      <vt:lpstr>Конкурентоспособность</vt:lpstr>
      <vt:lpstr>Ключевые факторы успеха</vt:lpstr>
      <vt:lpstr>Жизнеспособность проекта</vt:lpstr>
      <vt:lpstr>Риски</vt:lpstr>
      <vt:lpstr>Целевой рынок</vt:lpstr>
      <vt:lpstr>Бизнес-процессы</vt:lpstr>
      <vt:lpstr>Схема основных бизнес-процессов</vt:lpstr>
      <vt:lpstr>Диаграмма Ганта</vt:lpstr>
      <vt:lpstr>Стоимость оборудования, инвентаря, расходных материалов</vt:lpstr>
      <vt:lpstr>Затраты на персонал </vt:lpstr>
      <vt:lpstr>Варианты развития бизнеса</vt:lpstr>
      <vt:lpstr>Маркетинговый план</vt:lpstr>
      <vt:lpstr>PEST - анализ</vt:lpstr>
      <vt:lpstr>Модель 4p и Воронка продаж</vt:lpstr>
      <vt:lpstr>Устойчивое развитие бизнеса</vt:lpstr>
      <vt:lpstr>Показатели эффективности</vt:lpstr>
      <vt:lpstr>Контактные данные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Лобашевская</cp:lastModifiedBy>
  <cp:revision>4</cp:revision>
  <dcterms:created xsi:type="dcterms:W3CDTF">2020-10-04T11:23:22Z</dcterms:created>
  <dcterms:modified xsi:type="dcterms:W3CDTF">2021-02-02T11:58:04Z</dcterms:modified>
</cp:coreProperties>
</file>