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9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1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9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0BF5-AFAB-4D02-B44D-1939F3F5B9F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1143-22CB-44FB-AC3C-6BCA594F9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42" y="-385762"/>
            <a:ext cx="11260183" cy="21361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Людина і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довкілля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протягом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історії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господарювання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проблема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ресурсів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Людина як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частина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природи</a:t>
            </a:r>
            <a:endParaRPr lang="en-US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926" y="1820568"/>
            <a:ext cx="9144000" cy="1655762"/>
          </a:xfrm>
        </p:spPr>
        <p:txBody>
          <a:bodyPr/>
          <a:lstStyle/>
          <a:p>
            <a:r>
              <a:rPr lang="uk-UA" b="1" dirty="0" smtClean="0"/>
              <a:t>5ІУ28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53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892" y="4766329"/>
            <a:ext cx="3051678" cy="1714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427" y="149610"/>
            <a:ext cx="67491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 фото </a:t>
            </a:r>
            <a:r>
              <a:rPr lang="ru-RU" sz="2000" b="1" dirty="0" err="1" smtClean="0"/>
              <a:t>зображено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шведську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екоактивістку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Грету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Тунберг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Дівчина</a:t>
            </a:r>
            <a:r>
              <a:rPr lang="ru-RU" sz="2000" b="1" dirty="0" smtClean="0"/>
              <a:t> стала </a:t>
            </a:r>
            <a:r>
              <a:rPr lang="ru-RU" sz="2000" b="1" dirty="0" err="1" smtClean="0"/>
              <a:t>відомою</a:t>
            </a:r>
            <a:r>
              <a:rPr lang="ru-RU" sz="2000" b="1" dirty="0" smtClean="0"/>
              <a:t> на весь </a:t>
            </a:r>
            <a:r>
              <a:rPr lang="ru-RU" sz="2000" b="1" dirty="0" err="1" smtClean="0"/>
              <a:t>світ</a:t>
            </a:r>
            <a:r>
              <a:rPr lang="ru-RU" sz="2000" b="1" dirty="0" smtClean="0"/>
              <a:t> у 2019 р. </a:t>
            </a:r>
            <a:r>
              <a:rPr lang="ru-RU" sz="2000" b="1" dirty="0" err="1" smtClean="0"/>
              <a:t>заявами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необхідність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активнішої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боротьби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збереження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. Вона взяла участь у </a:t>
            </a:r>
            <a:r>
              <a:rPr lang="ru-RU" sz="2000" b="1" dirty="0" err="1" smtClean="0"/>
              <a:t>міжнародному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кліматичному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саміті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зібранні</a:t>
            </a:r>
            <a:r>
              <a:rPr lang="ru-RU" sz="2000" b="1" dirty="0" smtClean="0"/>
              <a:t>) ООН.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свого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дівчина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звинуватила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політиків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загостренні</a:t>
            </a:r>
            <a:r>
              <a:rPr lang="ru-RU" sz="2000" b="1" dirty="0" smtClean="0"/>
              <a:t> проблем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 через </a:t>
            </a:r>
            <a:r>
              <a:rPr lang="ru-RU" sz="2000" b="1" dirty="0" err="1" smtClean="0"/>
              <a:t>хижацьке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Уявіть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кліматичний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саміт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зібрання</a:t>
            </a:r>
            <a:r>
              <a:rPr lang="ru-RU" sz="2000" b="1" dirty="0" smtClean="0"/>
              <a:t>) запросили вас — </a:t>
            </a:r>
            <a:r>
              <a:rPr lang="ru-RU" sz="2000" b="1" dirty="0" err="1" smtClean="0"/>
              <a:t>підготуйте</a:t>
            </a:r>
            <a:r>
              <a:rPr lang="ru-RU" sz="2000" b="1" dirty="0" smtClean="0"/>
              <a:t> короткий </a:t>
            </a:r>
            <a:r>
              <a:rPr lang="ru-RU" sz="2000" b="1" dirty="0" err="1" smtClean="0"/>
              <a:t>виступ</a:t>
            </a:r>
            <a:r>
              <a:rPr lang="ru-RU" sz="2000" b="1" dirty="0" smtClean="0"/>
              <a:t> на тему «</a:t>
            </a:r>
            <a:r>
              <a:rPr lang="ru-RU" sz="2000" b="1" dirty="0" err="1" smtClean="0"/>
              <a:t>Мій</a:t>
            </a:r>
            <a:r>
              <a:rPr lang="ru-RU" sz="2000" b="1" dirty="0" smtClean="0"/>
              <a:t> приклад </a:t>
            </a:r>
            <a:r>
              <a:rPr lang="ru-RU" sz="2000" b="1" dirty="0" err="1" smtClean="0"/>
              <a:t>екологічно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поведінки</a:t>
            </a:r>
            <a:r>
              <a:rPr lang="ru-RU" sz="2000" b="1" dirty="0" smtClean="0"/>
              <a:t>». У </a:t>
            </a:r>
            <a:r>
              <a:rPr lang="ru-RU" sz="2000" b="1" dirty="0" err="1" smtClean="0"/>
              <a:t>виступі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розкажіть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ви</a:t>
            </a:r>
            <a:r>
              <a:rPr lang="ru-RU" sz="2000" b="1" dirty="0" smtClean="0"/>
              <a:t> чините в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зберегти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. Для </a:t>
            </a:r>
            <a:r>
              <a:rPr lang="ru-RU" sz="2000" b="1" dirty="0" err="1" smtClean="0"/>
              <a:t>переконливості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проілюструйте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фотографіями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0" y="149610"/>
            <a:ext cx="4824364" cy="2730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7" y="4737910"/>
            <a:ext cx="2619375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740" y="46331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28" y="666238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5486" y="4029165"/>
            <a:ext cx="5018314" cy="21477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405689"/>
            <a:ext cx="9714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1. </a:t>
            </a:r>
            <a:r>
              <a:rPr lang="ru-RU" b="1" i="1" dirty="0" err="1" smtClean="0"/>
              <a:t>Самооцінювання</a:t>
            </a:r>
            <a:r>
              <a:rPr lang="ru-RU" b="1" i="1" dirty="0" smtClean="0"/>
              <a:t>. </a:t>
            </a:r>
            <a:r>
              <a:rPr lang="ru-RU" b="1" i="1" dirty="0" err="1" smtClean="0"/>
              <a:t>Оцініть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успіхи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опануванні</a:t>
            </a:r>
            <a:r>
              <a:rPr lang="ru-RU" b="1" i="1" dirty="0" smtClean="0"/>
              <a:t> теми «Людина і </a:t>
            </a:r>
            <a:r>
              <a:rPr lang="ru-RU" b="1" i="1" dirty="0" err="1" smtClean="0"/>
              <a:t>довкілля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протягом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історії</a:t>
            </a:r>
            <a:r>
              <a:rPr lang="ru-RU" b="1" i="1" dirty="0" smtClean="0"/>
              <a:t>» — </a:t>
            </a:r>
            <a:r>
              <a:rPr lang="ru-RU" b="1" i="1" dirty="0" err="1" smtClean="0"/>
              <a:t>поєднайте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кожне</a:t>
            </a:r>
            <a:r>
              <a:rPr lang="ru-RU" b="1" i="1" dirty="0" smtClean="0"/>
              <a:t> з </a:t>
            </a:r>
            <a:r>
              <a:rPr lang="ru-RU" b="1" i="1" dirty="0" err="1" smtClean="0"/>
              <a:t>питань</a:t>
            </a:r>
            <a:r>
              <a:rPr lang="ru-RU" b="1" i="1" dirty="0" smtClean="0"/>
              <a:t> для самоконтролю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відповідним</a:t>
            </a:r>
            <a:r>
              <a:rPr lang="ru-RU" b="1" i="1" dirty="0" smtClean="0"/>
              <a:t> смайликом </a:t>
            </a:r>
            <a:r>
              <a:rPr lang="ru-RU" b="1" i="1" dirty="0" err="1" smtClean="0"/>
              <a:t>успіху</a:t>
            </a:r>
            <a:r>
              <a:rPr lang="ru-RU" b="1" i="1" dirty="0" smtClean="0"/>
              <a:t>. </a:t>
            </a:r>
            <a:r>
              <a:rPr lang="ru-RU" b="1" i="1" dirty="0" err="1" smtClean="0"/>
              <a:t>Усно</a:t>
            </a:r>
            <a:r>
              <a:rPr lang="ru-RU" b="1" i="1" dirty="0" smtClean="0"/>
              <a:t> дайте </a:t>
            </a:r>
            <a:r>
              <a:rPr lang="ru-RU" b="1" i="1" dirty="0" err="1" smtClean="0"/>
              <a:t>відповіді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поставлені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запитання</a:t>
            </a:r>
            <a:r>
              <a:rPr lang="ru-RU" b="1" i="1" dirty="0" smtClean="0"/>
              <a:t>.</a:t>
            </a:r>
            <a:endParaRPr lang="en-US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3" y="2060804"/>
            <a:ext cx="8874697" cy="3669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628" y="5864850"/>
            <a:ext cx="765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2. </a:t>
            </a:r>
            <a:r>
              <a:rPr lang="ru-RU" b="1" i="1" dirty="0" err="1" smtClean="0"/>
              <a:t>Позначте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шкалі</a:t>
            </a:r>
            <a:r>
              <a:rPr lang="ru-RU" b="1" i="1" dirty="0" smtClean="0"/>
              <a:t> часу </a:t>
            </a:r>
            <a:r>
              <a:rPr lang="ru-RU" b="1" i="1" dirty="0" err="1" smtClean="0"/>
              <a:t>найважливіші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етапи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розвитку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господарства</a:t>
            </a:r>
            <a:r>
              <a:rPr lang="ru-RU" b="1" i="1" dirty="0" smtClean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017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2172"/>
            <a:ext cx="10515600" cy="7191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1. ЧИ РОСТУТЬ БУЛКИ НА ДЕРЕВАХ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53" y="2806934"/>
            <a:ext cx="5583504" cy="3644789"/>
          </a:xfrm>
        </p:spPr>
      </p:pic>
      <p:sp>
        <p:nvSpPr>
          <p:cNvPr id="4" name="Прямоугольник 3"/>
          <p:cNvSpPr/>
          <p:nvPr/>
        </p:nvSpPr>
        <p:spPr>
          <a:xfrm>
            <a:off x="274949" y="676095"/>
            <a:ext cx="48065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залежним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і природа </a:t>
            </a:r>
            <a:r>
              <a:rPr lang="ru-RU" sz="2000" b="1" dirty="0" err="1" smtClean="0"/>
              <a:t>визначали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спосіб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заняття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знаряддя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їжу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одяг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житло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дозвілля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первісних</a:t>
            </a:r>
            <a:r>
              <a:rPr lang="ru-RU" sz="2000" b="1" dirty="0" smtClean="0"/>
              <a:t> людей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сповнено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випробувань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адже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супермаркетів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й булки на деревах не росли. </a:t>
            </a:r>
            <a:r>
              <a:rPr lang="ru-RU" sz="2000" b="1" dirty="0" err="1" smtClean="0"/>
              <a:t>Виробляти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харчування</a:t>
            </a:r>
            <a:r>
              <a:rPr lang="ru-RU" sz="2000" b="1" dirty="0" smtClean="0"/>
              <a:t> люди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навчилися</a:t>
            </a:r>
            <a:r>
              <a:rPr lang="ru-RU" sz="2000" b="1" dirty="0" smtClean="0"/>
              <a:t>. Усе,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давала природа, люди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привласнювали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нічого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виробляючи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заняттями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збиральництво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полювання</a:t>
            </a:r>
            <a:r>
              <a:rPr lang="ru-RU" sz="2000" b="1" dirty="0" smtClean="0">
                <a:solidFill>
                  <a:srgbClr val="FF0000"/>
                </a:solidFill>
              </a:rPr>
              <a:t> та </a:t>
            </a:r>
            <a:r>
              <a:rPr lang="ru-RU" sz="2000" b="1" dirty="0" err="1" smtClean="0">
                <a:solidFill>
                  <a:srgbClr val="FF0000"/>
                </a:solidFill>
              </a:rPr>
              <a:t>рибальство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форма </a:t>
            </a:r>
            <a:r>
              <a:rPr lang="ru-RU" sz="2000" b="1" dirty="0" err="1" smtClean="0"/>
              <a:t>господарювання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називається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привласнювальною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оскільки</a:t>
            </a:r>
            <a:r>
              <a:rPr lang="ru-RU" sz="2000" b="1" dirty="0" smtClean="0"/>
              <a:t> люди залучали в готовому </a:t>
            </a:r>
            <a:r>
              <a:rPr lang="ru-RU" sz="2000" b="1" dirty="0" err="1" smtClean="0"/>
              <a:t>вигляді</a:t>
            </a:r>
            <a:r>
              <a:rPr lang="ru-RU" sz="2000" b="1" dirty="0" smtClean="0"/>
              <a:t> дари </a:t>
            </a:r>
            <a:r>
              <a:rPr lang="ru-RU" sz="2000" b="1" dirty="0" err="1" smtClean="0"/>
              <a:t>природи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власних</a:t>
            </a:r>
            <a:r>
              <a:rPr lang="ru-RU" sz="2000" b="1" dirty="0" smtClean="0"/>
              <a:t> потреб.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7271" y="56386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/>
              <a:t>Поміркуймо</a:t>
            </a:r>
            <a:r>
              <a:rPr lang="ru-RU" b="1" i="1" dirty="0" smtClean="0"/>
              <a:t>!</a:t>
            </a:r>
            <a:endParaRPr lang="ru-RU" i="1" dirty="0" smtClean="0"/>
          </a:p>
          <a:p>
            <a:r>
              <a:rPr lang="ru-RU" i="1" dirty="0" smtClean="0"/>
              <a:t>1. </a:t>
            </a:r>
            <a:r>
              <a:rPr lang="ru-RU" i="1" dirty="0" err="1" smtClean="0"/>
              <a:t>Розгляньте</a:t>
            </a:r>
            <a:r>
              <a:rPr lang="ru-RU" i="1" dirty="0" smtClean="0"/>
              <a:t> </a:t>
            </a:r>
            <a:r>
              <a:rPr lang="ru-RU" i="1" dirty="0" err="1" smtClean="0"/>
              <a:t>малюнок</a:t>
            </a:r>
            <a:r>
              <a:rPr lang="ru-RU" i="1" dirty="0" smtClean="0"/>
              <a:t> </a:t>
            </a:r>
            <a:r>
              <a:rPr lang="ru-RU" i="1" dirty="0" err="1" smtClean="0"/>
              <a:t>сучасного</a:t>
            </a:r>
            <a:r>
              <a:rPr lang="ru-RU" i="1" dirty="0" smtClean="0"/>
              <a:t> художника. </a:t>
            </a:r>
            <a:r>
              <a:rPr lang="ru-RU" i="1" dirty="0" err="1" smtClean="0"/>
              <a:t>Який</a:t>
            </a:r>
            <a:r>
              <a:rPr lang="ru-RU" i="1" dirty="0" smtClean="0"/>
              <a:t> характер </a:t>
            </a:r>
            <a:r>
              <a:rPr lang="ru-RU" i="1" dirty="0" err="1" smtClean="0"/>
              <a:t>малюнка</a:t>
            </a:r>
            <a:r>
              <a:rPr lang="ru-RU" i="1" dirty="0" smtClean="0"/>
              <a:t>: </a:t>
            </a:r>
            <a:r>
              <a:rPr lang="ru-RU" i="1" dirty="0" err="1" smtClean="0"/>
              <a:t>навчальний</a:t>
            </a:r>
            <a:r>
              <a:rPr lang="ru-RU" i="1" dirty="0" smtClean="0"/>
              <a:t>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комічний</a:t>
            </a:r>
            <a:r>
              <a:rPr lang="ru-RU" i="1" dirty="0" smtClean="0"/>
              <a:t>?</a:t>
            </a:r>
          </a:p>
          <a:p>
            <a:r>
              <a:rPr lang="ru-RU" i="1" dirty="0" smtClean="0"/>
              <a:t>2.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елементів</a:t>
            </a:r>
            <a:r>
              <a:rPr lang="ru-RU" i="1" dirty="0" smtClean="0"/>
              <a:t> </a:t>
            </a:r>
            <a:r>
              <a:rPr lang="ru-RU" i="1" dirty="0" err="1" smtClean="0"/>
              <a:t>зображення</a:t>
            </a:r>
            <a:r>
              <a:rPr lang="ru-RU" i="1" dirty="0" smtClean="0"/>
              <a:t> художник </a:t>
            </a:r>
            <a:r>
              <a:rPr lang="ru-RU" i="1" dirty="0" err="1" smtClean="0"/>
              <a:t>зобразив</a:t>
            </a:r>
            <a:r>
              <a:rPr lang="ru-RU" i="1" dirty="0" smtClean="0"/>
              <a:t> </a:t>
            </a:r>
            <a:r>
              <a:rPr lang="ru-RU" i="1" dirty="0" err="1" smtClean="0"/>
              <a:t>первісну</a:t>
            </a:r>
            <a:r>
              <a:rPr lang="ru-RU" i="1" dirty="0" smtClean="0"/>
              <a:t> </a:t>
            </a:r>
            <a:r>
              <a:rPr lang="ru-RU" i="1" dirty="0" err="1" smtClean="0"/>
              <a:t>добу</a:t>
            </a:r>
            <a:r>
              <a:rPr lang="ru-RU" i="1" dirty="0" smtClean="0"/>
              <a:t> </a:t>
            </a:r>
            <a:r>
              <a:rPr lang="ru-RU" i="1" dirty="0" err="1" smtClean="0"/>
              <a:t>людства</a:t>
            </a:r>
            <a:r>
              <a:rPr lang="ru-RU" i="1" dirty="0" smtClean="0"/>
              <a:t>; </a:t>
            </a:r>
            <a:r>
              <a:rPr lang="ru-RU" i="1" dirty="0" err="1" smtClean="0"/>
              <a:t>привласнювальний</a:t>
            </a:r>
            <a:r>
              <a:rPr lang="ru-RU" i="1" dirty="0" smtClean="0"/>
              <a:t> характер </a:t>
            </a:r>
            <a:r>
              <a:rPr lang="ru-RU" i="1" dirty="0" err="1" smtClean="0"/>
              <a:t>господарювання</a:t>
            </a:r>
            <a:r>
              <a:rPr lang="ru-RU" i="1" dirty="0" smtClean="0"/>
              <a:t> </a:t>
            </a:r>
            <a:r>
              <a:rPr lang="ru-RU" i="1" dirty="0" err="1" smtClean="0"/>
              <a:t>первісних</a:t>
            </a:r>
            <a:r>
              <a:rPr lang="ru-RU" i="1" dirty="0" smtClean="0"/>
              <a:t> людей?</a:t>
            </a:r>
          </a:p>
          <a:p>
            <a:r>
              <a:rPr lang="ru-RU" i="1" dirty="0" smtClean="0"/>
              <a:t>3. Дайте </a:t>
            </a:r>
            <a:r>
              <a:rPr lang="ru-RU" i="1" dirty="0" err="1" smtClean="0"/>
              <a:t>відповідь</a:t>
            </a:r>
            <a:r>
              <a:rPr lang="ru-RU" i="1" dirty="0" smtClean="0"/>
              <a:t> на </a:t>
            </a:r>
            <a:r>
              <a:rPr lang="ru-RU" i="1" dirty="0" err="1" smtClean="0"/>
              <a:t>запитання</a:t>
            </a:r>
            <a:r>
              <a:rPr lang="ru-RU" i="1" dirty="0" smtClean="0"/>
              <a:t> до </a:t>
            </a:r>
            <a:r>
              <a:rPr lang="ru-RU" i="1" dirty="0" err="1" smtClean="0"/>
              <a:t>малюнка</a:t>
            </a:r>
            <a:r>
              <a:rPr lang="ru-RU" i="1" dirty="0" smtClean="0"/>
              <a:t> .</a:t>
            </a:r>
            <a:endParaRPr lang="en-US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76830" y="2508484"/>
            <a:ext cx="255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людей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6686" y="6380840"/>
            <a:ext cx="77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надійним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спосіб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забезпечення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їжею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первісних</a:t>
            </a:r>
            <a:r>
              <a:rPr lang="ru-RU" b="1" i="1" dirty="0" smtClean="0"/>
              <a:t> людей?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446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32" y="109538"/>
            <a:ext cx="3642342" cy="1995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9927770" y="6176963"/>
            <a:ext cx="1426029" cy="30221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237" y="78091"/>
            <a:ext cx="691052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З часом, </a:t>
            </a:r>
            <a:r>
              <a:rPr lang="ru-RU" sz="2000" b="1" dirty="0" err="1" smtClean="0"/>
              <a:t>збираючи</a:t>
            </a:r>
            <a:r>
              <a:rPr lang="ru-RU" sz="2000" b="1" dirty="0" smtClean="0"/>
              <a:t> зерна </a:t>
            </a:r>
            <a:r>
              <a:rPr lang="ru-RU" sz="2000" b="1" dirty="0" err="1" smtClean="0"/>
              <a:t>їстівних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помічала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зернини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потрапляли</a:t>
            </a:r>
            <a:r>
              <a:rPr lang="ru-RU" sz="2000" b="1" dirty="0" smtClean="0"/>
              <a:t> в землю, </a:t>
            </a:r>
            <a:r>
              <a:rPr lang="ru-RU" sz="2000" b="1" dirty="0" err="1" smtClean="0"/>
              <a:t>навесні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проростали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пізніше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зібрати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самі</a:t>
            </a:r>
            <a:r>
              <a:rPr lang="ru-RU" sz="2000" b="1" dirty="0" smtClean="0"/>
              <a:t> зерна. 10 тис.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тому люди почали </a:t>
            </a:r>
            <a:r>
              <a:rPr lang="ru-RU" sz="2000" b="1" dirty="0" err="1" smtClean="0"/>
              <a:t>обробляти</a:t>
            </a:r>
            <a:r>
              <a:rPr lang="ru-RU" sz="2000" b="1" dirty="0" smtClean="0"/>
              <a:t> землю, </a:t>
            </a:r>
            <a:r>
              <a:rPr lang="ru-RU" sz="2000" b="1" dirty="0" err="1" smtClean="0"/>
              <a:t>засівати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займатися</a:t>
            </a:r>
            <a:r>
              <a:rPr lang="ru-RU" sz="20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землеробством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Нерідко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полювання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мисливці</a:t>
            </a:r>
            <a:r>
              <a:rPr lang="ru-RU" sz="2000" b="1" dirty="0" smtClean="0"/>
              <a:t> приносили </a:t>
            </a:r>
            <a:r>
              <a:rPr lang="ru-RU" sz="2000" b="1" dirty="0" err="1" smtClean="0"/>
              <a:t>молодих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навчилися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доглядати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отримувати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м’ясо</a:t>
            </a:r>
            <a:r>
              <a:rPr lang="ru-RU" sz="2000" b="1" dirty="0" smtClean="0"/>
              <a:t>, молоко. Так </a:t>
            </a:r>
            <a:r>
              <a:rPr lang="ru-RU" sz="2000" b="1" dirty="0" err="1" smtClean="0"/>
              <a:t>виникло</a:t>
            </a:r>
            <a:r>
              <a:rPr lang="ru-RU" sz="20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скотарство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Виникнення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землеробства</a:t>
            </a:r>
            <a:r>
              <a:rPr lang="ru-RU" sz="2000" b="1" dirty="0" smtClean="0">
                <a:solidFill>
                  <a:srgbClr val="FF0000"/>
                </a:solidFill>
              </a:rPr>
              <a:t> і </a:t>
            </a:r>
            <a:r>
              <a:rPr lang="ru-RU" sz="2000" b="1" dirty="0" err="1" smtClean="0">
                <a:solidFill>
                  <a:srgbClr val="FF0000"/>
                </a:solidFill>
              </a:rPr>
              <a:t>скотарства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мало </a:t>
            </a:r>
            <a:r>
              <a:rPr lang="ru-RU" sz="2000" b="1" dirty="0" err="1" smtClean="0"/>
              <a:t>велике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Тепер</a:t>
            </a:r>
            <a:r>
              <a:rPr lang="ru-RU" sz="2000" b="1" dirty="0" smtClean="0"/>
              <a:t> людям не </a:t>
            </a:r>
            <a:r>
              <a:rPr lang="ru-RU" sz="2000" b="1" dirty="0" err="1" smtClean="0"/>
              <a:t>потрібно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долати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відстані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пошуках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їжі</a:t>
            </a:r>
            <a:r>
              <a:rPr lang="ru-RU" sz="2000" b="1" dirty="0" smtClean="0"/>
              <a:t> і вони почали </a:t>
            </a:r>
            <a:r>
              <a:rPr lang="ru-RU" sz="2000" b="1" dirty="0" err="1" smtClean="0"/>
              <a:t>засновувати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поселення</a:t>
            </a:r>
            <a:r>
              <a:rPr lang="ru-RU" sz="2000" b="1" dirty="0" smtClean="0"/>
              <a:t>. Так </a:t>
            </a:r>
            <a:r>
              <a:rPr lang="ru-RU" sz="2000" b="1" dirty="0" err="1" smtClean="0"/>
              <a:t>сформувався</a:t>
            </a:r>
            <a:r>
              <a:rPr lang="ru-RU" sz="20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осілий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спосіб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життя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237" y="352518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 err="1" smtClean="0"/>
              <a:t>Тривалий</a:t>
            </a:r>
            <a:r>
              <a:rPr lang="ru-RU" sz="2000" b="1" dirty="0" smtClean="0"/>
              <a:t> час </a:t>
            </a:r>
            <a:r>
              <a:rPr lang="ru-RU" sz="2000" b="1" dirty="0" err="1" smtClean="0">
                <a:solidFill>
                  <a:srgbClr val="FF0000"/>
                </a:solidFill>
              </a:rPr>
              <a:t>господарство</a:t>
            </a:r>
            <a:r>
              <a:rPr lang="ru-RU" sz="2000" b="1" dirty="0" smtClean="0">
                <a:solidFill>
                  <a:srgbClr val="FF0000"/>
                </a:solidFill>
              </a:rPr>
              <a:t> людей </a:t>
            </a:r>
            <a:r>
              <a:rPr lang="ru-RU" sz="2000" b="1" dirty="0" err="1" smtClean="0">
                <a:solidFill>
                  <a:srgbClr val="FF0000"/>
                </a:solidFill>
              </a:rPr>
              <a:t>було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натуральним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вироблялися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задоволення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власних</a:t>
            </a:r>
            <a:r>
              <a:rPr lang="ru-RU" sz="2000" b="1" dirty="0" smtClean="0"/>
              <a:t> потреб).</a:t>
            </a:r>
          </a:p>
          <a:p>
            <a:r>
              <a:rPr lang="ru-RU" sz="2000" b="1" dirty="0" err="1" smtClean="0"/>
              <a:t>Згодом</a:t>
            </a:r>
            <a:r>
              <a:rPr lang="ru-RU" sz="2000" b="1" dirty="0" smtClean="0"/>
              <a:t> люди почали </a:t>
            </a:r>
            <a:r>
              <a:rPr lang="ru-RU" sz="2000" b="1" dirty="0" err="1" smtClean="0"/>
              <a:t>продавати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гроші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прибуток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наймали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додаткових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працівників</a:t>
            </a:r>
            <a:r>
              <a:rPr lang="ru-RU" sz="2000" b="1" dirty="0" smtClean="0"/>
              <a:t>. Так </a:t>
            </a:r>
            <a:r>
              <a:rPr lang="ru-RU" sz="2000" b="1" dirty="0" err="1" smtClean="0"/>
              <a:t>сформувалось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ринкове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господарство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головною метою є </a:t>
            </a:r>
            <a:r>
              <a:rPr lang="ru-RU" sz="2000" b="1" dirty="0" err="1" smtClean="0"/>
              <a:t>отримання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прибутку</a:t>
            </a:r>
            <a:r>
              <a:rPr lang="ru-RU" sz="2000" b="1" dirty="0" smtClean="0"/>
              <a:t> шляхом продажу </a:t>
            </a:r>
            <a:r>
              <a:rPr lang="ru-RU" sz="2000" b="1" dirty="0" err="1" smtClean="0"/>
              <a:t>виробленої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). У наш час </a:t>
            </a:r>
            <a:r>
              <a:rPr lang="ru-RU" sz="2000" b="1" dirty="0" err="1" smtClean="0"/>
              <a:t>ринкове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найпоширенішим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світі</a:t>
            </a:r>
            <a:r>
              <a:rPr lang="ru-RU" sz="2000" b="1" dirty="0" smtClean="0"/>
              <a:t>. </a:t>
            </a:r>
            <a:endParaRPr lang="en-US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201" y="2272937"/>
            <a:ext cx="3644372" cy="204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4396820"/>
            <a:ext cx="3623853" cy="23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102" y="1580606"/>
            <a:ext cx="9877697" cy="110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425" y="259527"/>
            <a:ext cx="7837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Історичні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подробиці</a:t>
            </a:r>
            <a:endParaRPr lang="ru-RU" sz="2400" b="1" i="1" dirty="0" smtClean="0"/>
          </a:p>
          <a:p>
            <a:r>
              <a:rPr lang="ru-RU" sz="2400" b="1" dirty="0" err="1" smtClean="0"/>
              <a:t>Перегляньте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відео</a:t>
            </a:r>
            <a:r>
              <a:rPr lang="ru-RU" sz="2400" b="1" dirty="0" smtClean="0"/>
              <a:t> «Як </a:t>
            </a:r>
            <a:r>
              <a:rPr lang="ru-RU" sz="2400" b="1" dirty="0" err="1" smtClean="0"/>
              <a:t>з’явилися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гроші</a:t>
            </a:r>
            <a:r>
              <a:rPr lang="ru-RU" sz="2400" b="1" dirty="0" smtClean="0"/>
              <a:t>» і дайте </a:t>
            </a:r>
            <a:r>
              <a:rPr lang="ru-RU" sz="2400" b="1" dirty="0" err="1" smtClean="0"/>
              <a:t>відповіді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1. </a:t>
            </a:r>
            <a:r>
              <a:rPr lang="ru-RU" sz="2400" b="1" dirty="0" err="1" smtClean="0"/>
              <a:t>Якими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причини </a:t>
            </a:r>
            <a:r>
              <a:rPr lang="ru-RU" sz="2400" b="1" dirty="0" err="1" smtClean="0"/>
              <a:t>винайдення</a:t>
            </a:r>
            <a:r>
              <a:rPr lang="ru-RU" sz="2400" b="1" dirty="0" smtClean="0"/>
              <a:t> грошей?</a:t>
            </a:r>
          </a:p>
          <a:p>
            <a:r>
              <a:rPr lang="ru-RU" sz="2400" b="1" dirty="0" smtClean="0"/>
              <a:t>2. У </a:t>
            </a:r>
            <a:r>
              <a:rPr lang="ru-RU" sz="2400" b="1" dirty="0" err="1" smtClean="0"/>
              <a:t>яких</a:t>
            </a:r>
            <a:r>
              <a:rPr lang="ru-RU" sz="2400" b="1" dirty="0" smtClean="0"/>
              <a:t> формах </a:t>
            </a:r>
            <a:r>
              <a:rPr lang="ru-RU" sz="2400" b="1" dirty="0" err="1" smtClean="0"/>
              <a:t>існували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гроші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появи</a:t>
            </a:r>
            <a:r>
              <a:rPr lang="ru-RU" sz="2400" b="1" dirty="0" smtClean="0"/>
              <a:t> монет і </a:t>
            </a:r>
            <a:r>
              <a:rPr lang="ru-RU" sz="2400" b="1" dirty="0" err="1" smtClean="0"/>
              <a:t>паперових</a:t>
            </a:r>
            <a:r>
              <a:rPr lang="ru-RU" sz="2400" b="1" dirty="0" smtClean="0"/>
              <a:t> грошей?</a:t>
            </a:r>
          </a:p>
          <a:p>
            <a:r>
              <a:rPr lang="ru-RU" sz="2400" b="1" dirty="0" smtClean="0"/>
              <a:t>3.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сприяло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винайденню</a:t>
            </a:r>
            <a:r>
              <a:rPr lang="ru-RU" sz="2400" b="1" dirty="0" smtClean="0"/>
              <a:t> монет і </a:t>
            </a:r>
            <a:r>
              <a:rPr lang="ru-RU" sz="2400" b="1" dirty="0" err="1" smtClean="0"/>
              <a:t>паперових</a:t>
            </a:r>
            <a:r>
              <a:rPr lang="ru-RU" sz="2400" b="1" dirty="0" smtClean="0"/>
              <a:t> грошей?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11" y="230188"/>
            <a:ext cx="3649164" cy="36491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10548" y="4001294"/>
            <a:ext cx="511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Відео</a:t>
            </a:r>
            <a:r>
              <a:rPr lang="ru-RU" b="1" i="1" dirty="0" smtClean="0"/>
              <a:t> «Як </a:t>
            </a:r>
            <a:r>
              <a:rPr lang="ru-RU" b="1" i="1" dirty="0" err="1" smtClean="0"/>
              <a:t>виникли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гроші</a:t>
            </a:r>
            <a:r>
              <a:rPr lang="ru-RU" b="1" i="1" dirty="0" smtClean="0"/>
              <a:t>» (</a:t>
            </a:r>
            <a:r>
              <a:rPr lang="ru-RU" b="1" i="1" dirty="0" err="1" smtClean="0"/>
              <a:t>тривалість</a:t>
            </a:r>
            <a:r>
              <a:rPr lang="ru-RU" b="1" i="1" dirty="0" smtClean="0"/>
              <a:t> 2 </a:t>
            </a:r>
            <a:r>
              <a:rPr lang="ru-RU" b="1" i="1" dirty="0" err="1" smtClean="0"/>
              <a:t>хв</a:t>
            </a:r>
            <a:r>
              <a:rPr lang="ru-RU" b="1" i="1" dirty="0" smtClean="0"/>
              <a:t> 36 с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1" y="3011767"/>
            <a:ext cx="3509963" cy="33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45" y="212391"/>
            <a:ext cx="2447925" cy="1866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1748" y="3670663"/>
            <a:ext cx="2262051" cy="2506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1370" y="40217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Гроші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— </a:t>
            </a:r>
            <a:r>
              <a:rPr lang="ru-RU" sz="2000" b="1" dirty="0" err="1" smtClean="0"/>
              <a:t>особливий</a:t>
            </a:r>
            <a:r>
              <a:rPr lang="ru-RU" sz="2000" b="1" dirty="0" smtClean="0"/>
              <a:t> товар, у </a:t>
            </a:r>
            <a:r>
              <a:rPr lang="ru-RU" sz="2000" b="1" dirty="0" err="1" smtClean="0"/>
              <a:t>якому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втілена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вартість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товарів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1370" y="540671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Прибуток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виражена</a:t>
            </a:r>
            <a:r>
              <a:rPr lang="ru-RU" sz="2000" b="1" dirty="0" smtClean="0"/>
              <a:t> в грошах </a:t>
            </a:r>
            <a:r>
              <a:rPr lang="ru-RU" sz="2000" b="1" dirty="0" err="1" smtClean="0"/>
              <a:t>різниця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доходом (сумою грошей, </a:t>
            </a:r>
            <a:r>
              <a:rPr lang="ru-RU" sz="2000" b="1" dirty="0" err="1" smtClean="0"/>
              <a:t>отриманих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продажу товару) і сумою </a:t>
            </a:r>
            <a:r>
              <a:rPr lang="ru-RU" sz="2000" b="1" dirty="0" err="1" smtClean="0"/>
              <a:t>витрат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виробництво</a:t>
            </a:r>
            <a:r>
              <a:rPr lang="ru-RU" sz="2000" b="1" dirty="0" smtClean="0"/>
              <a:t> товару.</a:t>
            </a:r>
            <a:endParaRPr lang="en-US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421" y="50574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/>
              <a:t>Baртo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запам'ятати</a:t>
            </a:r>
            <a:r>
              <a:rPr lang="ru-RU" sz="2800" b="1" dirty="0" smtClean="0"/>
              <a:t>!</a:t>
            </a:r>
          </a:p>
          <a:p>
            <a:endParaRPr lang="ru-RU" sz="2000" b="1" dirty="0" smtClean="0"/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Натуральне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господарство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— 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виробляють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задоволення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власних</a:t>
            </a:r>
            <a:r>
              <a:rPr lang="ru-RU" sz="2000" b="1" dirty="0" smtClean="0"/>
              <a:t> потреб, а не для продажу.</a:t>
            </a:r>
          </a:p>
          <a:p>
            <a:endParaRPr lang="ru-RU" sz="2000" b="1" dirty="0" smtClean="0"/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Ринкове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господарство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— 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якому</a:t>
            </a:r>
            <a:r>
              <a:rPr lang="ru-RU" sz="2000" b="1" dirty="0" smtClean="0"/>
              <a:t> головною метою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отримання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прибутку</a:t>
            </a:r>
            <a:r>
              <a:rPr lang="ru-RU" sz="2000" b="1" dirty="0" smtClean="0"/>
              <a:t> шляхом продажу </a:t>
            </a:r>
            <a:r>
              <a:rPr lang="ru-RU" sz="2000" b="1" dirty="0" err="1" smtClean="0"/>
              <a:t>виробленої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613" y="2005373"/>
            <a:ext cx="2962275" cy="1543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888" y="3459339"/>
            <a:ext cx="1694394" cy="1894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189" y="5164154"/>
            <a:ext cx="2991699" cy="15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1130" y="3409405"/>
            <a:ext cx="8832669" cy="2767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297" y="36512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/>
              <a:t>Діємо</a:t>
            </a:r>
            <a:r>
              <a:rPr lang="ru-RU" sz="2000" b="1" i="1" dirty="0" smtClean="0"/>
              <a:t>: </a:t>
            </a:r>
            <a:r>
              <a:rPr lang="ru-RU" sz="2000" b="1" i="1" dirty="0" err="1" smtClean="0"/>
              <a:t>практичні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завдання</a:t>
            </a:r>
            <a:endParaRPr lang="ru-RU" sz="2000" b="1" i="1" dirty="0" smtClean="0"/>
          </a:p>
          <a:p>
            <a:endParaRPr lang="ru-RU" sz="2000" b="1" dirty="0" smtClean="0"/>
          </a:p>
          <a:p>
            <a:r>
              <a:rPr lang="ru-RU" sz="2000" b="1" dirty="0" err="1" smtClean="0"/>
              <a:t>Величезну</a:t>
            </a:r>
            <a:r>
              <a:rPr lang="ru-RU" sz="2000" b="1" dirty="0" smtClean="0"/>
              <a:t> роль у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людства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відігравало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винахідництво</a:t>
            </a:r>
            <a:r>
              <a:rPr lang="ru-RU" sz="2000" b="1" dirty="0" smtClean="0"/>
              <a:t>. В </a:t>
            </a:r>
            <a:r>
              <a:rPr lang="ru-RU" sz="2000" b="1" dirty="0" err="1" smtClean="0"/>
              <a:t>усі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допомагало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освоєнні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задоволенні</a:t>
            </a:r>
            <a:r>
              <a:rPr lang="ru-RU" sz="2000" b="1" dirty="0" smtClean="0"/>
              <a:t> потреб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Ознайомтеся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із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інстаграм-галереєю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</a:rPr>
              <a:t>instagram</a:t>
            </a:r>
            <a:r>
              <a:rPr lang="en-US" sz="2000" b="1" dirty="0" smtClean="0">
                <a:solidFill>
                  <a:srgbClr val="FF0000"/>
                </a:solidFill>
              </a:rPr>
              <a:t>) «</a:t>
            </a:r>
            <a:r>
              <a:rPr lang="ru-RU" sz="2000" b="1" dirty="0" smtClean="0">
                <a:solidFill>
                  <a:srgbClr val="FF0000"/>
                </a:solidFill>
              </a:rPr>
              <a:t>Топ </a:t>
            </a:r>
            <a:r>
              <a:rPr lang="ru-RU" sz="2000" b="1" dirty="0" err="1" smtClean="0">
                <a:solidFill>
                  <a:srgbClr val="FF0000"/>
                </a:solidFill>
              </a:rPr>
              <a:t>винаходів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людства</a:t>
            </a:r>
            <a:r>
              <a:rPr lang="ru-RU" sz="2000" b="1" dirty="0" smtClean="0">
                <a:solidFill>
                  <a:srgbClr val="FF0000"/>
                </a:solidFill>
              </a:rPr>
              <a:t> за всю </a:t>
            </a:r>
            <a:r>
              <a:rPr lang="ru-RU" sz="2000" b="1" dirty="0" err="1" smtClean="0">
                <a:solidFill>
                  <a:srgbClr val="FF0000"/>
                </a:solidFill>
              </a:rPr>
              <a:t>історію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виконайте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дослідницькі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завдання</a:t>
            </a:r>
            <a:r>
              <a:rPr lang="ru-RU" sz="2000" b="1" dirty="0" smtClean="0"/>
              <a:t>: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297" y="36535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1. </a:t>
            </a:r>
            <a:r>
              <a:rPr lang="ru-RU" sz="2000" b="1" i="1" dirty="0" err="1" smtClean="0"/>
              <a:t>Розташуйте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винаходи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хронологічній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послідовності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винайдення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2. </a:t>
            </a:r>
            <a:r>
              <a:rPr lang="ru-RU" sz="2000" b="1" i="1" dirty="0" err="1" smtClean="0"/>
              <a:t>Обґрунтуйте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чому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саме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винаходи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можна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вважати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найважливішими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історії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людства</a:t>
            </a:r>
            <a:r>
              <a:rPr lang="ru-RU" sz="2000" b="1" i="1" dirty="0" smtClean="0"/>
              <a:t> — </a:t>
            </a:r>
            <a:r>
              <a:rPr lang="ru-RU" sz="2000" b="1" i="1" dirty="0" err="1" smtClean="0"/>
              <a:t>поясніть</a:t>
            </a:r>
            <a:r>
              <a:rPr lang="ru-RU" sz="2000" b="1" i="1" dirty="0" smtClean="0"/>
              <a:t>, у </a:t>
            </a:r>
            <a:r>
              <a:rPr lang="ru-RU" sz="2000" b="1" i="1" dirty="0" err="1" smtClean="0"/>
              <a:t>чому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полягає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їхнє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значення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людства</a:t>
            </a:r>
            <a:r>
              <a:rPr lang="ru-RU" sz="2000" b="1" i="1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043" y="206746"/>
            <a:ext cx="5473337" cy="56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565" y="18257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БЕЗПЕЧНЕ ДОВКІЛЛЯ?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6770307" cy="2171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8565" y="411821"/>
            <a:ext cx="4695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Уся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людства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взаємин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природою.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впливала</a:t>
            </a:r>
            <a:r>
              <a:rPr lang="ru-RU" sz="2000" b="1" dirty="0" smtClean="0"/>
              <a:t> на стан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Найчастіше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негативним</a:t>
            </a:r>
            <a:r>
              <a:rPr lang="ru-RU" sz="2000" b="1" dirty="0" smtClean="0"/>
              <a:t>. Особливо </a:t>
            </a:r>
            <a:r>
              <a:rPr lang="ru-RU" sz="2000" b="1" dirty="0" err="1" smtClean="0"/>
              <a:t>збільшився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на природу в </a:t>
            </a:r>
            <a:r>
              <a:rPr lang="ru-RU" sz="2000" b="1" dirty="0" err="1" smtClean="0"/>
              <a:t>часи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прискорення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прогресу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починаючи</a:t>
            </a:r>
            <a:r>
              <a:rPr lang="ru-RU" sz="2000" b="1" dirty="0" smtClean="0"/>
              <a:t> з XVIII—XIX ст. До </a:t>
            </a:r>
            <a:r>
              <a:rPr lang="ru-RU" sz="2000" b="1" dirty="0" err="1" smtClean="0"/>
              <a:t>речі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вголос</a:t>
            </a:r>
            <a:r>
              <a:rPr lang="ru-RU" sz="2000" b="1" dirty="0" smtClean="0"/>
              <a:t> заговорили про </a:t>
            </a:r>
            <a:r>
              <a:rPr lang="ru-RU" sz="2000" b="1" dirty="0" err="1" smtClean="0"/>
              <a:t>проблеми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збереження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Поступово</a:t>
            </a:r>
            <a:r>
              <a:rPr lang="ru-RU" sz="2000" b="1" dirty="0" smtClean="0"/>
              <a:t> люди </a:t>
            </a:r>
            <a:r>
              <a:rPr lang="ru-RU" sz="2000" b="1" dirty="0" err="1" smtClean="0"/>
              <a:t>зрозуміли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безгосподарним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ставленням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знищити</a:t>
            </a:r>
            <a:r>
              <a:rPr lang="ru-RU" sz="2000" b="1" dirty="0" smtClean="0"/>
              <a:t> Землю і </a:t>
            </a:r>
            <a:r>
              <a:rPr lang="ru-RU" sz="2000" b="1" dirty="0" err="1" smtClean="0"/>
              <a:t>власне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існування</a:t>
            </a:r>
            <a:r>
              <a:rPr lang="ru-RU" sz="2000" b="1" dirty="0" smtClean="0"/>
              <a:t>. Тому в </a:t>
            </a:r>
            <a:r>
              <a:rPr lang="ru-RU" sz="2000" b="1" dirty="0" err="1" smtClean="0"/>
              <a:t>другій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половині</a:t>
            </a:r>
            <a:r>
              <a:rPr lang="ru-RU" sz="2000" b="1" dirty="0" smtClean="0"/>
              <a:t> XIX ст. </a:t>
            </a:r>
            <a:r>
              <a:rPr lang="ru-RU" sz="2000" b="1" dirty="0" err="1" smtClean="0"/>
              <a:t>спочатку</a:t>
            </a:r>
            <a:r>
              <a:rPr lang="ru-RU" sz="2000" b="1" dirty="0" smtClean="0"/>
              <a:t> в США, а </a:t>
            </a:r>
            <a:r>
              <a:rPr lang="ru-RU" sz="2000" b="1" dirty="0" err="1" smtClean="0"/>
              <a:t>згодом</a:t>
            </a:r>
            <a:r>
              <a:rPr lang="ru-RU" sz="2000" b="1" dirty="0" smtClean="0"/>
              <a:t> і у </a:t>
            </a:r>
            <a:r>
              <a:rPr lang="ru-RU" sz="2000" b="1" dirty="0" err="1" smtClean="0"/>
              <a:t>європейських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країнах</a:t>
            </a:r>
            <a:r>
              <a:rPr lang="ru-RU" sz="2000" b="1" dirty="0" smtClean="0"/>
              <a:t> створили </a:t>
            </a:r>
            <a:r>
              <a:rPr lang="ru-RU" sz="2000" b="1" dirty="0" err="1" smtClean="0"/>
              <a:t>перші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природоохоронні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об’єкти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національні</a:t>
            </a:r>
            <a:r>
              <a:rPr lang="ru-RU" sz="2000" b="1" dirty="0" smtClean="0"/>
              <a:t> парки.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3415" y="3390418"/>
            <a:ext cx="5640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Поміркуймо</a:t>
            </a:r>
            <a:r>
              <a:rPr lang="ru-RU" b="1" i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b="1" i="1" dirty="0" err="1" smtClean="0"/>
              <a:t>Розгадайте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послання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закодоване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малюнку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1. </a:t>
            </a:r>
            <a:r>
              <a:rPr lang="ru-RU" b="1" i="1" dirty="0" err="1" smtClean="0"/>
              <a:t>Розгадайте</a:t>
            </a:r>
            <a:r>
              <a:rPr lang="ru-RU" b="1" i="1" dirty="0" smtClean="0"/>
              <a:t> ребус: як </a:t>
            </a:r>
            <a:r>
              <a:rPr lang="ru-RU" b="1" i="1" dirty="0" err="1" smtClean="0"/>
              <a:t>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розумієте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закодоване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ньому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поняття</a:t>
            </a:r>
            <a:r>
              <a:rPr lang="ru-RU" b="1" i="1" dirty="0" smtClean="0"/>
              <a:t>?</a:t>
            </a:r>
            <a:endParaRPr lang="en-US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43415" y="44870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2. </a:t>
            </a:r>
            <a:r>
              <a:rPr lang="ru-RU" b="1" i="1" dirty="0" err="1" smtClean="0"/>
              <a:t>Дізнайтеся</a:t>
            </a:r>
            <a:r>
              <a:rPr lang="ru-RU" b="1" i="1" dirty="0" smtClean="0"/>
              <a:t>, яку роль у </a:t>
            </a:r>
            <a:r>
              <a:rPr lang="ru-RU" b="1" i="1" dirty="0" err="1" smtClean="0"/>
              <a:t>появі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цього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поняття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відіграв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зображений</a:t>
            </a:r>
            <a:r>
              <a:rPr lang="ru-RU" b="1" i="1" dirty="0" smtClean="0"/>
              <a:t> учений.</a:t>
            </a:r>
          </a:p>
          <a:p>
            <a:r>
              <a:rPr lang="ru-RU" b="1" i="1" dirty="0" smtClean="0"/>
              <a:t>3. </a:t>
            </a:r>
            <a:r>
              <a:rPr lang="ru-RU" b="1" i="1" dirty="0" err="1" smtClean="0"/>
              <a:t>Поміркуйте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чому</a:t>
            </a:r>
            <a:r>
              <a:rPr lang="ru-RU" b="1" i="1" dirty="0" smtClean="0"/>
              <a:t> Е. Геккель </a:t>
            </a:r>
            <a:r>
              <a:rPr lang="ru-RU" b="1" i="1" dirty="0" err="1" smtClean="0"/>
              <a:t>сердитий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споглядаючи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темний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зображення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Землі</a:t>
            </a:r>
            <a:r>
              <a:rPr lang="ru-RU" b="1" i="1" dirty="0" smtClean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227" y="663317"/>
            <a:ext cx="2105488" cy="27656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81441" y="3341959"/>
            <a:ext cx="15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Ернст</a:t>
            </a:r>
            <a:r>
              <a:rPr lang="ru-RU" dirty="0" smtClean="0"/>
              <a:t> Геккель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8565" y="6044132"/>
            <a:ext cx="11551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Підсумуйте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міркування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висловіть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припущення</a:t>
            </a:r>
            <a:r>
              <a:rPr lang="ru-RU" b="1" i="1" dirty="0" smtClean="0"/>
              <a:t>, як тема </a:t>
            </a:r>
            <a:r>
              <a:rPr lang="ru-RU" b="1" i="1" dirty="0" err="1" smtClean="0"/>
              <a:t>колажу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пов’язана</a:t>
            </a:r>
            <a:r>
              <a:rPr lang="ru-RU" b="1" i="1" dirty="0" smtClean="0"/>
              <a:t> з </a:t>
            </a:r>
            <a:r>
              <a:rPr lang="ru-RU" b="1" i="1" dirty="0" err="1" smtClean="0"/>
              <a:t>історією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розвитку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людства</a:t>
            </a:r>
            <a:r>
              <a:rPr lang="ru-RU" b="1" i="1" dirty="0" smtClean="0"/>
              <a:t>.</a:t>
            </a:r>
            <a:endParaRPr lang="en-US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43415" y="667881"/>
            <a:ext cx="3539327" cy="26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" y="2948838"/>
            <a:ext cx="4908977" cy="32172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650" y="384675"/>
            <a:ext cx="5291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проблемі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приділяється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увага</a:t>
            </a:r>
            <a:r>
              <a:rPr lang="ru-RU" sz="2000" b="1" dirty="0" smtClean="0"/>
              <a:t>. У </a:t>
            </a:r>
            <a:r>
              <a:rPr lang="ru-RU" sz="2000" b="1" dirty="0" err="1" smtClean="0">
                <a:solidFill>
                  <a:srgbClr val="FF0000"/>
                </a:solidFill>
              </a:rPr>
              <a:t>Конституції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закріплено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екологічні</a:t>
            </a:r>
            <a:r>
              <a:rPr lang="ru-RU" sz="2000" b="1" dirty="0" smtClean="0"/>
              <a:t> права і </a:t>
            </a:r>
            <a:r>
              <a:rPr lang="ru-RU" sz="2000" b="1" dirty="0" err="1" smtClean="0"/>
              <a:t>обов’язки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діють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екологічні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активними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учасниками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є молодь і </a:t>
            </a:r>
            <a:r>
              <a:rPr lang="ru-RU" sz="2000" b="1" dirty="0" err="1" smtClean="0"/>
              <a:t>школярі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806" y="357958"/>
            <a:ext cx="6741780" cy="29991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335715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/>
              <a:t>Ознайомтеся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змістом</a:t>
            </a:r>
            <a:r>
              <a:rPr lang="ru-RU" sz="2000" b="1" i="1" dirty="0" smtClean="0"/>
              <a:t> статей </a:t>
            </a:r>
            <a:r>
              <a:rPr lang="ru-RU" sz="2000" b="1" i="1" dirty="0" err="1" smtClean="0"/>
              <a:t>Конституції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України</a:t>
            </a:r>
            <a:r>
              <a:rPr lang="ru-RU" sz="2000" b="1" i="1" dirty="0" smtClean="0"/>
              <a:t>. На </a:t>
            </a:r>
            <a:r>
              <a:rPr lang="ru-RU" sz="2000" b="1" i="1" dirty="0" err="1" smtClean="0"/>
              <a:t>основі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знань</a:t>
            </a:r>
            <a:r>
              <a:rPr lang="ru-RU" sz="2000" b="1" i="1" dirty="0" smtClean="0"/>
              <a:t> про </a:t>
            </a:r>
            <a:r>
              <a:rPr lang="ru-RU" sz="2000" b="1" i="1" dirty="0" err="1" smtClean="0"/>
              <a:t>відомі</a:t>
            </a:r>
            <a:r>
              <a:rPr lang="ru-RU" sz="2000" b="1" i="1" dirty="0" smtClean="0"/>
              <a:t> вам </a:t>
            </a:r>
            <a:r>
              <a:rPr lang="ru-RU" sz="2000" b="1" i="1" dirty="0" err="1" smtClean="0"/>
              <a:t>проблеми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довкілля</a:t>
            </a:r>
            <a:r>
              <a:rPr lang="ru-RU" sz="2000" b="1" i="1" dirty="0" smtClean="0"/>
              <a:t> у </a:t>
            </a:r>
            <a:r>
              <a:rPr lang="ru-RU" sz="2000" b="1" i="1" dirty="0" err="1" smtClean="0"/>
              <a:t>вашому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місті</a:t>
            </a:r>
            <a:r>
              <a:rPr lang="ru-RU" sz="2000" b="1" i="1" dirty="0" smtClean="0"/>
              <a:t>/</a:t>
            </a:r>
            <a:r>
              <a:rPr lang="ru-RU" sz="2000" b="1" i="1" dirty="0" err="1" smtClean="0"/>
              <a:t>селі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оцініть</a:t>
            </a:r>
            <a:r>
              <a:rPr lang="ru-RU" sz="2000" b="1" i="1" dirty="0" smtClean="0"/>
              <a:t> стан </a:t>
            </a:r>
            <a:r>
              <a:rPr lang="ru-RU" sz="2000" b="1" i="1" dirty="0" err="1" smtClean="0"/>
              <a:t>дотримання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цих</a:t>
            </a:r>
            <a:r>
              <a:rPr lang="ru-RU" sz="2000" b="1" i="1" dirty="0" smtClean="0"/>
              <a:t> статей </a:t>
            </a:r>
            <a:r>
              <a:rPr lang="ru-RU" sz="2000" b="1" i="1" dirty="0" err="1" smtClean="0"/>
              <a:t>Конституції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громадянами</a:t>
            </a:r>
            <a:r>
              <a:rPr lang="ru-RU" sz="2000" b="1" i="1" dirty="0" smtClean="0"/>
              <a:t>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921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875" t="29094" r="2086" b="4026"/>
          <a:stretch/>
        </p:blipFill>
        <p:spPr>
          <a:xfrm>
            <a:off x="2719948" y="482323"/>
            <a:ext cx="9366068" cy="4624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0" y="-58506"/>
            <a:ext cx="6061165" cy="70417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Глобальні цілі сталого розвитку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19" y="1164801"/>
            <a:ext cx="9938657" cy="3882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476" y="783627"/>
            <a:ext cx="257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 наш час </a:t>
            </a:r>
            <a:r>
              <a:rPr lang="ru-RU" sz="2000" b="1" dirty="0" err="1" smtClean="0"/>
              <a:t>охорона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 є одним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завдань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опікуються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активісти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екологічні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, уряди держав і </a:t>
            </a:r>
            <a:r>
              <a:rPr lang="ru-RU" sz="2000" b="1" dirty="0" err="1" smtClean="0"/>
              <a:t>світові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 ООН — </a:t>
            </a:r>
            <a:r>
              <a:rPr lang="ru-RU" sz="2000" b="1" dirty="0" err="1" smtClean="0"/>
              <a:t>Організація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Об’єднаних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Націй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476" y="112991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Діємо</a:t>
            </a:r>
            <a:r>
              <a:rPr lang="ru-RU" b="1" i="1" dirty="0" smtClean="0"/>
              <a:t>: </a:t>
            </a:r>
            <a:r>
              <a:rPr lang="ru-RU" b="1" i="1" dirty="0" err="1" smtClean="0"/>
              <a:t>практичні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завдання</a:t>
            </a:r>
            <a:endParaRPr lang="en-US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5476" y="4773154"/>
            <a:ext cx="11338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Вправа</a:t>
            </a:r>
            <a:r>
              <a:rPr lang="ru-RU" b="1" dirty="0" smtClean="0"/>
              <a:t> «</a:t>
            </a:r>
            <a:r>
              <a:rPr lang="ru-RU" b="1" dirty="0" err="1" smtClean="0"/>
              <a:t>Експерти</a:t>
            </a:r>
            <a:r>
              <a:rPr lang="ru-RU" b="1" dirty="0" smtClean="0"/>
              <a:t> </a:t>
            </a:r>
            <a:r>
              <a:rPr lang="ru-RU" b="1" dirty="0" err="1" smtClean="0"/>
              <a:t>екологи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У 2015 р. ООН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визначено</a:t>
            </a:r>
            <a:r>
              <a:rPr lang="ru-RU" b="1" dirty="0" smtClean="0"/>
              <a:t> </a:t>
            </a:r>
            <a:r>
              <a:rPr lang="ru-RU" b="1" dirty="0" err="1" smtClean="0"/>
              <a:t>Цілі</a:t>
            </a:r>
            <a:r>
              <a:rPr lang="ru-RU" b="1" dirty="0" smtClean="0"/>
              <a:t> </a:t>
            </a:r>
            <a:r>
              <a:rPr lang="ru-RU" b="1" dirty="0" err="1" smtClean="0"/>
              <a:t>сталого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(</a:t>
            </a:r>
            <a:r>
              <a:rPr lang="ru-RU" b="1" dirty="0" err="1" smtClean="0"/>
              <a:t>або</a:t>
            </a:r>
            <a:r>
              <a:rPr lang="ru-RU" b="1" dirty="0" smtClean="0"/>
              <a:t> «</a:t>
            </a:r>
            <a:r>
              <a:rPr lang="ru-RU" b="1" dirty="0" err="1" smtClean="0"/>
              <a:t>Глобальні</a:t>
            </a:r>
            <a:r>
              <a:rPr lang="ru-RU" b="1" dirty="0" smtClean="0"/>
              <a:t> </a:t>
            </a:r>
            <a:r>
              <a:rPr lang="ru-RU" b="1" dirty="0" err="1" smtClean="0"/>
              <a:t>цілі</a:t>
            </a:r>
            <a:r>
              <a:rPr lang="ru-RU" b="1" dirty="0" smtClean="0"/>
              <a:t>») — </a:t>
            </a:r>
            <a:r>
              <a:rPr lang="ru-RU" b="1" dirty="0" err="1" smtClean="0"/>
              <a:t>загальний</a:t>
            </a:r>
            <a:r>
              <a:rPr lang="ru-RU" b="1" dirty="0" smtClean="0"/>
              <a:t> </a:t>
            </a:r>
            <a:r>
              <a:rPr lang="ru-RU" b="1" dirty="0" err="1" smtClean="0"/>
              <a:t>заклик</a:t>
            </a:r>
            <a:r>
              <a:rPr lang="ru-RU" b="1" dirty="0" smtClean="0"/>
              <a:t> до </a:t>
            </a:r>
            <a:r>
              <a:rPr lang="ru-RU" b="1" dirty="0" err="1" smtClean="0"/>
              <a:t>дій</a:t>
            </a:r>
            <a:r>
              <a:rPr lang="ru-RU" b="1" dirty="0" smtClean="0"/>
              <a:t>, </a:t>
            </a:r>
            <a:r>
              <a:rPr lang="ru-RU" b="1" dirty="0" err="1" smtClean="0"/>
              <a:t>спрямованих</a:t>
            </a:r>
            <a:r>
              <a:rPr lang="ru-RU" b="1" dirty="0" smtClean="0"/>
              <a:t> на те,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покінчити</a:t>
            </a:r>
            <a:r>
              <a:rPr lang="ru-RU" b="1" dirty="0" smtClean="0"/>
              <a:t> з </a:t>
            </a:r>
            <a:r>
              <a:rPr lang="ru-RU" b="1" dirty="0" err="1" smtClean="0"/>
              <a:t>бідністю</a:t>
            </a:r>
            <a:r>
              <a:rPr lang="ru-RU" b="1" dirty="0" smtClean="0"/>
              <a:t>, </a:t>
            </a:r>
            <a:r>
              <a:rPr lang="ru-RU" b="1" dirty="0" err="1" smtClean="0"/>
              <a:t>захистити</a:t>
            </a:r>
            <a:r>
              <a:rPr lang="ru-RU" b="1" dirty="0" smtClean="0"/>
              <a:t> планету і </a:t>
            </a:r>
            <a:r>
              <a:rPr lang="ru-RU" b="1" dirty="0" err="1" smtClean="0"/>
              <a:t>забезпечити</a:t>
            </a:r>
            <a:r>
              <a:rPr lang="ru-RU" b="1" dirty="0" smtClean="0"/>
              <a:t> мир і </a:t>
            </a:r>
            <a:r>
              <a:rPr lang="ru-RU" b="1" dirty="0" err="1" smtClean="0"/>
              <a:t>процвітання</a:t>
            </a:r>
            <a:r>
              <a:rPr lang="ru-RU" b="1" dirty="0" smtClean="0"/>
              <a:t> для </a:t>
            </a:r>
            <a:r>
              <a:rPr lang="ru-RU" b="1" dirty="0" err="1" smtClean="0"/>
              <a:t>всіх</a:t>
            </a:r>
            <a:r>
              <a:rPr lang="ru-RU" b="1" dirty="0" smtClean="0"/>
              <a:t> людей у </a:t>
            </a:r>
            <a:r>
              <a:rPr lang="ru-RU" b="1" dirty="0" err="1" smtClean="0"/>
              <a:t>світі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Уявіть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працюєте</a:t>
            </a:r>
            <a:r>
              <a:rPr lang="ru-RU" b="1" dirty="0" smtClean="0"/>
              <a:t> в </a:t>
            </a:r>
            <a:r>
              <a:rPr lang="ru-RU" b="1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експертів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розроблення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  <a:r>
              <a:rPr lang="ru-RU" b="1" dirty="0" err="1" smtClean="0"/>
              <a:t>цілей</a:t>
            </a:r>
            <a:r>
              <a:rPr lang="ru-RU" b="1" dirty="0" smtClean="0"/>
              <a:t> </a:t>
            </a:r>
            <a:r>
              <a:rPr lang="ru-RU" b="1" dirty="0" err="1" smtClean="0"/>
              <a:t>сталого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1. </a:t>
            </a:r>
            <a:r>
              <a:rPr lang="ru-RU" b="1" dirty="0" err="1" smtClean="0"/>
              <a:t>Розгляньте</a:t>
            </a:r>
            <a:r>
              <a:rPr lang="ru-RU" b="1" dirty="0" smtClean="0"/>
              <a:t> </a:t>
            </a:r>
            <a:r>
              <a:rPr lang="ru-RU" b="1" dirty="0" err="1" smtClean="0"/>
              <a:t>інфографіку</a:t>
            </a:r>
            <a:r>
              <a:rPr lang="ru-RU" b="1" dirty="0" smtClean="0"/>
              <a:t>, </a:t>
            </a:r>
            <a:r>
              <a:rPr lang="ru-RU" b="1" dirty="0" err="1" smtClean="0"/>
              <a:t>визначте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з </a:t>
            </a:r>
            <a:r>
              <a:rPr lang="ru-RU" b="1" dirty="0" err="1" smtClean="0"/>
              <a:t>цілей</a:t>
            </a:r>
            <a:r>
              <a:rPr lang="ru-RU" b="1" dirty="0" smtClean="0"/>
              <a:t> </a:t>
            </a:r>
            <a:r>
              <a:rPr lang="ru-RU" b="1" dirty="0" err="1" smtClean="0"/>
              <a:t>сталого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пов’язані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проблемою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</a:t>
            </a:r>
            <a:r>
              <a:rPr lang="ru-RU" b="1" dirty="0" err="1" smtClean="0"/>
              <a:t>довкілля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Оберіть</a:t>
            </a:r>
            <a:r>
              <a:rPr lang="ru-RU" b="1" dirty="0" smtClean="0"/>
              <a:t> одну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екологічних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цілей</a:t>
            </a:r>
            <a:r>
              <a:rPr lang="ru-RU" b="1" dirty="0" smtClean="0"/>
              <a:t> </a:t>
            </a:r>
            <a:r>
              <a:rPr lang="ru-RU" b="1" dirty="0" err="1" smtClean="0"/>
              <a:t>сталого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та </a:t>
            </a:r>
            <a:r>
              <a:rPr lang="ru-RU" b="1" dirty="0" err="1" smtClean="0"/>
              <a:t>запропонуйте</a:t>
            </a:r>
            <a:r>
              <a:rPr lang="ru-RU" b="1" dirty="0" smtClean="0"/>
              <a:t> шляхи і </a:t>
            </a:r>
            <a:r>
              <a:rPr lang="ru-RU" b="1" dirty="0" err="1" smtClean="0"/>
              <a:t>способи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8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1078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 Людина і довкілля протягом історії: господарювання, проблема ресурсів. Людина як частина природи</vt:lpstr>
      <vt:lpstr>1. ЧИ РОСТУТЬ БУЛКИ НА ДЕРЕВАХ</vt:lpstr>
      <vt:lpstr>Презентация PowerPoint</vt:lpstr>
      <vt:lpstr>Презентация PowerPoint</vt:lpstr>
      <vt:lpstr>Презентация PowerPoint</vt:lpstr>
      <vt:lpstr>Презентация PowerPoint</vt:lpstr>
      <vt:lpstr>2. БЕЗПЕЧНЕ ДОВКІЛЛЯ?</vt:lpstr>
      <vt:lpstr>Презентация PowerPoint</vt:lpstr>
      <vt:lpstr>Глобальні цілі сталого розвитку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і довкілля протягом історії: господарювання, проблема ресурсів. Людина як частина природи</dc:title>
  <dc:creator>Админ</dc:creator>
  <cp:lastModifiedBy>Админ</cp:lastModifiedBy>
  <cp:revision>15</cp:revision>
  <dcterms:created xsi:type="dcterms:W3CDTF">2023-02-10T05:36:51Z</dcterms:created>
  <dcterms:modified xsi:type="dcterms:W3CDTF">2023-02-10T08:44:41Z</dcterms:modified>
</cp:coreProperties>
</file>