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6" d="100"/>
          <a:sy n="96" d="100"/>
        </p:scale>
        <p:origin x="-618"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AF414E-1027-4E54-9EFF-20102BCCBAA6}" type="datetimeFigureOut">
              <a:rPr lang="ru-RU" smtClean="0"/>
              <a:t>28.04.2021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BF7B166-0B83-4055-B9C2-A9D7AF3B4B11}"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AF414E-1027-4E54-9EFF-20102BCCBAA6}" type="datetimeFigureOut">
              <a:rPr lang="ru-RU" smtClean="0"/>
              <a:t>28.04.2021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BF7B166-0B83-4055-B9C2-A9D7AF3B4B11}"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AF414E-1027-4E54-9EFF-20102BCCBAA6}" type="datetimeFigureOut">
              <a:rPr lang="ru-RU" smtClean="0"/>
              <a:t>28.04.2021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BF7B166-0B83-4055-B9C2-A9D7AF3B4B11}"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AF414E-1027-4E54-9EFF-20102BCCBAA6}" type="datetimeFigureOut">
              <a:rPr lang="ru-RU" smtClean="0"/>
              <a:t>28.04.2021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BF7B166-0B83-4055-B9C2-A9D7AF3B4B11}"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AF414E-1027-4E54-9EFF-20102BCCBAA6}" type="datetimeFigureOut">
              <a:rPr lang="ru-RU" smtClean="0"/>
              <a:t>28.04.2021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BF7B166-0B83-4055-B9C2-A9D7AF3B4B11}"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AF414E-1027-4E54-9EFF-20102BCCBAA6}" type="datetimeFigureOut">
              <a:rPr lang="ru-RU" smtClean="0"/>
              <a:t>28.04.2021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BF7B166-0B83-4055-B9C2-A9D7AF3B4B11}"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AF414E-1027-4E54-9EFF-20102BCCBAA6}" type="datetimeFigureOut">
              <a:rPr lang="ru-RU" smtClean="0"/>
              <a:t>28.04.2021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CBF7B166-0B83-4055-B9C2-A9D7AF3B4B11}"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AF414E-1027-4E54-9EFF-20102BCCBAA6}" type="datetimeFigureOut">
              <a:rPr lang="ru-RU" smtClean="0"/>
              <a:t>28.04.2021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CBF7B166-0B83-4055-B9C2-A9D7AF3B4B11}"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AF414E-1027-4E54-9EFF-20102BCCBAA6}" type="datetimeFigureOut">
              <a:rPr lang="ru-RU" smtClean="0"/>
              <a:t>28.04.2021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CBF7B166-0B83-4055-B9C2-A9D7AF3B4B11}"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AF414E-1027-4E54-9EFF-20102BCCBAA6}" type="datetimeFigureOut">
              <a:rPr lang="ru-RU" smtClean="0"/>
              <a:t>28.04.2021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BF7B166-0B83-4055-B9C2-A9D7AF3B4B11}"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AF414E-1027-4E54-9EFF-20102BCCBAA6}" type="datetimeFigureOut">
              <a:rPr lang="ru-RU" smtClean="0"/>
              <a:t>28.04.2021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BF7B166-0B83-4055-B9C2-A9D7AF3B4B11}"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AF414E-1027-4E54-9EFF-20102BCCBAA6}" type="datetimeFigureOut">
              <a:rPr lang="ru-RU" smtClean="0"/>
              <a:t>28.04.2021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F7B166-0B83-4055-B9C2-A9D7AF3B4B11}"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214282" y="500042"/>
            <a:ext cx="8715436" cy="1107996"/>
          </a:xfrm>
          <a:prstGeom prst="rect">
            <a:avLst/>
          </a:prstGeom>
        </p:spPr>
        <p:txBody>
          <a:bodyPr wrap="square">
            <a:spAutoFit/>
          </a:bodyPr>
          <a:lstStyle/>
          <a:p>
            <a:r>
              <a:rPr lang="ru-RU" sz="2200" dirty="0" smtClean="0">
                <a:latin typeface="Comic Sans MS" pitchFamily="66" charset="0"/>
              </a:rPr>
              <a:t>Используя таблицу масс атомных ядер, вычислите энергию, освобождающуюся при синтезе 1 кг гелия из изотопов водорода — дейтерия и трития: </a:t>
            </a:r>
            <a:endParaRPr lang="ru-RU" sz="2200" dirty="0">
              <a:latin typeface="Comic Sans MS" pitchFamily="66" charset="0"/>
            </a:endParaRPr>
          </a:p>
        </p:txBody>
      </p:sp>
      <p:pic>
        <p:nvPicPr>
          <p:cNvPr id="289796" name="Picture 4" descr="{}_{1} в степени 2 \text{H} плюс {}_{1} в степени 3 \text{H}\to {}_{2} в степени 4 \text{He} плюс {}_{0} в степени 1 \text{n}."/>
          <p:cNvPicPr>
            <a:picLocks noChangeAspect="1" noChangeArrowheads="1"/>
          </p:cNvPicPr>
          <p:nvPr/>
        </p:nvPicPr>
        <p:blipFill>
          <a:blip r:embed="rId2" cstate="print"/>
          <a:srcRect/>
          <a:stretch>
            <a:fillRect/>
          </a:stretch>
        </p:blipFill>
        <p:spPr bwMode="auto">
          <a:xfrm>
            <a:off x="4932040" y="1340768"/>
            <a:ext cx="3443320" cy="521716"/>
          </a:xfrm>
          <a:prstGeom prst="rect">
            <a:avLst/>
          </a:prstGeom>
          <a:noFill/>
          <a:ln>
            <a:noFill/>
          </a:ln>
        </p:spPr>
      </p:pic>
      <p:pic>
        <p:nvPicPr>
          <p:cNvPr id="289849" name="Picture 57"/>
          <p:cNvPicPr>
            <a:picLocks noChangeAspect="1" noChangeArrowheads="1"/>
          </p:cNvPicPr>
          <p:nvPr/>
        </p:nvPicPr>
        <p:blipFill>
          <a:blip r:embed="rId3" cstate="print"/>
          <a:srcRect/>
          <a:stretch>
            <a:fillRect/>
          </a:stretch>
        </p:blipFill>
        <p:spPr bwMode="auto">
          <a:xfrm>
            <a:off x="289744" y="2137576"/>
            <a:ext cx="8558086" cy="4506799"/>
          </a:xfrm>
          <a:prstGeom prst="rect">
            <a:avLst/>
          </a:prstGeom>
          <a:noFill/>
          <a:ln w="9525">
            <a:noFill/>
            <a:miter lim="800000"/>
            <a:headEnd/>
            <a:tailEnd/>
          </a:ln>
          <a:effectLst/>
        </p:spPr>
      </p:pic>
      <p:sp>
        <p:nvSpPr>
          <p:cNvPr id="60" name="Прямоугольник 59"/>
          <p:cNvSpPr/>
          <p:nvPr/>
        </p:nvSpPr>
        <p:spPr>
          <a:xfrm>
            <a:off x="214282" y="109815"/>
            <a:ext cx="8501122" cy="461665"/>
          </a:xfrm>
          <a:prstGeom prst="rect">
            <a:avLst/>
          </a:prstGeom>
        </p:spPr>
        <p:txBody>
          <a:bodyPr wrap="square">
            <a:spAutoFit/>
          </a:bodyPr>
          <a:lstStyle/>
          <a:p>
            <a:r>
              <a:rPr lang="ru-RU" sz="2400" b="1" dirty="0" smtClean="0">
                <a:solidFill>
                  <a:srgbClr val="C00000"/>
                </a:solidFill>
                <a:latin typeface="Comic Sans MS" pitchFamily="66" charset="0"/>
              </a:rPr>
              <a:t>Задача 1</a:t>
            </a:r>
            <a:endParaRPr lang="ru-RU" sz="2400" b="1" dirty="0">
              <a:solidFill>
                <a:srgbClr val="C00000"/>
              </a:solidFill>
              <a:latin typeface="Comic Sans MS" pitchFamily="66"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214282" y="500042"/>
            <a:ext cx="8715436" cy="2893100"/>
          </a:xfrm>
          <a:prstGeom prst="rect">
            <a:avLst/>
          </a:prstGeom>
        </p:spPr>
        <p:txBody>
          <a:bodyPr wrap="square">
            <a:spAutoFit/>
          </a:bodyPr>
          <a:lstStyle/>
          <a:p>
            <a:r>
              <a:rPr lang="ru-RU" sz="2600" dirty="0" smtClean="0">
                <a:latin typeface="Comic Sans MS" pitchFamily="66" charset="0"/>
              </a:rPr>
              <a:t>При взрыве атомной бомбы освобождается энергия 8,3 ∙ 10</a:t>
            </a:r>
            <a:r>
              <a:rPr lang="ru-RU" sz="2600" baseline="46000" dirty="0" smtClean="0">
                <a:latin typeface="Comic Sans MS" pitchFamily="66" charset="0"/>
              </a:rPr>
              <a:t>16</a:t>
            </a:r>
            <a:r>
              <a:rPr lang="ru-RU" sz="2600" dirty="0" smtClean="0">
                <a:latin typeface="Comic Sans MS" pitchFamily="66" charset="0"/>
              </a:rPr>
              <a:t> Дж. Эта энергия получается в основном за счет деления ядер урана 238. При делении одного ядра урана 238 освобождается 200 МэВ, масса ядра равна примерно 238 а. е. м. Вычислите массу ядер урана, испытавших деление при взрыве, и суммарный дефект массы.</a:t>
            </a:r>
            <a:endParaRPr lang="ru-RU" sz="2600" dirty="0">
              <a:latin typeface="Comic Sans MS" pitchFamily="66" charset="0"/>
            </a:endParaRPr>
          </a:p>
        </p:txBody>
      </p:sp>
      <p:sp>
        <p:nvSpPr>
          <p:cNvPr id="60" name="Прямоугольник 59"/>
          <p:cNvSpPr/>
          <p:nvPr/>
        </p:nvSpPr>
        <p:spPr>
          <a:xfrm>
            <a:off x="214282" y="109815"/>
            <a:ext cx="8501122" cy="461665"/>
          </a:xfrm>
          <a:prstGeom prst="rect">
            <a:avLst/>
          </a:prstGeom>
        </p:spPr>
        <p:txBody>
          <a:bodyPr wrap="square">
            <a:spAutoFit/>
          </a:bodyPr>
          <a:lstStyle/>
          <a:p>
            <a:r>
              <a:rPr lang="ru-RU" sz="2400" b="1" dirty="0" smtClean="0">
                <a:solidFill>
                  <a:srgbClr val="C00000"/>
                </a:solidFill>
                <a:latin typeface="Comic Sans MS" pitchFamily="66" charset="0"/>
              </a:rPr>
              <a:t>Задача 2</a:t>
            </a:r>
            <a:endParaRPr lang="ru-RU" sz="2400" b="1" dirty="0">
              <a:solidFill>
                <a:srgbClr val="C00000"/>
              </a:solidFill>
              <a:latin typeface="Comic Sans MS" pitchFamily="66"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48</Words>
  <Application>Microsoft Office PowerPoint</Application>
  <PresentationFormat>Экран (4:3)</PresentationFormat>
  <Paragraphs>4</Paragraphs>
  <Slides>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vt:i4>
      </vt:variant>
    </vt:vector>
  </HeadingPairs>
  <TitlesOfParts>
    <vt:vector size="3" baseType="lpstr">
      <vt:lpstr>Тема Office</vt:lpstr>
      <vt:lpstr>Слайд 1</vt:lpstr>
      <vt:lpstr>Слайд 2</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HP</dc:creator>
  <cp:lastModifiedBy>HP</cp:lastModifiedBy>
  <cp:revision>1</cp:revision>
  <dcterms:created xsi:type="dcterms:W3CDTF">2021-04-28T20:29:21Z</dcterms:created>
  <dcterms:modified xsi:type="dcterms:W3CDTF">2021-04-28T20:30:41Z</dcterms:modified>
</cp:coreProperties>
</file>