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5" r:id="rId9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60" d="100"/>
          <a:sy n="60" d="100"/>
        </p:scale>
        <p:origin x="9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028BFE-128A-42F1-A11B-7FA9ACDAD49F}" type="datetime1">
              <a:rPr lang="uk-UA" smtClean="0"/>
              <a:t>31.05.2023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E4278A-8B6C-4970-803F-5F8C9103A773}" type="datetime1">
              <a:rPr lang="uk-UA" smtClean="0"/>
              <a:pPr/>
              <a:t>31.05.2023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Зразки заголовків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grpSp>
        <p:nvGrpSpPr>
          <p:cNvPr id="84" name="Група 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98" name="Група 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112" name="Група 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37E297-BBE5-47EA-9421-42B6D1076A94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DE2EAA9-AA8D-469F-9075-97060C06C645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C3F8FB-B9B6-407F-B651-397F2C68460C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CBB241-EEC8-4294-AD17-25A955EE853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03964C-0CE6-4B48-BA3E-1432582E3429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4333F3-BC16-4265-8824-7CDED5841AB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/>
              <a:t>Відредагуйте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02068-1416-46EB-8DDA-483E89B32E1E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CE796-1974-46A8-B1F8-D020B3DDC6BB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D2F14-88B2-4739-875A-322EA5B86B27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grpSp>
        <p:nvGrpSpPr>
          <p:cNvPr id="9" name="Група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grpSp>
        <p:nvGrpSpPr>
          <p:cNvPr id="22" name="Група 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4AC9CC-D0B4-4D4C-B143-6BBA8F1C06F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grpSp>
        <p:nvGrpSpPr>
          <p:cNvPr id="52" name="Група 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grpSp>
        <p:nvGrpSpPr>
          <p:cNvPr id="84" name="Група 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grpSp>
        <p:nvGrpSpPr>
          <p:cNvPr id="97" name="Група 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AD4AE-A456-4992-BF47-7F9B5B946A0F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B281E8D-D242-4D45-B477-5579D7A48CCD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8529" y="-359003"/>
            <a:ext cx="9660922" cy="1828800"/>
          </a:xfrm>
        </p:spPr>
        <p:txBody>
          <a:bodyPr rtlCol="0"/>
          <a:lstStyle/>
          <a:p>
            <a:r>
              <a:rPr lang="uk-UA" dirty="0"/>
              <a:t>"Профілактика ожиріння"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161915" y="2065256"/>
            <a:ext cx="6858002" cy="914400"/>
          </a:xfrm>
        </p:spPr>
        <p:txBody>
          <a:bodyPr rtlCol="0"/>
          <a:lstStyle/>
          <a:p>
            <a:pPr rtl="0"/>
            <a:r>
              <a:rPr lang="uk-UA" dirty="0"/>
              <a:t>Презентацію підготував(ла) </a:t>
            </a:r>
            <a:r>
              <a:rPr lang="en-US" dirty="0"/>
              <a:t>TELIK MILK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65747" y="-44385"/>
            <a:ext cx="7984503" cy="1219200"/>
          </a:xfrm>
        </p:spPr>
        <p:txBody>
          <a:bodyPr rtlCol="0"/>
          <a:lstStyle/>
          <a:p>
            <a:pPr rtl="0"/>
            <a:r>
              <a:rPr lang="uk-UA" dirty="0"/>
              <a:t>ПЕРЕЇДАТИ-НЕ МОЖНА!</a:t>
            </a:r>
          </a:p>
        </p:txBody>
      </p:sp>
      <p:pic>
        <p:nvPicPr>
          <p:cNvPr id="1026" name="Picture 2" descr="Вчені припускають, що ожиріння - це інфекція. Чому">
            <a:extLst>
              <a:ext uri="{FF2B5EF4-FFF2-40B4-BE49-F238E27FC236}">
                <a16:creationId xmlns:a16="http://schemas.microsoft.com/office/drawing/2014/main" id="{9A538903-3405-451B-9571-B0B3630D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6" y="1380891"/>
            <a:ext cx="7506977" cy="49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8795979" y="324663"/>
            <a:ext cx="3216912" cy="2022609"/>
          </a:xfrm>
        </p:spPr>
        <p:txBody>
          <a:bodyPr rtlCol="0">
            <a:normAutofit/>
          </a:bodyPr>
          <a:lstStyle/>
          <a:p>
            <a:pPr rtl="0"/>
            <a:r>
              <a:rPr lang="uk-UA" sz="4000" dirty="0"/>
              <a:t>Наслідки ожиріння-фото</a:t>
            </a:r>
          </a:p>
        </p:txBody>
      </p:sp>
      <p:sp>
        <p:nvSpPr>
          <p:cNvPr id="7" name="Місце для зображення 6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3692" y="916498"/>
            <a:ext cx="3886200" cy="4572000"/>
          </a:xfrm>
        </p:spPr>
      </p:sp>
      <p:sp>
        <p:nvSpPr>
          <p:cNvPr id="8" name="Місце для зображення 7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Місце для зображення 8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B7307C-8574-4572-A458-DDE7AAD82F2B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Ожиріння збільшує ризик виникнення різноманітних захворювань, таких як захворювання серця, діабет ІІ типу, синдром обструктивного апное сну, деякі види онкологічних захворювань раку, </a:t>
            </a:r>
            <a:r>
              <a:rPr lang="uk-UA" dirty="0" err="1"/>
              <a:t>остеоартриту</a:t>
            </a:r>
            <a:r>
              <a:rPr lang="uk-UA" dirty="0"/>
              <a:t>, та астми.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4A73FA-66C6-40C1-8B72-B50B5AC4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6" y="916498"/>
            <a:ext cx="3903248" cy="4572000"/>
          </a:xfrm>
          <a:prstGeom prst="rect">
            <a:avLst/>
          </a:prstGeom>
        </p:spPr>
      </p:pic>
      <p:pic>
        <p:nvPicPr>
          <p:cNvPr id="2050" name="Picture 2" descr="Ожиріння – загроза нашого століття | Блоги БДМУ">
            <a:extLst>
              <a:ext uri="{FF2B5EF4-FFF2-40B4-BE49-F238E27FC236}">
                <a16:creationId xmlns:a16="http://schemas.microsoft.com/office/drawing/2014/main" id="{0A33BCAF-24D6-437F-8402-033F7EF7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4" y="462383"/>
            <a:ext cx="3050297" cy="23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тяче ожиріння, причини, симптоми, наслідки та ризик. - Save24.me -  інформаційний медичний портал України ✌️">
            <a:extLst>
              <a:ext uri="{FF2B5EF4-FFF2-40B4-BE49-F238E27FC236}">
                <a16:creationId xmlns:a16="http://schemas.microsoft.com/office/drawing/2014/main" id="{16E2F4A6-0406-4EB0-B50D-029A57C3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37" y="3456065"/>
            <a:ext cx="2993365" cy="22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43DE-1F53-4D06-9280-42221233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8" y="-119406"/>
            <a:ext cx="11943760" cy="1219200"/>
          </a:xfrm>
        </p:spPr>
        <p:txBody>
          <a:bodyPr/>
          <a:lstStyle/>
          <a:p>
            <a:r>
              <a:rPr lang="uk-UA" dirty="0"/>
              <a:t>Що ж потрібно робити в таких ситуаціях?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46916-D479-4519-96C4-27A125C5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75" y="1314450"/>
            <a:ext cx="10058400" cy="42291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енергоцінність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добову</a:t>
            </a:r>
            <a:r>
              <a:rPr lang="ru-RU" dirty="0"/>
              <a:t> потребу </a:t>
            </a:r>
            <a:r>
              <a:rPr lang="ru-RU" dirty="0" err="1"/>
              <a:t>організму</a:t>
            </a:r>
            <a:r>
              <a:rPr lang="ru-RU" dirty="0"/>
              <a:t> на 5%, то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в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до 5-10 кг</a:t>
            </a:r>
          </a:p>
          <a:p>
            <a:r>
              <a:rPr lang="ru-RU" dirty="0"/>
              <a:t>З метою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ожиріння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4-5 раз в день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порціями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споживати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дня. </a:t>
            </a:r>
            <a:r>
              <a:rPr lang="ru-RU" dirty="0" err="1"/>
              <a:t>Проміжки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4 ч. </a:t>
            </a:r>
            <a:r>
              <a:rPr lang="ru-RU" dirty="0" err="1"/>
              <a:t>Вечеряти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за 3 ч до сну.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вечері</a:t>
            </a:r>
            <a:r>
              <a:rPr lang="ru-RU" dirty="0"/>
              <a:t> </a:t>
            </a:r>
            <a:r>
              <a:rPr lang="ru-RU" dirty="0" err="1"/>
              <a:t>корисно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прогулянку</a:t>
            </a:r>
            <a:r>
              <a:rPr lang="ru-RU" dirty="0"/>
              <a:t>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роботу, </a:t>
            </a:r>
            <a:r>
              <a:rPr lang="ru-RU" dirty="0" err="1"/>
              <a:t>пов’язану</a:t>
            </a:r>
            <a:r>
              <a:rPr lang="ru-RU" dirty="0"/>
              <a:t> з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72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43DE-1F53-4D06-9280-42221233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8" y="-119406"/>
            <a:ext cx="11943760" cy="1219200"/>
          </a:xfrm>
        </p:spPr>
        <p:txBody>
          <a:bodyPr/>
          <a:lstStyle/>
          <a:p>
            <a:r>
              <a:rPr lang="uk-UA" dirty="0"/>
              <a:t>Що ж потрібно робити в таких ситуаціях?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46916-D479-4519-96C4-27A125C5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75" y="1314450"/>
            <a:ext cx="6771311" cy="42291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Кожна здорова людина зобов’язана стежити за масою свого тіла і при її збільшенні вживати заходів, спрямованих на схуднення, обмежувати кількість Енергоцінність продуктів в раціоні, а також намагатися більше </a:t>
            </a:r>
            <a:r>
              <a:rPr lang="uk-UA" dirty="0" err="1"/>
              <a:t>рухатися.Для</a:t>
            </a:r>
            <a:r>
              <a:rPr lang="uk-UA" dirty="0"/>
              <a:t> зменшення енергоцінності їжі в першу чергу обмежують споживання простих вуглеводів, з яких в організмі синтезується не тільки жир, але і холестерин. Надлишок простих вуглеводів в їжі може посилювати розвиток не тільки ожиріння, але і </a:t>
            </a:r>
            <a:r>
              <a:rPr lang="uk-UA" dirty="0" err="1"/>
              <a:t>атеросклерозу.Особам</a:t>
            </a:r>
            <a:r>
              <a:rPr lang="uk-UA" dirty="0"/>
              <a:t>, які не можуть відмовитися від солодощів, можна рекомендувати вживання сорбіту або ксиліту (до 30 г на добу) для підсолоджування чаю, компоту та інших </a:t>
            </a:r>
            <a:r>
              <a:rPr lang="uk-UA" dirty="0" err="1"/>
              <a:t>продуктів.Білки</a:t>
            </a:r>
            <a:r>
              <a:rPr lang="uk-UA" dirty="0"/>
              <a:t> не сприяють розвитку ожиріння, так як для їх засвоєння потрібно більше витрат енергії. Тому особам, схильним до ожиріння, білкову частину раціону можна не обмежувати.</a:t>
            </a:r>
          </a:p>
        </p:txBody>
      </p:sp>
      <p:sp>
        <p:nvSpPr>
          <p:cNvPr id="4" name="AutoShape 2" descr="Ожиріння: причини — чи є у вас надмірна вага?">
            <a:extLst>
              <a:ext uri="{FF2B5EF4-FFF2-40B4-BE49-F238E27FC236}">
                <a16:creationId xmlns:a16="http://schemas.microsoft.com/office/drawing/2014/main" id="{14FCF884-8272-4F86-A002-D3564385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C3A88-ABE4-46B4-B775-389CC7C7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86" y="1589775"/>
            <a:ext cx="4400061" cy="2933373"/>
          </a:xfrm>
          <a:prstGeom prst="rect">
            <a:avLst/>
          </a:prstGeom>
        </p:spPr>
      </p:pic>
      <p:pic>
        <p:nvPicPr>
          <p:cNvPr id="3076" name="Picture 4" descr="Вчені з'ясували, чому ожиріння може призвести до раку - BBC News Україна">
            <a:extLst>
              <a:ext uri="{FF2B5EF4-FFF2-40B4-BE49-F238E27FC236}">
                <a16:creationId xmlns:a16="http://schemas.microsoft.com/office/drawing/2014/main" id="{872024F6-4EBB-420F-8FC3-609F9B83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5" y="3762332"/>
            <a:ext cx="4400061" cy="25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83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43DE-1F53-4D06-9280-42221233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8" y="-119406"/>
            <a:ext cx="11943760" cy="1219200"/>
          </a:xfrm>
        </p:spPr>
        <p:txBody>
          <a:bodyPr/>
          <a:lstStyle/>
          <a:p>
            <a:r>
              <a:rPr lang="uk-UA" dirty="0"/>
              <a:t>Що ж потрібно робити в таких ситуаціях?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46916-D479-4519-96C4-27A125C5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75" y="1314450"/>
            <a:ext cx="6771311" cy="4229100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Перевищення норми жирів в раціоні, особливо при надмірному споживанні вуглеводів, може також призвести до ожиріння.</a:t>
            </a:r>
          </a:p>
          <a:p>
            <a:endParaRPr lang="uk-UA" dirty="0"/>
          </a:p>
          <a:p>
            <a:r>
              <a:rPr lang="uk-UA" dirty="0"/>
              <a:t>Людям, схильним до повноти, слід обмежити використання в їжі перцю, гірчиці, хрону, стимулюючих виділення шлункового соку. Вживання м’ясних бульйонів і рибної юшки також необхідно обмежити. Від алкогольних напоїв, в тому числі пива, потрібно зовсім відмовитися, так як навіть у невеликій кількості вони підвищують апетит і сприяють переїдання. Корисно щодня вживати різні овочі і фрукти.</a:t>
            </a:r>
          </a:p>
          <a:p>
            <a:endParaRPr lang="uk-UA" dirty="0"/>
          </a:p>
          <a:p>
            <a:r>
              <a:rPr lang="uk-UA" dirty="0"/>
              <a:t>Таким чином, в боротьбі з ожирінням велику роль відіграє правильний режим харчування. Стародавній афоризм говорить: «Людина живе не для того, щоб їсти, а їсть для того, щоб жити».</a:t>
            </a:r>
          </a:p>
        </p:txBody>
      </p:sp>
      <p:sp>
        <p:nvSpPr>
          <p:cNvPr id="4" name="AutoShape 2" descr="Ожиріння: причини — чи є у вас надмірна вага?">
            <a:extLst>
              <a:ext uri="{FF2B5EF4-FFF2-40B4-BE49-F238E27FC236}">
                <a16:creationId xmlns:a16="http://schemas.microsoft.com/office/drawing/2014/main" id="{14FCF884-8272-4F86-A002-D3564385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 descr="Біг і груди. Навіщо жінкам носити спортивний бюстгалтер | Українська правда  _Життя">
            <a:extLst>
              <a:ext uri="{FF2B5EF4-FFF2-40B4-BE49-F238E27FC236}">
                <a16:creationId xmlns:a16="http://schemas.microsoft.com/office/drawing/2014/main" id="{E5DBE979-5264-42BE-8E5C-C898DB5A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11" y="2094075"/>
            <a:ext cx="3968027" cy="23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3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43DE-1F53-4D06-9280-42221233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453" y="0"/>
            <a:ext cx="11943760" cy="1219200"/>
          </a:xfrm>
        </p:spPr>
        <p:txBody>
          <a:bodyPr>
            <a:normAutofit/>
          </a:bodyPr>
          <a:lstStyle/>
          <a:p>
            <a:r>
              <a:rPr lang="uk-UA" sz="6000" dirty="0"/>
              <a:t>ВИСНОВКИ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46916-D479-4519-96C4-27A125C5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75" y="1314450"/>
            <a:ext cx="10460809" cy="4229100"/>
          </a:xfrm>
        </p:spPr>
        <p:txBody>
          <a:bodyPr>
            <a:normAutofit fontScale="92500"/>
          </a:bodyPr>
          <a:lstStyle/>
          <a:p>
            <a:r>
              <a:rPr lang="uk-UA" sz="3200" dirty="0"/>
              <a:t>Ожиріння провокує безліч </a:t>
            </a:r>
            <a:r>
              <a:rPr lang="uk-UA" sz="3200" dirty="0" err="1"/>
              <a:t>захворювань,зокрема</a:t>
            </a:r>
            <a:r>
              <a:rPr lang="uk-UA" sz="3200" dirty="0"/>
              <a:t> цукровий </a:t>
            </a:r>
            <a:r>
              <a:rPr lang="uk-UA" sz="3200" dirty="0" err="1"/>
              <a:t>діабет,серцево</a:t>
            </a:r>
            <a:r>
              <a:rPr lang="uk-UA" sz="3200" dirty="0"/>
              <a:t>-судинні </a:t>
            </a:r>
            <a:r>
              <a:rPr lang="uk-UA" sz="3200" dirty="0" err="1"/>
              <a:t>захворювання,виразкові</a:t>
            </a:r>
            <a:r>
              <a:rPr lang="uk-UA" sz="3200" dirty="0"/>
              <a:t> хвороби </a:t>
            </a:r>
            <a:r>
              <a:rPr lang="uk-UA" sz="3200" dirty="0" err="1"/>
              <a:t>шлунку,проблеми</a:t>
            </a:r>
            <a:r>
              <a:rPr lang="uk-UA" sz="3200" dirty="0"/>
              <a:t> з </a:t>
            </a:r>
            <a:r>
              <a:rPr lang="uk-UA" sz="3200" dirty="0" err="1"/>
              <a:t>кишківником,підшлунковою</a:t>
            </a:r>
            <a:r>
              <a:rPr lang="uk-UA" sz="3200" dirty="0"/>
              <a:t> </a:t>
            </a:r>
            <a:r>
              <a:rPr lang="uk-UA" sz="3200" dirty="0" err="1"/>
              <a:t>залозою,печінкою</a:t>
            </a:r>
            <a:r>
              <a:rPr lang="uk-UA" sz="3200" dirty="0"/>
              <a:t> та хвороби інших органів людського організму</a:t>
            </a:r>
          </a:p>
          <a:p>
            <a:r>
              <a:rPr lang="uk-UA" sz="3200" dirty="0"/>
              <a:t>,ТОМУ</a:t>
            </a:r>
          </a:p>
        </p:txBody>
      </p:sp>
      <p:sp>
        <p:nvSpPr>
          <p:cNvPr id="4" name="AutoShape 2" descr="Ожиріння: причини — чи є у вас надмірна вага?">
            <a:extLst>
              <a:ext uri="{FF2B5EF4-FFF2-40B4-BE49-F238E27FC236}">
                <a16:creationId xmlns:a16="http://schemas.microsoft.com/office/drawing/2014/main" id="{14FCF884-8272-4F86-A002-D3564385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743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Ілюстрація природи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8_TF03431377" id="{41656BBC-55E8-4CFB-B338-193F37B0F879}" vid="{ABFC4142-456E-44EA-A2E5-A99F1076C736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Веселка</Template>
  <TotalTime>19</TotalTime>
  <Words>448</Words>
  <Application>Microsoft Office PowerPoint</Application>
  <PresentationFormat>Широкий екран</PresentationFormat>
  <Paragraphs>19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Ілюстрація природи 16x9</vt:lpstr>
      <vt:lpstr>"Профілактика ожиріння"</vt:lpstr>
      <vt:lpstr>ПЕРЕЇДАТИ-НЕ МОЖНА!</vt:lpstr>
      <vt:lpstr>Наслідки ожиріння-фото</vt:lpstr>
      <vt:lpstr>Що ж потрібно робити в таких ситуаціях?</vt:lpstr>
      <vt:lpstr>Що ж потрібно робити в таких ситуаціях?</vt:lpstr>
      <vt:lpstr>Що ж потрібно робити в таких ситуаціях?</vt:lpstr>
      <vt:lpstr>ВИСНОВКИ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"Профілактика ожиріння"</dc:title>
  <dc:creator>pc</dc:creator>
  <cp:lastModifiedBy>pc</cp:lastModifiedBy>
  <cp:revision>3</cp:revision>
  <dcterms:created xsi:type="dcterms:W3CDTF">2023-05-31T07:23:09Z</dcterms:created>
  <dcterms:modified xsi:type="dcterms:W3CDTF">2023-05-31T07:42:54Z</dcterms:modified>
</cp:coreProperties>
</file>