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handoutMasterIdLst>
    <p:handoutMasterId r:id="rId20"/>
  </p:handoutMasterIdLst>
  <p:sldIdLst>
    <p:sldId id="257" r:id="rId3"/>
    <p:sldId id="263" r:id="rId4"/>
    <p:sldId id="264" r:id="rId5"/>
    <p:sldId id="276" r:id="rId6"/>
    <p:sldId id="275" r:id="rId7"/>
    <p:sldId id="284" r:id="rId8"/>
    <p:sldId id="279" r:id="rId9"/>
    <p:sldId id="265" r:id="rId10"/>
    <p:sldId id="287" r:id="rId11"/>
    <p:sldId id="266" r:id="rId12"/>
    <p:sldId id="277" r:id="rId13"/>
    <p:sldId id="288" r:id="rId14"/>
    <p:sldId id="289" r:id="rId15"/>
    <p:sldId id="274" r:id="rId16"/>
    <p:sldId id="281" r:id="rId17"/>
    <p:sldId id="285" r:id="rId18"/>
  </p:sldIdLst>
  <p:sldSz cx="9144000" cy="6858000" type="screen4x3"/>
  <p:notesSz cx="6858000" cy="9525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90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55024733191510955"/>
                  <c:y val="-9.599257489908529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i="1"/>
                      <a:t>10%</a:t>
                    </a:r>
                  </a:p>
                </c:rich>
              </c:tx>
              <c:showVal val="1"/>
            </c:dLbl>
            <c:delete val="1"/>
            <c:txPr>
              <a:bodyPr/>
              <a:lstStyle/>
              <a:p>
                <a:pPr>
                  <a:defRPr sz="1800" b="1" i="1"/>
                </a:pPr>
                <a:endParaRPr lang="ru-RU"/>
              </a:p>
            </c:txPr>
          </c:dLbls>
          <c:val>
            <c:numRef>
              <c:f>Лист1!$A$2:$A$5</c:f>
              <c:numCache>
                <c:formatCode>0%</c:formatCode>
                <c:ptCount val="4"/>
                <c:pt idx="0">
                  <c:v>0.5</c:v>
                </c:pt>
                <c:pt idx="1">
                  <c:v>0.25</c:v>
                </c:pt>
                <c:pt idx="2">
                  <c:v>0.1</c:v>
                </c:pt>
                <c:pt idx="3">
                  <c:v>0.15000000000000002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6C2421A-F5C6-4D36-9CA5-7FC3649DB7E4}" type="datetimeFigureOut">
              <a:rPr lang="ru-RU"/>
              <a:pPr>
                <a:defRPr/>
              </a:pPr>
              <a:t>20.12.2021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047163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047163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A3F20BA-8793-4280-96E5-5FAF9014B5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681400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D1BEDEA-D161-4584-8EE9-F8F953D6455F}" type="datetimeFigureOut">
              <a:rPr lang="ru-RU"/>
              <a:pPr>
                <a:defRPr/>
              </a:pPr>
              <a:t>20.12.2021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0" y="714375"/>
            <a:ext cx="4762500" cy="3571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524375"/>
            <a:ext cx="5486400" cy="42862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047163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047163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30C0165-B3F9-4740-9DF6-F73FAAE4C4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063949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3011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3011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42831-FB5F-4D1F-9179-E15A05E1158A}" type="datetime1">
              <a:rPr lang="ru-RU"/>
              <a:pPr>
                <a:defRPr/>
              </a:pPr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Вчитель математики Сокальської спеціалізованої щколи І - ІІІ ступенів  Куйовда Оксана Петрівна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D2109-AB48-4B00-AA09-0B1C105B2E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B90A1-6597-4E40-BC32-3E3C628B3D0A}" type="datetime1">
              <a:rPr lang="ru-RU"/>
              <a:pPr>
                <a:defRPr/>
              </a:pPr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Вчитель математики Сокальської спеціалізованої щколи І - ІІІ ступенів  Куйовда Оксана Петрівна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CD30F-15A0-4E19-A1E9-996DFAF006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D6C2A-658B-4CE6-BB9D-F7602CA32721}" type="datetime1">
              <a:rPr lang="ru-RU"/>
              <a:pPr>
                <a:defRPr/>
              </a:pPr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Вчитель математики Сокальської спеціалізованої щколи І - ІІІ ступенів  Куйовда Оксана Петрівна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CA7DF-238A-460C-B6FA-B40ABB8176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5828D-4697-42B9-86E5-A48D9DF95D35}" type="datetime1">
              <a:rPr lang="ru-RU"/>
              <a:pPr>
                <a:defRPr/>
              </a:pPr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Вчитель математики Сокальської спеціалізованої щколи І - ІІІ ступенів  Куйовда Оксана Петрівна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1F77C-2324-402B-AE02-A6489D42B9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E12BC-8C0A-4450-AEE8-A3074A3DA910}" type="datetime1">
              <a:rPr lang="ru-RU"/>
              <a:pPr>
                <a:defRPr/>
              </a:pPr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Вчитель математики Сокальської спеціалізованої щколи І - ІІІ ступенів  Куйовда Оксана Петрівна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190D2-B2B3-49FB-83AD-EFEE3B9989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51537-C2B2-44C8-A813-9334F6EAD6E4}" type="datetime1">
              <a:rPr lang="ru-RU"/>
              <a:pPr>
                <a:defRPr/>
              </a:pPr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Вчитель математики Сокальської спеціалізованої щколи І - ІІІ ступенів  Куйовда Оксана Петрівна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C78A9-AB4B-4097-8837-14F88543F4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5BB19-2370-4230-8E83-40CAF6E11241}" type="datetime1">
              <a:rPr lang="ru-RU"/>
              <a:pPr>
                <a:defRPr/>
              </a:pPr>
              <a:t>20.12.2021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Вчитель математики Сокальської спеціалізованої щколи І - ІІІ ступенів  Куйовда Оксана Петрівна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2B0BF-355F-4482-8C6F-84F2A5C207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EA066-58E5-4B87-8E75-14D0C040B717}" type="datetime1">
              <a:rPr lang="ru-RU"/>
              <a:pPr>
                <a:defRPr/>
              </a:pPr>
              <a:t>20.12.2021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Вчитель математики Сокальської спеціалізованої щколи І - ІІІ ступенів  Куйовда Оксана Петрівна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B5ADF-3C2B-4A69-87A2-B6AAF7B7B4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9A924-C0BD-498A-AAD6-33191AE5B405}" type="datetime1">
              <a:rPr lang="ru-RU"/>
              <a:pPr>
                <a:defRPr/>
              </a:pPr>
              <a:t>20.12.2021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Вчитель математики Сокальської спеціалізованої щколи І - ІІІ ступенів  Куйовда Оксана Петрівна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EA870-5101-46F7-9466-83A24C866A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1ECB2-B1C0-417B-B4FB-5ACC7E26217C}" type="datetime1">
              <a:rPr lang="ru-RU"/>
              <a:pPr>
                <a:defRPr/>
              </a:pPr>
              <a:t>20.12.2021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Вчитель математики Сокальської спеціалізованої щколи І - ІІІ ступенів  Куйовда Оксана Петрівна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74EB3-8E5B-4EDF-B27A-EE822C2F7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5FF34-1A24-40CB-A72D-8FB669A3A085}" type="datetime1">
              <a:rPr lang="ru-RU"/>
              <a:pPr>
                <a:defRPr/>
              </a:pPr>
              <a:t>20.12.2021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Вчитель математики Сокальської спеціалізованої щколи І - ІІІ ступенів  Куйовда Оксана Петрівна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BDFBE-23D9-42F1-9923-A83C25FE94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10884-A524-480C-A0D7-2F65C65E8776}" type="datetime1">
              <a:rPr lang="ru-RU"/>
              <a:pPr>
                <a:defRPr/>
              </a:pPr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Вчитель математики Сокальської спеціалізованої щколи І - ІІІ ступенів  Куйовда Оксана Петрівна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D3CFD-22B7-4CD5-8916-618EF1EE27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BF937-FA77-40E8-BE71-D67E20617CDE}" type="datetime1">
              <a:rPr lang="ru-RU"/>
              <a:pPr>
                <a:defRPr/>
              </a:pPr>
              <a:t>20.12.2021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Вчитель математики Сокальської спеціалізованої щколи І - ІІІ ступенів  Куйовда Оксана Петрівна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6F5F6-ED12-4BC8-8959-E29EA2118F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FC20F-1032-42FB-A0CD-3776132665F2}" type="datetime1">
              <a:rPr lang="ru-RU"/>
              <a:pPr>
                <a:defRPr/>
              </a:pPr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Вчитель математики Сокальської спеціалізованої щколи І - ІІІ ступенів  Куйовда Оксана Петрівна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4E709-7ADB-48BC-A29B-2DF5576489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0FFA8-5B58-4E02-9983-CC0265C8AA6A}" type="datetime1">
              <a:rPr lang="ru-RU"/>
              <a:pPr>
                <a:defRPr/>
              </a:pPr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Вчитель математики Сокальської спеціалізованої щколи І - ІІІ ступенів  Куйовда Оксана Петрівна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C61D1-81BA-46FD-BBCA-BE148713E1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59A1E-7C41-4386-BFF0-5AA678D85CCA}" type="datetime1">
              <a:rPr lang="ru-RU"/>
              <a:pPr>
                <a:defRPr/>
              </a:pPr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Вчитель математики Сокальської спеціалізованої щколи І - ІІІ ступенів  Куйовда Оксана Петрівна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C1C44-9AF4-4C22-92D5-77977A389A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3367F-C761-4DD5-8A9E-83455DE258D8}" type="datetime1">
              <a:rPr lang="ru-RU"/>
              <a:pPr>
                <a:defRPr/>
              </a:pPr>
              <a:t>20.12.2021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Вчитель математики Сокальської спеціалізованої щколи І - ІІІ ступенів  Куйовда Оксана Петрівна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84D5E-B9C5-429C-A8FC-F2C9EA38A5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34788-7480-4F95-8F64-0159833EEC7E}" type="datetime1">
              <a:rPr lang="ru-RU"/>
              <a:pPr>
                <a:defRPr/>
              </a:pPr>
              <a:t>20.12.2021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Вчитель математики Сокальської спеціалізованої щколи І - ІІІ ступенів  Куйовда Оксана Петрівна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75007-6E1E-4692-B00F-23AB6659D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C652B-BE99-48D9-AFBF-17A47F61D54B}" type="datetime1">
              <a:rPr lang="ru-RU"/>
              <a:pPr>
                <a:defRPr/>
              </a:pPr>
              <a:t>20.12.2021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Вчитель математики Сокальської спеціалізованої щколи І - ІІІ ступенів  Куйовда Оксана Петрівна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CA568-62CD-4189-929C-BA5A5DAB2C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615E1-CC79-454B-9848-92E5A898CA9B}" type="datetime1">
              <a:rPr lang="ru-RU"/>
              <a:pPr>
                <a:defRPr/>
              </a:pPr>
              <a:t>20.12.2021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Вчитель математики Сокальської спеціалізованої щколи І - ІІІ ступенів  Куйовда Оксана Петрівна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E8DF8-6828-4E63-A9FE-0E47A2B4DB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21D94-2BAA-4ED5-8924-0480E85B1370}" type="datetime1">
              <a:rPr lang="ru-RU"/>
              <a:pPr>
                <a:defRPr/>
              </a:pPr>
              <a:t>20.12.2021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Вчитель математики Сокальської спеціалізованої щколи І - ІІІ ступенів  Куйовда Оксана Петрівна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8068E-1765-4F21-B3FD-659F9F3CDE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D7441-D9DE-465D-9352-5E018DE79C2B}" type="datetime1">
              <a:rPr lang="ru-RU"/>
              <a:pPr>
                <a:defRPr/>
              </a:pPr>
              <a:t>20.12.2021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Вчитель математики Сокальської спеціалізованої щколи І - ІІІ ступенів  Куйовда Оксана Петрівна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8B4AB-E2EA-42D9-84CF-78F665F725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A39DD25-7EC1-4110-944E-D2567FA40F00}" type="datetime1">
              <a:rPr lang="ru-RU"/>
              <a:pPr>
                <a:defRPr/>
              </a:pPr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Вчитель математики Сокальської спеціалізованої щколи І - ІІІ ступенів  Куйовда Оксана Петрівна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6340F30-F469-46F6-810E-5B00D1700C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AF95EB-1DDA-41E1-8F43-E2AD995422E1}" type="datetime1">
              <a:rPr lang="ru-RU"/>
              <a:pPr>
                <a:defRPr/>
              </a:pPr>
              <a:t>20.12.2021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Вчитель математики Сокальської спеціалізованої щколи І - ІІІ ступенів  Куйовда Оксана Петрівна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3E8D133-5E2C-4E09-B160-F54ADDDF6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1" r:id="rId2"/>
    <p:sldLayoutId id="2147483680" r:id="rId3"/>
    <p:sldLayoutId id="2147483679" r:id="rId4"/>
    <p:sldLayoutId id="2147483678" r:id="rId5"/>
    <p:sldLayoutId id="2147483677" r:id="rId6"/>
    <p:sldLayoutId id="2147483676" r:id="rId7"/>
    <p:sldLayoutId id="2147483675" r:id="rId8"/>
    <p:sldLayoutId id="2147483674" r:id="rId9"/>
    <p:sldLayoutId id="2147483673" r:id="rId10"/>
    <p:sldLayoutId id="2147483672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132856"/>
            <a:ext cx="6552728" cy="211692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5400" b="1" i="1" dirty="0" smtClean="0">
                <a:ln>
                  <a:solidFill>
                    <a:srgbClr val="00B0F0"/>
                  </a:solidFill>
                </a:ln>
                <a:latin typeface="Monotype Corsiva" pitchFamily="66" charset="0"/>
              </a:rPr>
              <a:t>Відсоткові  розрахунки </a:t>
            </a:r>
            <a:endParaRPr lang="ru-RU" sz="5400" b="1" i="1" dirty="0">
              <a:ln>
                <a:solidFill>
                  <a:srgbClr val="00B0F0"/>
                </a:solidFill>
              </a:ln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52888" y="5084763"/>
            <a:ext cx="4932362" cy="11763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i="1" dirty="0">
                <a:solidFill>
                  <a:schemeClr val="accent1">
                    <a:lumMod val="75000"/>
                  </a:schemeClr>
                </a:solidFill>
              </a:rPr>
              <a:t>6</a:t>
            </a:r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</a:rPr>
              <a:t> клас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7651" name="Рисунок 4" descr="3e5a6e730c60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8863" y="0"/>
            <a:ext cx="3005137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5" descr="7bdd6a2847df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413" y="3806825"/>
            <a:ext cx="5292726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653" name="Группа 1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3" name="Рамка 1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3616"/>
              </a:avLst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6200000" scaled="0"/>
              <a:tileRect/>
            </a:gradFill>
            <a:ln>
              <a:solidFill>
                <a:schemeClr val="accent1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 extrusionH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7658" name="Picture 5" descr="C:\Users\Елена\AppData\Local\Microsoft\Windows\Temporary Internet Files\Content.IE5\OASCQ3G5\MC900290515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80312" y="6069419"/>
              <a:ext cx="974860" cy="788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9" name="Picture 8" descr="C:\Users\Елена\AppData\Local\Microsoft\Windows\Temporary Internet Files\Content.IE5\6SMSW8JI\MC900299565[1]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100392" y="4869160"/>
              <a:ext cx="885139" cy="1820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7654" name="Picture 2" descr="C:\Users\Елена\AppData\Local\Temp\Rar$DI06.521\DJFS_TOA_FeltFlower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1058180">
            <a:off x="103188" y="106363"/>
            <a:ext cx="828675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Картинки по запросу картинки відсотк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283" y="58112"/>
            <a:ext cx="3365147" cy="252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 algn="l">
              <a:defRPr/>
            </a:pPr>
            <a:r>
              <a:rPr lang="uk-UA" sz="3200" dirty="0" smtClean="0">
                <a:ln>
                  <a:solidFill>
                    <a:srgbClr val="00B0F0"/>
                  </a:solidFill>
                </a:ln>
                <a:latin typeface="Monotype Corsiva" pitchFamily="66" charset="0"/>
              </a:rPr>
              <a:t>Виконаємо разом :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373855" y="1700808"/>
            <a:ext cx="68407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latin typeface="Georgia" panose="02040502050405020303" pitchFamily="18" charset="0"/>
              </a:rPr>
              <a:t>Ціна чобіт 2560гривень. Спочатку ціну підвищили на 10%, а потім під час розпродажі ціну знизили на 10%. Доведіть, що ці чоботи купувати вигідно.</a:t>
            </a:r>
            <a:endParaRPr lang="ru-RU" sz="3600" dirty="0">
              <a:latin typeface="Georgia" panose="02040502050405020303" pitchFamily="18" charset="0"/>
            </a:endParaRPr>
          </a:p>
        </p:txBody>
      </p:sp>
      <p:pic>
        <p:nvPicPr>
          <p:cNvPr id="11266" name="Picture 2" descr="http://img.ura-inform.com/news/protsenty%5b196858%5d(265x199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60648"/>
            <a:ext cx="2164085" cy="161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encrypted-tbn3.gstatic.com/images?q=tbn:ANd9GcRPHctdNBCGJa0H79QnVFscz7nCRPNikyQF6krm-BlyAlS7YYH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2690" y="4581128"/>
            <a:ext cx="3031048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 algn="l">
              <a:defRPr/>
            </a:pPr>
            <a:r>
              <a:rPr lang="uk-UA" sz="3200" dirty="0" smtClean="0">
                <a:ln>
                  <a:solidFill>
                    <a:srgbClr val="00B0F0"/>
                  </a:solidFill>
                </a:ln>
                <a:latin typeface="Monotype Corsiva" pitchFamily="66" charset="0"/>
              </a:rPr>
              <a:t>Виконаємо разом :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086677" y="1112153"/>
            <a:ext cx="68407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atin typeface="Georgia" panose="02040502050405020303" pitchFamily="18" charset="0"/>
              </a:rPr>
              <a:t>Щомісяця з кожного працюючого українця стягують військовий податок, що становить 1,5% від місячної зарплати. Яка річна сума військового збору працівника, якщо його місячна зарплата  становить 3250 гривень.</a:t>
            </a:r>
            <a:endParaRPr lang="ru-RU" sz="3200" b="1" dirty="0">
              <a:latin typeface="Georgia" panose="02040502050405020303" pitchFamily="18" charset="0"/>
            </a:endParaRPr>
          </a:p>
        </p:txBody>
      </p:sp>
      <p:pic>
        <p:nvPicPr>
          <p:cNvPr id="10244" name="Picture 4" descr="грати в казино на гроші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43174" y="188640"/>
            <a:ext cx="189911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Картинки по запросу картинки відсот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006270"/>
            <a:ext cx="2509406" cy="188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192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n>
                  <a:solidFill>
                    <a:srgbClr val="00B0F0"/>
                  </a:solidFill>
                </a:ln>
                <a:latin typeface="Monotype Corsiva" pitchFamily="66" charset="0"/>
              </a:rPr>
              <a:t>Дослідіть :  </a:t>
            </a:r>
            <a:r>
              <a:rPr lang="ru-RU" dirty="0" smtClean="0">
                <a:ln>
                  <a:solidFill>
                    <a:srgbClr val="00B0F0"/>
                  </a:solidFill>
                </a:ln>
                <a:latin typeface="Monotype Corsiva" pitchFamily="66" charset="0"/>
              </a:rPr>
              <a:t/>
            </a:r>
            <a:br>
              <a:rPr lang="ru-RU" dirty="0" smtClean="0">
                <a:ln>
                  <a:solidFill>
                    <a:srgbClr val="00B0F0"/>
                  </a:solidFill>
                </a:ln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Світланка з</a:t>
            </a:r>
            <a:r>
              <a:rPr lang="en-US" dirty="0" smtClean="0"/>
              <a:t>’</a:t>
            </a:r>
            <a:r>
              <a:rPr lang="uk-UA" dirty="0" smtClean="0"/>
              <a:t>їла апельсин вагою 125 г. Організмом засвоюється всього 20% корисних речовин. Визначте, скільки корисних речовин засвоїть її організм. Скільки відсотків засвоєно не буде?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Вчитель математики Сокальської спеціалізованої щколи І - ІІІ ступенів  Куйовда Оксана Петрівна</a:t>
            </a:r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n>
                  <a:solidFill>
                    <a:srgbClr val="00B0F0"/>
                  </a:solidFill>
                </a:ln>
                <a:latin typeface="Monotype Corsiva" pitchFamily="66" charset="0"/>
              </a:rPr>
              <a:t>Дослідіть :  </a:t>
            </a:r>
            <a:r>
              <a:rPr lang="ru-RU" dirty="0" smtClean="0">
                <a:ln>
                  <a:solidFill>
                    <a:srgbClr val="00B0F0"/>
                  </a:solidFill>
                </a:ln>
                <a:latin typeface="Monotype Corsiva" pitchFamily="66" charset="0"/>
              </a:rPr>
              <a:t/>
            </a:r>
            <a:br>
              <a:rPr lang="ru-RU" dirty="0" smtClean="0">
                <a:ln>
                  <a:solidFill>
                    <a:srgbClr val="00B0F0"/>
                  </a:solidFill>
                </a:ln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Відомо, що </a:t>
            </a:r>
            <a:r>
              <a:rPr lang="uk-UA" dirty="0" err="1" smtClean="0"/>
              <a:t>усередньому</a:t>
            </a:r>
            <a:r>
              <a:rPr lang="uk-UA" dirty="0" smtClean="0"/>
              <a:t> 80% людей планують провести свою відпустку вдома. Визначте кількість учнів школи, які збираються на відпочинок влітку, якщо у школі 900 учнів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Вчитель математики Сокальської спеціалізованої щколи І - ІІІ ступенів  Куйовда Оксана Петрівна</a:t>
            </a:r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lang="uk-UA" dirty="0" smtClean="0">
                <a:ln>
                  <a:solidFill>
                    <a:srgbClr val="00B0F0"/>
                  </a:solidFill>
                </a:ln>
                <a:latin typeface="Monotype Corsiva" pitchFamily="66" charset="0"/>
              </a:rPr>
              <a:t>Підсумок  уроку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1196752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latin typeface="Georgia" panose="02040502050405020303" pitchFamily="18" charset="0"/>
              </a:rPr>
              <a:t>Скільки % числа становить :</a:t>
            </a:r>
          </a:p>
        </p:txBody>
      </p:sp>
      <p:grpSp>
        <p:nvGrpSpPr>
          <p:cNvPr id="5" name="Group 85"/>
          <p:cNvGrpSpPr>
            <a:grpSpLocks/>
          </p:cNvGrpSpPr>
          <p:nvPr/>
        </p:nvGrpSpPr>
        <p:grpSpPr bwMode="auto">
          <a:xfrm>
            <a:off x="2195736" y="2040166"/>
            <a:ext cx="5307582" cy="4364038"/>
            <a:chOff x="68" y="754"/>
            <a:chExt cx="2603" cy="2749"/>
          </a:xfrm>
        </p:grpSpPr>
        <p:grpSp>
          <p:nvGrpSpPr>
            <p:cNvPr id="6" name="Group 55"/>
            <p:cNvGrpSpPr>
              <a:grpSpLocks/>
            </p:cNvGrpSpPr>
            <p:nvPr/>
          </p:nvGrpSpPr>
          <p:grpSpPr bwMode="auto">
            <a:xfrm>
              <a:off x="68" y="1933"/>
              <a:ext cx="2603" cy="544"/>
              <a:chOff x="295" y="1707"/>
              <a:chExt cx="2603" cy="544"/>
            </a:xfrm>
          </p:grpSpPr>
          <p:sp>
            <p:nvSpPr>
              <p:cNvPr id="24" name="Rectangle 20"/>
              <p:cNvSpPr>
                <a:spLocks noChangeArrowheads="1"/>
              </p:cNvSpPr>
              <p:nvPr/>
            </p:nvSpPr>
            <p:spPr bwMode="gray">
              <a:xfrm rot="-1889857">
                <a:off x="385" y="1798"/>
                <a:ext cx="342" cy="358"/>
              </a:xfrm>
              <a:prstGeom prst="rect">
                <a:avLst/>
              </a:prstGeom>
              <a:gradFill rotWithShape="1">
                <a:gsLst>
                  <a:gs pos="0">
                    <a:srgbClr val="ECA422"/>
                  </a:gs>
                  <a:gs pos="100000">
                    <a:srgbClr val="ECA42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ECA422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r>
                  <a:rPr lang="uk-UA" b="1" dirty="0"/>
                  <a:t>3</a:t>
                </a:r>
                <a:r>
                  <a:rPr lang="uk-UA" b="1" dirty="0" smtClean="0"/>
                  <a:t>.</a:t>
                </a:r>
                <a:endParaRPr lang="ru-RU" b="1" dirty="0"/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902" y="1848"/>
                <a:ext cx="1996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uk-UA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" name="AutoShape 22"/>
              <p:cNvSpPr>
                <a:spLocks noChangeArrowheads="1"/>
              </p:cNvSpPr>
              <p:nvPr/>
            </p:nvSpPr>
            <p:spPr bwMode="auto">
              <a:xfrm>
                <a:off x="295" y="1707"/>
                <a:ext cx="2540" cy="544"/>
              </a:xfrm>
              <a:prstGeom prst="roundRect">
                <a:avLst>
                  <a:gd name="adj" fmla="val 13745"/>
                </a:avLst>
              </a:prstGeom>
              <a:noFill/>
              <a:ln w="38100">
                <a:solidFill>
                  <a:srgbClr val="9900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</p:grpSp>
        <p:grpSp>
          <p:nvGrpSpPr>
            <p:cNvPr id="7" name="Group 54"/>
            <p:cNvGrpSpPr>
              <a:grpSpLocks/>
            </p:cNvGrpSpPr>
            <p:nvPr/>
          </p:nvGrpSpPr>
          <p:grpSpPr bwMode="auto">
            <a:xfrm>
              <a:off x="68" y="1343"/>
              <a:ext cx="2540" cy="544"/>
              <a:chOff x="295" y="1117"/>
              <a:chExt cx="2540" cy="544"/>
            </a:xfrm>
          </p:grpSpPr>
          <p:sp>
            <p:nvSpPr>
              <p:cNvPr id="21" name="Rectangle 24"/>
              <p:cNvSpPr>
                <a:spLocks noChangeArrowheads="1"/>
              </p:cNvSpPr>
              <p:nvPr/>
            </p:nvSpPr>
            <p:spPr bwMode="gray">
              <a:xfrm rot="-1889857">
                <a:off x="385" y="1217"/>
                <a:ext cx="342" cy="358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chemeClr val="fol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r>
                  <a:rPr lang="uk-UA" b="1" dirty="0">
                    <a:solidFill>
                      <a:schemeClr val="bg1"/>
                    </a:solidFill>
                  </a:rPr>
                  <a:t>2</a:t>
                </a:r>
                <a:r>
                  <a:rPr lang="uk-UA" b="1" dirty="0" smtClean="0">
                    <a:solidFill>
                      <a:schemeClr val="bg1"/>
                    </a:solidFill>
                  </a:rPr>
                  <a:t>.</a:t>
                </a:r>
                <a:endParaRPr 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Rectangle 25"/>
              <p:cNvSpPr>
                <a:spLocks noChangeArrowheads="1"/>
              </p:cNvSpPr>
              <p:nvPr/>
            </p:nvSpPr>
            <p:spPr bwMode="auto">
              <a:xfrm>
                <a:off x="1020" y="1276"/>
                <a:ext cx="1814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uk-UA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AutoShape 26"/>
              <p:cNvSpPr>
                <a:spLocks noChangeArrowheads="1"/>
              </p:cNvSpPr>
              <p:nvPr/>
            </p:nvSpPr>
            <p:spPr bwMode="auto">
              <a:xfrm>
                <a:off x="295" y="1117"/>
                <a:ext cx="2540" cy="544"/>
              </a:xfrm>
              <a:prstGeom prst="roundRect">
                <a:avLst>
                  <a:gd name="adj" fmla="val 13745"/>
                </a:avLst>
              </a:prstGeom>
              <a:noFill/>
              <a:ln w="38100">
                <a:solidFill>
                  <a:srgbClr val="9900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</p:grpSp>
        <p:grpSp>
          <p:nvGrpSpPr>
            <p:cNvPr id="8" name="Group 53"/>
            <p:cNvGrpSpPr>
              <a:grpSpLocks/>
            </p:cNvGrpSpPr>
            <p:nvPr/>
          </p:nvGrpSpPr>
          <p:grpSpPr bwMode="auto">
            <a:xfrm>
              <a:off x="68" y="754"/>
              <a:ext cx="2540" cy="544"/>
              <a:chOff x="295" y="528"/>
              <a:chExt cx="2540" cy="544"/>
            </a:xfrm>
          </p:grpSpPr>
          <p:sp>
            <p:nvSpPr>
              <p:cNvPr id="18" name="Rectangle 28"/>
              <p:cNvSpPr>
                <a:spLocks noChangeArrowheads="1"/>
              </p:cNvSpPr>
              <p:nvPr/>
            </p:nvSpPr>
            <p:spPr bwMode="gray">
              <a:xfrm rot="-1889857">
                <a:off x="385" y="619"/>
                <a:ext cx="342" cy="359"/>
              </a:xfrm>
              <a:prstGeom prst="rect">
                <a:avLst/>
              </a:prstGeom>
              <a:gradFill rotWithShape="1">
                <a:gsLst>
                  <a:gs pos="0">
                    <a:srgbClr val="ECA422"/>
                  </a:gs>
                  <a:gs pos="100000">
                    <a:srgbClr val="ECA42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ECA422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r>
                  <a:rPr lang="uk-UA" b="1" dirty="0" smtClean="0"/>
                  <a:t>1.</a:t>
                </a:r>
                <a:endParaRPr lang="ru-RU" b="1" dirty="0"/>
              </a:p>
            </p:txBody>
          </p:sp>
          <p:sp>
            <p:nvSpPr>
              <p:cNvPr id="19" name="Rectangle 29"/>
              <p:cNvSpPr>
                <a:spLocks noChangeArrowheads="1"/>
              </p:cNvSpPr>
              <p:nvPr/>
            </p:nvSpPr>
            <p:spPr bwMode="auto">
              <a:xfrm>
                <a:off x="975" y="685"/>
                <a:ext cx="1724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uk-UA" dirty="0"/>
              </a:p>
            </p:txBody>
          </p:sp>
          <p:sp>
            <p:nvSpPr>
              <p:cNvPr id="20" name="AutoShape 30"/>
              <p:cNvSpPr>
                <a:spLocks noChangeArrowheads="1"/>
              </p:cNvSpPr>
              <p:nvPr/>
            </p:nvSpPr>
            <p:spPr bwMode="auto">
              <a:xfrm>
                <a:off x="295" y="528"/>
                <a:ext cx="2540" cy="544"/>
              </a:xfrm>
              <a:prstGeom prst="roundRect">
                <a:avLst>
                  <a:gd name="adj" fmla="val 13745"/>
                </a:avLst>
              </a:prstGeom>
              <a:noFill/>
              <a:ln w="38100">
                <a:solidFill>
                  <a:srgbClr val="9900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</p:grpSp>
        <p:grpSp>
          <p:nvGrpSpPr>
            <p:cNvPr id="9" name="Group 56"/>
            <p:cNvGrpSpPr>
              <a:grpSpLocks/>
            </p:cNvGrpSpPr>
            <p:nvPr/>
          </p:nvGrpSpPr>
          <p:grpSpPr bwMode="auto">
            <a:xfrm>
              <a:off x="68" y="2529"/>
              <a:ext cx="2540" cy="545"/>
              <a:chOff x="295" y="2303"/>
              <a:chExt cx="2540" cy="545"/>
            </a:xfrm>
          </p:grpSpPr>
          <p:sp>
            <p:nvSpPr>
              <p:cNvPr id="15" name="Rectangle 32"/>
              <p:cNvSpPr>
                <a:spLocks noChangeArrowheads="1"/>
              </p:cNvSpPr>
              <p:nvPr/>
            </p:nvSpPr>
            <p:spPr bwMode="gray">
              <a:xfrm rot="-1889857">
                <a:off x="385" y="2403"/>
                <a:ext cx="342" cy="359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chemeClr val="fol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r>
                  <a:rPr lang="uk-UA" b="1" dirty="0">
                    <a:solidFill>
                      <a:schemeClr val="bg1"/>
                    </a:solidFill>
                  </a:rPr>
                  <a:t>4</a:t>
                </a:r>
                <a:r>
                  <a:rPr lang="uk-UA" b="1" dirty="0" smtClean="0">
                    <a:solidFill>
                      <a:schemeClr val="bg1"/>
                    </a:solidFill>
                  </a:rPr>
                  <a:t>.</a:t>
                </a:r>
                <a:endParaRPr 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Rectangle 33"/>
              <p:cNvSpPr>
                <a:spLocks noChangeArrowheads="1"/>
              </p:cNvSpPr>
              <p:nvPr/>
            </p:nvSpPr>
            <p:spPr bwMode="auto">
              <a:xfrm>
                <a:off x="975" y="2441"/>
                <a:ext cx="1814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uk-UA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AutoShape 34"/>
              <p:cNvSpPr>
                <a:spLocks noChangeArrowheads="1"/>
              </p:cNvSpPr>
              <p:nvPr/>
            </p:nvSpPr>
            <p:spPr bwMode="auto">
              <a:xfrm>
                <a:off x="295" y="2303"/>
                <a:ext cx="2540" cy="545"/>
              </a:xfrm>
              <a:prstGeom prst="roundRect">
                <a:avLst>
                  <a:gd name="adj" fmla="val 13745"/>
                </a:avLst>
              </a:prstGeom>
              <a:noFill/>
              <a:ln w="38100">
                <a:solidFill>
                  <a:srgbClr val="9900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</p:grpSp>
        <p:sp>
          <p:nvSpPr>
            <p:cNvPr id="13" name="Rectangle 36"/>
            <p:cNvSpPr>
              <a:spLocks noChangeArrowheads="1"/>
            </p:cNvSpPr>
            <p:nvPr/>
          </p:nvSpPr>
          <p:spPr bwMode="auto">
            <a:xfrm>
              <a:off x="793" y="3270"/>
              <a:ext cx="163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uk-UA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723224" y="2283385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latin typeface="Georgia" panose="02040502050405020303" pitchFamily="18" charset="0"/>
              </a:rPr>
              <a:t>   Половина </a:t>
            </a:r>
            <a:endParaRPr lang="ru-RU" sz="2000" b="1" i="1" dirty="0">
              <a:latin typeface="Georgia" panose="02040502050405020303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85197" y="3212506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latin typeface="Georgia" panose="02040502050405020303" pitchFamily="18" charset="0"/>
              </a:rPr>
              <a:t>Чверть  </a:t>
            </a:r>
            <a:endParaRPr lang="ru-RU" sz="2000" b="1" i="1" dirty="0">
              <a:latin typeface="Georgia" panose="02040502050405020303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82273" y="4120556"/>
            <a:ext cx="2665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latin typeface="Georgia" panose="02040502050405020303" pitchFamily="18" charset="0"/>
              </a:rPr>
              <a:t>Десята частина  </a:t>
            </a:r>
            <a:endParaRPr lang="ru-RU" sz="2000" b="1" i="1" dirty="0">
              <a:latin typeface="Georgia" panose="02040502050405020303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74029" y="5077054"/>
            <a:ext cx="24844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latin typeface="Georgia" panose="02040502050405020303" pitchFamily="18" charset="0"/>
              </a:rPr>
              <a:t>П’ята частина  </a:t>
            </a:r>
            <a:endParaRPr lang="ru-RU" sz="2000" b="1" i="1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lang="uk-UA" dirty="0" smtClean="0">
                <a:ln>
                  <a:solidFill>
                    <a:srgbClr val="00B0F0"/>
                  </a:solidFill>
                </a:ln>
                <a:latin typeface="Monotype Corsiva" pitchFamily="66" charset="0"/>
              </a:rPr>
              <a:t>Підсумок  уроку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1196752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latin typeface="Georgia" panose="02040502050405020303" pitchFamily="18" charset="0"/>
              </a:rPr>
              <a:t>Скільки %  становить :</a:t>
            </a:r>
          </a:p>
        </p:txBody>
      </p:sp>
      <p:grpSp>
        <p:nvGrpSpPr>
          <p:cNvPr id="5" name="Group 85"/>
          <p:cNvGrpSpPr>
            <a:grpSpLocks/>
          </p:cNvGrpSpPr>
          <p:nvPr/>
        </p:nvGrpSpPr>
        <p:grpSpPr bwMode="auto">
          <a:xfrm>
            <a:off x="2195736" y="2040166"/>
            <a:ext cx="5307582" cy="4364038"/>
            <a:chOff x="68" y="754"/>
            <a:chExt cx="2603" cy="2749"/>
          </a:xfrm>
        </p:grpSpPr>
        <p:grpSp>
          <p:nvGrpSpPr>
            <p:cNvPr id="6" name="Group 55"/>
            <p:cNvGrpSpPr>
              <a:grpSpLocks/>
            </p:cNvGrpSpPr>
            <p:nvPr/>
          </p:nvGrpSpPr>
          <p:grpSpPr bwMode="auto">
            <a:xfrm>
              <a:off x="68" y="1933"/>
              <a:ext cx="2603" cy="544"/>
              <a:chOff x="295" y="1707"/>
              <a:chExt cx="2603" cy="544"/>
            </a:xfrm>
          </p:grpSpPr>
          <p:sp>
            <p:nvSpPr>
              <p:cNvPr id="24" name="Rectangle 20"/>
              <p:cNvSpPr>
                <a:spLocks noChangeArrowheads="1"/>
              </p:cNvSpPr>
              <p:nvPr/>
            </p:nvSpPr>
            <p:spPr bwMode="gray">
              <a:xfrm rot="-1889857">
                <a:off x="385" y="1798"/>
                <a:ext cx="342" cy="358"/>
              </a:xfrm>
              <a:prstGeom prst="rect">
                <a:avLst/>
              </a:prstGeom>
              <a:gradFill rotWithShape="1">
                <a:gsLst>
                  <a:gs pos="0">
                    <a:srgbClr val="ECA422"/>
                  </a:gs>
                  <a:gs pos="100000">
                    <a:srgbClr val="ECA42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ECA422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r>
                  <a:rPr lang="uk-UA" b="1" dirty="0"/>
                  <a:t>7</a:t>
                </a:r>
                <a:r>
                  <a:rPr lang="uk-UA" b="1" dirty="0" smtClean="0"/>
                  <a:t>.</a:t>
                </a:r>
                <a:endParaRPr lang="ru-RU" b="1" dirty="0"/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902" y="1848"/>
                <a:ext cx="1996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uk-UA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" name="AutoShape 22"/>
              <p:cNvSpPr>
                <a:spLocks noChangeArrowheads="1"/>
              </p:cNvSpPr>
              <p:nvPr/>
            </p:nvSpPr>
            <p:spPr bwMode="auto">
              <a:xfrm>
                <a:off x="295" y="1707"/>
                <a:ext cx="2540" cy="544"/>
              </a:xfrm>
              <a:prstGeom prst="roundRect">
                <a:avLst>
                  <a:gd name="adj" fmla="val 13745"/>
                </a:avLst>
              </a:prstGeom>
              <a:noFill/>
              <a:ln w="38100">
                <a:solidFill>
                  <a:srgbClr val="9900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</p:grpSp>
        <p:grpSp>
          <p:nvGrpSpPr>
            <p:cNvPr id="7" name="Group 54"/>
            <p:cNvGrpSpPr>
              <a:grpSpLocks/>
            </p:cNvGrpSpPr>
            <p:nvPr/>
          </p:nvGrpSpPr>
          <p:grpSpPr bwMode="auto">
            <a:xfrm>
              <a:off x="68" y="1343"/>
              <a:ext cx="2540" cy="544"/>
              <a:chOff x="295" y="1117"/>
              <a:chExt cx="2540" cy="544"/>
            </a:xfrm>
          </p:grpSpPr>
          <p:sp>
            <p:nvSpPr>
              <p:cNvPr id="21" name="Rectangle 24"/>
              <p:cNvSpPr>
                <a:spLocks noChangeArrowheads="1"/>
              </p:cNvSpPr>
              <p:nvPr/>
            </p:nvSpPr>
            <p:spPr bwMode="gray">
              <a:xfrm rot="-1889857">
                <a:off x="385" y="1217"/>
                <a:ext cx="342" cy="358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chemeClr val="fol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r>
                  <a:rPr lang="uk-UA" b="1" dirty="0">
                    <a:solidFill>
                      <a:schemeClr val="bg1"/>
                    </a:solidFill>
                  </a:rPr>
                  <a:t>6</a:t>
                </a:r>
                <a:r>
                  <a:rPr lang="uk-UA" b="1" dirty="0" smtClean="0">
                    <a:solidFill>
                      <a:schemeClr val="bg1"/>
                    </a:solidFill>
                  </a:rPr>
                  <a:t>.</a:t>
                </a:r>
                <a:endParaRPr 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Rectangle 25"/>
              <p:cNvSpPr>
                <a:spLocks noChangeArrowheads="1"/>
              </p:cNvSpPr>
              <p:nvPr/>
            </p:nvSpPr>
            <p:spPr bwMode="auto">
              <a:xfrm>
                <a:off x="1020" y="1276"/>
                <a:ext cx="1814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uk-UA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AutoShape 26"/>
              <p:cNvSpPr>
                <a:spLocks noChangeArrowheads="1"/>
              </p:cNvSpPr>
              <p:nvPr/>
            </p:nvSpPr>
            <p:spPr bwMode="auto">
              <a:xfrm>
                <a:off x="295" y="1117"/>
                <a:ext cx="2540" cy="544"/>
              </a:xfrm>
              <a:prstGeom prst="roundRect">
                <a:avLst>
                  <a:gd name="adj" fmla="val 13745"/>
                </a:avLst>
              </a:prstGeom>
              <a:noFill/>
              <a:ln w="38100">
                <a:solidFill>
                  <a:srgbClr val="9900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</p:grpSp>
        <p:grpSp>
          <p:nvGrpSpPr>
            <p:cNvPr id="8" name="Group 53"/>
            <p:cNvGrpSpPr>
              <a:grpSpLocks/>
            </p:cNvGrpSpPr>
            <p:nvPr/>
          </p:nvGrpSpPr>
          <p:grpSpPr bwMode="auto">
            <a:xfrm>
              <a:off x="68" y="754"/>
              <a:ext cx="2540" cy="544"/>
              <a:chOff x="295" y="528"/>
              <a:chExt cx="2540" cy="544"/>
            </a:xfrm>
          </p:grpSpPr>
          <p:sp>
            <p:nvSpPr>
              <p:cNvPr id="18" name="Rectangle 28"/>
              <p:cNvSpPr>
                <a:spLocks noChangeArrowheads="1"/>
              </p:cNvSpPr>
              <p:nvPr/>
            </p:nvSpPr>
            <p:spPr bwMode="gray">
              <a:xfrm rot="-1889857">
                <a:off x="385" y="619"/>
                <a:ext cx="342" cy="359"/>
              </a:xfrm>
              <a:prstGeom prst="rect">
                <a:avLst/>
              </a:prstGeom>
              <a:gradFill rotWithShape="1">
                <a:gsLst>
                  <a:gs pos="0">
                    <a:srgbClr val="ECA422"/>
                  </a:gs>
                  <a:gs pos="100000">
                    <a:srgbClr val="ECA42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ECA422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r>
                  <a:rPr lang="uk-UA" b="1" dirty="0"/>
                  <a:t>5</a:t>
                </a:r>
                <a:r>
                  <a:rPr lang="uk-UA" b="1" dirty="0" smtClean="0"/>
                  <a:t>.</a:t>
                </a:r>
                <a:endParaRPr lang="ru-RU" b="1" dirty="0"/>
              </a:p>
            </p:txBody>
          </p:sp>
          <p:sp>
            <p:nvSpPr>
              <p:cNvPr id="19" name="Rectangle 29"/>
              <p:cNvSpPr>
                <a:spLocks noChangeArrowheads="1"/>
              </p:cNvSpPr>
              <p:nvPr/>
            </p:nvSpPr>
            <p:spPr bwMode="auto">
              <a:xfrm>
                <a:off x="975" y="685"/>
                <a:ext cx="1724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uk-UA" dirty="0"/>
              </a:p>
            </p:txBody>
          </p:sp>
          <p:sp>
            <p:nvSpPr>
              <p:cNvPr id="20" name="AutoShape 30"/>
              <p:cNvSpPr>
                <a:spLocks noChangeArrowheads="1"/>
              </p:cNvSpPr>
              <p:nvPr/>
            </p:nvSpPr>
            <p:spPr bwMode="auto">
              <a:xfrm>
                <a:off x="295" y="528"/>
                <a:ext cx="2540" cy="544"/>
              </a:xfrm>
              <a:prstGeom prst="roundRect">
                <a:avLst>
                  <a:gd name="adj" fmla="val 13745"/>
                </a:avLst>
              </a:prstGeom>
              <a:noFill/>
              <a:ln w="38100">
                <a:solidFill>
                  <a:srgbClr val="9900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</p:grpSp>
        <p:sp>
          <p:nvSpPr>
            <p:cNvPr id="16" name="Rectangle 33"/>
            <p:cNvSpPr>
              <a:spLocks noChangeArrowheads="1"/>
            </p:cNvSpPr>
            <p:nvPr/>
          </p:nvSpPr>
          <p:spPr bwMode="auto">
            <a:xfrm>
              <a:off x="748" y="2667"/>
              <a:ext cx="181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uk-UA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Rectangle 36"/>
            <p:cNvSpPr>
              <a:spLocks noChangeArrowheads="1"/>
            </p:cNvSpPr>
            <p:nvPr/>
          </p:nvSpPr>
          <p:spPr bwMode="auto">
            <a:xfrm>
              <a:off x="793" y="3270"/>
              <a:ext cx="163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uk-UA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723223" y="2283385"/>
            <a:ext cx="3280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latin typeface="Georgia" panose="02040502050405020303" pitchFamily="18" charset="0"/>
              </a:rPr>
              <a:t>   число 4 від числа 8 </a:t>
            </a:r>
            <a:endParaRPr lang="ru-RU" sz="2000" b="1" i="1" dirty="0">
              <a:latin typeface="Georgia" panose="02040502050405020303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91401" y="3197395"/>
            <a:ext cx="3280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latin typeface="Georgia" panose="02040502050405020303" pitchFamily="18" charset="0"/>
              </a:rPr>
              <a:t>   число 2 від числа 10 </a:t>
            </a:r>
            <a:endParaRPr lang="ru-RU" sz="2000" b="1" i="1" dirty="0">
              <a:latin typeface="Georgia" panose="02040502050405020303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83157" y="4105445"/>
            <a:ext cx="3280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latin typeface="Georgia" panose="02040502050405020303" pitchFamily="18" charset="0"/>
              </a:rPr>
              <a:t>   число 12 від числа </a:t>
            </a:r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lang="uk-UA" sz="2000" b="1" i="1" dirty="0" smtClean="0">
                <a:latin typeface="Georgia" panose="02040502050405020303" pitchFamily="18" charset="0"/>
              </a:rPr>
              <a:t> </a:t>
            </a:r>
            <a:endParaRPr lang="ru-RU" sz="2000" b="1" i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736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Вчитель математики Сокальської спеціалізованої щколи І - ІІІ ступенів  Куйовда Оксана Петрівна</a:t>
            </a:r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23528" y="227687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uk-UA" sz="7200" dirty="0" smtClean="0">
                <a:ln>
                  <a:solidFill>
                    <a:srgbClr val="00B0F0"/>
                  </a:solidFill>
                </a:ln>
                <a:latin typeface="Monotype Corsiva" pitchFamily="66" charset="0"/>
              </a:rPr>
              <a:t>Дякую  за увагу ! 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xmlns="" val="374036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466530" y="235698"/>
            <a:ext cx="8229600" cy="11430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/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uk-UA" sz="5400" dirty="0" smtClean="0">
                <a:ln>
                  <a:solidFill>
                    <a:srgbClr val="00B0F0"/>
                  </a:solidFill>
                </a:ln>
                <a:latin typeface="Monotype Corsiva" pitchFamily="66" charset="0"/>
              </a:rPr>
              <a:t>Встановіть відповідність : </a:t>
            </a:r>
            <a:endParaRPr lang="ru-RU" sz="5400" dirty="0" smtClean="0">
              <a:ln>
                <a:solidFill>
                  <a:srgbClr val="00B0F0"/>
                </a:solidFill>
              </a:ln>
              <a:latin typeface="Monotype Corsiva" pitchFamily="66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46969592"/>
              </p:ext>
            </p:extLst>
          </p:nvPr>
        </p:nvGraphicFramePr>
        <p:xfrm>
          <a:off x="0" y="1196752"/>
          <a:ext cx="583264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1" name="Group 86"/>
          <p:cNvGrpSpPr>
            <a:grpSpLocks/>
          </p:cNvGrpSpPr>
          <p:nvPr/>
        </p:nvGrpSpPr>
        <p:grpSpPr bwMode="auto">
          <a:xfrm>
            <a:off x="5682372" y="1182817"/>
            <a:ext cx="2414352" cy="5249863"/>
            <a:chOff x="3107" y="754"/>
            <a:chExt cx="2541" cy="3307"/>
          </a:xfrm>
        </p:grpSpPr>
        <p:grpSp>
          <p:nvGrpSpPr>
            <p:cNvPr id="12" name="Group 65"/>
            <p:cNvGrpSpPr>
              <a:grpSpLocks/>
            </p:cNvGrpSpPr>
            <p:nvPr/>
          </p:nvGrpSpPr>
          <p:grpSpPr bwMode="auto">
            <a:xfrm>
              <a:off x="3107" y="754"/>
              <a:ext cx="2541" cy="544"/>
              <a:chOff x="2970" y="2886"/>
              <a:chExt cx="2541" cy="544"/>
            </a:xfrm>
          </p:grpSpPr>
          <p:sp>
            <p:nvSpPr>
              <p:cNvPr id="28" name="Rectangle 14"/>
              <p:cNvSpPr>
                <a:spLocks noChangeArrowheads="1"/>
              </p:cNvSpPr>
              <p:nvPr/>
            </p:nvSpPr>
            <p:spPr bwMode="gray">
              <a:xfrm rot="8899451">
                <a:off x="4876" y="2981"/>
                <a:ext cx="342" cy="358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chemeClr val="folHlink"/>
                </a:extrusionClr>
              </a:sp3d>
            </p:spPr>
            <p:txBody>
              <a:bodyPr rot="10800000" wrap="none" anchor="ctr">
                <a:flatTx/>
              </a:bodyPr>
              <a:lstStyle/>
              <a:p>
                <a:pPr algn="ctr"/>
                <a:endParaRPr 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9" name="Rectangle 41"/>
              <p:cNvSpPr>
                <a:spLocks noChangeArrowheads="1"/>
              </p:cNvSpPr>
              <p:nvPr/>
            </p:nvSpPr>
            <p:spPr bwMode="auto">
              <a:xfrm>
                <a:off x="3106" y="3021"/>
                <a:ext cx="1406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uk-UA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AutoShape 42"/>
              <p:cNvSpPr>
                <a:spLocks noChangeArrowheads="1"/>
              </p:cNvSpPr>
              <p:nvPr/>
            </p:nvSpPr>
            <p:spPr bwMode="auto">
              <a:xfrm>
                <a:off x="2970" y="2886"/>
                <a:ext cx="2541" cy="544"/>
              </a:xfrm>
              <a:prstGeom prst="roundRect">
                <a:avLst>
                  <a:gd name="adj" fmla="val 13745"/>
                </a:avLst>
              </a:prstGeom>
              <a:noFill/>
              <a:ln w="38100">
                <a:solidFill>
                  <a:srgbClr val="9900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</p:grpSp>
        <p:grpSp>
          <p:nvGrpSpPr>
            <p:cNvPr id="13" name="Group 66"/>
            <p:cNvGrpSpPr>
              <a:grpSpLocks/>
            </p:cNvGrpSpPr>
            <p:nvPr/>
          </p:nvGrpSpPr>
          <p:grpSpPr bwMode="auto">
            <a:xfrm>
              <a:off x="3107" y="2523"/>
              <a:ext cx="2540" cy="545"/>
              <a:chOff x="2971" y="3475"/>
              <a:chExt cx="2540" cy="545"/>
            </a:xfrm>
          </p:grpSpPr>
          <p:sp>
            <p:nvSpPr>
              <p:cNvPr id="26" name="Rectangle 15"/>
              <p:cNvSpPr>
                <a:spLocks noChangeArrowheads="1"/>
              </p:cNvSpPr>
              <p:nvPr/>
            </p:nvSpPr>
            <p:spPr bwMode="gray">
              <a:xfrm rot="8899451">
                <a:off x="4876" y="3570"/>
                <a:ext cx="342" cy="359"/>
              </a:xfrm>
              <a:prstGeom prst="rect">
                <a:avLst/>
              </a:prstGeom>
              <a:gradFill rotWithShape="1">
                <a:gsLst>
                  <a:gs pos="0">
                    <a:srgbClr val="ECA422"/>
                  </a:gs>
                  <a:gs pos="100000">
                    <a:srgbClr val="ECA42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ECA422"/>
                </a:extrusionClr>
              </a:sp3d>
            </p:spPr>
            <p:txBody>
              <a:bodyPr rot="10800000" wrap="none" anchor="ctr">
                <a:flatTx/>
              </a:bodyPr>
              <a:lstStyle/>
              <a:p>
                <a:pPr algn="ctr"/>
                <a:endParaRPr lang="ru-RU" b="1" dirty="0"/>
              </a:p>
            </p:txBody>
          </p:sp>
          <p:sp>
            <p:nvSpPr>
              <p:cNvPr id="27" name="AutoShape 44"/>
              <p:cNvSpPr>
                <a:spLocks noChangeArrowheads="1"/>
              </p:cNvSpPr>
              <p:nvPr/>
            </p:nvSpPr>
            <p:spPr bwMode="auto">
              <a:xfrm>
                <a:off x="2971" y="3475"/>
                <a:ext cx="2540" cy="545"/>
              </a:xfrm>
              <a:prstGeom prst="roundRect">
                <a:avLst>
                  <a:gd name="adj" fmla="val 13745"/>
                </a:avLst>
              </a:prstGeom>
              <a:noFill/>
              <a:ln w="38100">
                <a:solidFill>
                  <a:srgbClr val="9900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</p:grpSp>
        <p:grpSp>
          <p:nvGrpSpPr>
            <p:cNvPr id="14" name="Group 63"/>
            <p:cNvGrpSpPr>
              <a:grpSpLocks/>
            </p:cNvGrpSpPr>
            <p:nvPr/>
          </p:nvGrpSpPr>
          <p:grpSpPr bwMode="auto">
            <a:xfrm>
              <a:off x="3107" y="1933"/>
              <a:ext cx="2540" cy="545"/>
              <a:chOff x="2971" y="1706"/>
              <a:chExt cx="2540" cy="545"/>
            </a:xfrm>
          </p:grpSpPr>
          <p:sp>
            <p:nvSpPr>
              <p:cNvPr id="23" name="Rectangle 12"/>
              <p:cNvSpPr>
                <a:spLocks noChangeArrowheads="1"/>
              </p:cNvSpPr>
              <p:nvPr/>
            </p:nvSpPr>
            <p:spPr bwMode="gray">
              <a:xfrm rot="8899451">
                <a:off x="4876" y="1801"/>
                <a:ext cx="342" cy="359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chemeClr val="folHlink"/>
                </a:extrusionClr>
              </a:sp3d>
            </p:spPr>
            <p:txBody>
              <a:bodyPr rot="10800000" wrap="none" anchor="ctr">
                <a:flatTx/>
              </a:bodyPr>
              <a:lstStyle/>
              <a:p>
                <a:pPr algn="ctr"/>
                <a:endParaRPr 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Rectangle 49"/>
              <p:cNvSpPr>
                <a:spLocks noChangeArrowheads="1"/>
              </p:cNvSpPr>
              <p:nvPr/>
            </p:nvSpPr>
            <p:spPr bwMode="auto">
              <a:xfrm>
                <a:off x="3107" y="1874"/>
                <a:ext cx="1796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uk-UA" sz="1600" dirty="0"/>
              </a:p>
            </p:txBody>
          </p:sp>
          <p:sp>
            <p:nvSpPr>
              <p:cNvPr id="25" name="AutoShape 50"/>
              <p:cNvSpPr>
                <a:spLocks noChangeArrowheads="1"/>
              </p:cNvSpPr>
              <p:nvPr/>
            </p:nvSpPr>
            <p:spPr bwMode="auto">
              <a:xfrm>
                <a:off x="2971" y="1706"/>
                <a:ext cx="2540" cy="545"/>
              </a:xfrm>
              <a:prstGeom prst="roundRect">
                <a:avLst>
                  <a:gd name="adj" fmla="val 13745"/>
                </a:avLst>
              </a:prstGeom>
              <a:noFill/>
              <a:ln w="38100">
                <a:solidFill>
                  <a:srgbClr val="9900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</p:grpSp>
        <p:grpSp>
          <p:nvGrpSpPr>
            <p:cNvPr id="15" name="Group 64"/>
            <p:cNvGrpSpPr>
              <a:grpSpLocks/>
            </p:cNvGrpSpPr>
            <p:nvPr/>
          </p:nvGrpSpPr>
          <p:grpSpPr bwMode="auto">
            <a:xfrm>
              <a:off x="3107" y="1344"/>
              <a:ext cx="2540" cy="544"/>
              <a:chOff x="2971" y="2296"/>
              <a:chExt cx="2540" cy="544"/>
            </a:xfrm>
          </p:grpSpPr>
          <p:sp>
            <p:nvSpPr>
              <p:cNvPr id="20" name="Rectangle 13"/>
              <p:cNvSpPr>
                <a:spLocks noChangeArrowheads="1"/>
              </p:cNvSpPr>
              <p:nvPr/>
            </p:nvSpPr>
            <p:spPr bwMode="gray">
              <a:xfrm rot="8899451">
                <a:off x="4876" y="2392"/>
                <a:ext cx="342" cy="358"/>
              </a:xfrm>
              <a:prstGeom prst="rect">
                <a:avLst/>
              </a:prstGeom>
              <a:gradFill rotWithShape="1">
                <a:gsLst>
                  <a:gs pos="0">
                    <a:srgbClr val="ECA422"/>
                  </a:gs>
                  <a:gs pos="100000">
                    <a:srgbClr val="ECA42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ECA422"/>
                </a:extrusionClr>
              </a:sp3d>
            </p:spPr>
            <p:txBody>
              <a:bodyPr rot="10800000" wrap="none" anchor="ctr">
                <a:flatTx/>
              </a:bodyPr>
              <a:lstStyle/>
              <a:p>
                <a:pPr algn="ctr"/>
                <a:endParaRPr lang="ru-RU" b="1" dirty="0"/>
              </a:p>
            </p:txBody>
          </p:sp>
          <p:sp>
            <p:nvSpPr>
              <p:cNvPr id="21" name="Rectangle 51"/>
              <p:cNvSpPr>
                <a:spLocks noChangeArrowheads="1"/>
              </p:cNvSpPr>
              <p:nvPr/>
            </p:nvSpPr>
            <p:spPr bwMode="auto">
              <a:xfrm>
                <a:off x="3107" y="2453"/>
                <a:ext cx="1814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uk-UA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" name="AutoShape 52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540" cy="544"/>
              </a:xfrm>
              <a:prstGeom prst="roundRect">
                <a:avLst>
                  <a:gd name="adj" fmla="val 13745"/>
                </a:avLst>
              </a:prstGeom>
              <a:noFill/>
              <a:ln w="38100">
                <a:solidFill>
                  <a:srgbClr val="9900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</p:grpSp>
        <p:grpSp>
          <p:nvGrpSpPr>
            <p:cNvPr id="16" name="Group 83"/>
            <p:cNvGrpSpPr>
              <a:grpSpLocks/>
            </p:cNvGrpSpPr>
            <p:nvPr/>
          </p:nvGrpSpPr>
          <p:grpSpPr bwMode="auto">
            <a:xfrm>
              <a:off x="3107" y="3113"/>
              <a:ext cx="2540" cy="544"/>
              <a:chOff x="3107" y="3113"/>
              <a:chExt cx="2540" cy="544"/>
            </a:xfrm>
          </p:grpSpPr>
          <p:sp>
            <p:nvSpPr>
              <p:cNvPr id="18" name="Rectangle 17"/>
              <p:cNvSpPr>
                <a:spLocks noChangeArrowheads="1"/>
              </p:cNvSpPr>
              <p:nvPr/>
            </p:nvSpPr>
            <p:spPr bwMode="gray">
              <a:xfrm rot="8899451">
                <a:off x="5012" y="3208"/>
                <a:ext cx="342" cy="359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75294"/>
                      <a:invGamma/>
                    </a:schemeClr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chemeClr val="folHlink"/>
                </a:extrusionClr>
              </a:sp3d>
            </p:spPr>
            <p:txBody>
              <a:bodyPr rot="10800000" wrap="none" anchor="ctr">
                <a:flatTx/>
              </a:bodyPr>
              <a:lstStyle/>
              <a:p>
                <a:pPr algn="ctr"/>
                <a:endParaRPr 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AutoShape 48"/>
              <p:cNvSpPr>
                <a:spLocks noChangeArrowheads="1"/>
              </p:cNvSpPr>
              <p:nvPr/>
            </p:nvSpPr>
            <p:spPr bwMode="auto">
              <a:xfrm>
                <a:off x="3107" y="3113"/>
                <a:ext cx="2540" cy="544"/>
              </a:xfrm>
              <a:prstGeom prst="roundRect">
                <a:avLst>
                  <a:gd name="adj" fmla="val 13745"/>
                </a:avLst>
              </a:prstGeom>
              <a:noFill/>
              <a:ln w="38100">
                <a:solidFill>
                  <a:srgbClr val="9900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</p:grpSp>
        <p:sp>
          <p:nvSpPr>
            <p:cNvPr id="17" name="Rectangle 45"/>
            <p:cNvSpPr>
              <a:spLocks noChangeArrowheads="1"/>
            </p:cNvSpPr>
            <p:nvPr/>
          </p:nvSpPr>
          <p:spPr bwMode="auto">
            <a:xfrm>
              <a:off x="3198" y="3828"/>
              <a:ext cx="191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uk-U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6312357" y="1411994"/>
            <a:ext cx="63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 smtClean="0"/>
              <a:t>5%</a:t>
            </a:r>
            <a:endParaRPr lang="ru-RU" sz="2400" b="1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6263924" y="2280434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/>
              <a:t>1</a:t>
            </a:r>
            <a:r>
              <a:rPr lang="uk-UA" sz="2400" b="1" i="1" dirty="0" smtClean="0"/>
              <a:t>5%</a:t>
            </a:r>
            <a:endParaRPr lang="ru-RU" sz="2400" b="1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6345693" y="3246428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 smtClean="0"/>
              <a:t>75%</a:t>
            </a:r>
            <a:endParaRPr lang="ru-RU" sz="2400" b="1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6345693" y="4254611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 smtClean="0"/>
              <a:t>25%</a:t>
            </a:r>
            <a:endParaRPr lang="ru-RU" sz="2400" b="1" i="1" dirty="0"/>
          </a:p>
        </p:txBody>
      </p:sp>
      <p:sp>
        <p:nvSpPr>
          <p:cNvPr id="35" name="TextBox 34"/>
          <p:cNvSpPr txBox="1"/>
          <p:nvPr/>
        </p:nvSpPr>
        <p:spPr>
          <a:xfrm>
            <a:off x="6391791" y="5132666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 smtClean="0"/>
              <a:t>50%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66530" y="235698"/>
            <a:ext cx="8229600" cy="11430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/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uk-UA" sz="5400" dirty="0" smtClean="0">
                <a:ln>
                  <a:solidFill>
                    <a:srgbClr val="00B0F0"/>
                  </a:solidFill>
                </a:ln>
                <a:latin typeface="Monotype Corsiva" pitchFamily="66" charset="0"/>
              </a:rPr>
              <a:t>Встановіть відповідність :  </a:t>
            </a:r>
            <a:endParaRPr lang="ru-RU" sz="5400" dirty="0" smtClean="0">
              <a:ln>
                <a:solidFill>
                  <a:srgbClr val="00B0F0"/>
                </a:solidFill>
              </a:ln>
              <a:latin typeface="Monotype Corsiva" pitchFamily="66" charset="0"/>
            </a:endParaRPr>
          </a:p>
        </p:txBody>
      </p:sp>
      <p:grpSp>
        <p:nvGrpSpPr>
          <p:cNvPr id="7" name="Group 85"/>
          <p:cNvGrpSpPr>
            <a:grpSpLocks/>
          </p:cNvGrpSpPr>
          <p:nvPr/>
        </p:nvGrpSpPr>
        <p:grpSpPr bwMode="auto">
          <a:xfrm>
            <a:off x="323528" y="1196752"/>
            <a:ext cx="4132263" cy="4606925"/>
            <a:chOff x="68" y="754"/>
            <a:chExt cx="2603" cy="2902"/>
          </a:xfrm>
        </p:grpSpPr>
        <p:grpSp>
          <p:nvGrpSpPr>
            <p:cNvPr id="8" name="Group 55"/>
            <p:cNvGrpSpPr>
              <a:grpSpLocks/>
            </p:cNvGrpSpPr>
            <p:nvPr/>
          </p:nvGrpSpPr>
          <p:grpSpPr bwMode="auto">
            <a:xfrm>
              <a:off x="68" y="1933"/>
              <a:ext cx="2603" cy="544"/>
              <a:chOff x="295" y="1707"/>
              <a:chExt cx="2603" cy="544"/>
            </a:xfrm>
          </p:grpSpPr>
          <p:sp>
            <p:nvSpPr>
              <p:cNvPr id="28" name="Rectangle 20"/>
              <p:cNvSpPr>
                <a:spLocks noChangeArrowheads="1"/>
              </p:cNvSpPr>
              <p:nvPr/>
            </p:nvSpPr>
            <p:spPr bwMode="gray">
              <a:xfrm rot="-1889857">
                <a:off x="385" y="1798"/>
                <a:ext cx="342" cy="358"/>
              </a:xfrm>
              <a:prstGeom prst="rect">
                <a:avLst/>
              </a:prstGeom>
              <a:gradFill rotWithShape="1">
                <a:gsLst>
                  <a:gs pos="0">
                    <a:srgbClr val="ECA422"/>
                  </a:gs>
                  <a:gs pos="100000">
                    <a:srgbClr val="ECA42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ECA422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r>
                  <a:rPr lang="uk-UA" b="1" dirty="0"/>
                  <a:t>3.</a:t>
                </a:r>
                <a:endParaRPr lang="ru-RU" b="1" dirty="0"/>
              </a:p>
            </p:txBody>
          </p:sp>
          <p:sp>
            <p:nvSpPr>
              <p:cNvPr id="29" name="Rectangle 21"/>
              <p:cNvSpPr>
                <a:spLocks noChangeArrowheads="1"/>
              </p:cNvSpPr>
              <p:nvPr/>
            </p:nvSpPr>
            <p:spPr bwMode="auto">
              <a:xfrm>
                <a:off x="902" y="1848"/>
                <a:ext cx="1996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uk-UA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AutoShape 22"/>
              <p:cNvSpPr>
                <a:spLocks noChangeArrowheads="1"/>
              </p:cNvSpPr>
              <p:nvPr/>
            </p:nvSpPr>
            <p:spPr bwMode="auto">
              <a:xfrm>
                <a:off x="295" y="1707"/>
                <a:ext cx="2540" cy="544"/>
              </a:xfrm>
              <a:prstGeom prst="roundRect">
                <a:avLst>
                  <a:gd name="adj" fmla="val 13745"/>
                </a:avLst>
              </a:prstGeom>
              <a:noFill/>
              <a:ln w="38100">
                <a:solidFill>
                  <a:srgbClr val="9900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</p:grpSp>
        <p:grpSp>
          <p:nvGrpSpPr>
            <p:cNvPr id="9" name="Group 54"/>
            <p:cNvGrpSpPr>
              <a:grpSpLocks/>
            </p:cNvGrpSpPr>
            <p:nvPr/>
          </p:nvGrpSpPr>
          <p:grpSpPr bwMode="auto">
            <a:xfrm>
              <a:off x="68" y="1343"/>
              <a:ext cx="2540" cy="544"/>
              <a:chOff x="295" y="1117"/>
              <a:chExt cx="2540" cy="544"/>
            </a:xfrm>
          </p:grpSpPr>
          <p:sp>
            <p:nvSpPr>
              <p:cNvPr id="25" name="Rectangle 24"/>
              <p:cNvSpPr>
                <a:spLocks noChangeArrowheads="1"/>
              </p:cNvSpPr>
              <p:nvPr/>
            </p:nvSpPr>
            <p:spPr bwMode="gray">
              <a:xfrm rot="-1889857">
                <a:off x="385" y="1217"/>
                <a:ext cx="342" cy="358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chemeClr val="fol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r>
                  <a:rPr lang="uk-UA" b="1" dirty="0">
                    <a:solidFill>
                      <a:schemeClr val="bg1"/>
                    </a:solidFill>
                  </a:rPr>
                  <a:t>2.</a:t>
                </a:r>
                <a:endParaRPr 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1020" y="1276"/>
                <a:ext cx="1814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uk-UA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AutoShape 26"/>
              <p:cNvSpPr>
                <a:spLocks noChangeArrowheads="1"/>
              </p:cNvSpPr>
              <p:nvPr/>
            </p:nvSpPr>
            <p:spPr bwMode="auto">
              <a:xfrm>
                <a:off x="295" y="1117"/>
                <a:ext cx="2540" cy="544"/>
              </a:xfrm>
              <a:prstGeom prst="roundRect">
                <a:avLst>
                  <a:gd name="adj" fmla="val 13745"/>
                </a:avLst>
              </a:prstGeom>
              <a:noFill/>
              <a:ln w="38100">
                <a:solidFill>
                  <a:srgbClr val="9900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</p:grpSp>
        <p:grpSp>
          <p:nvGrpSpPr>
            <p:cNvPr id="10" name="Group 53"/>
            <p:cNvGrpSpPr>
              <a:grpSpLocks/>
            </p:cNvGrpSpPr>
            <p:nvPr/>
          </p:nvGrpSpPr>
          <p:grpSpPr bwMode="auto">
            <a:xfrm>
              <a:off x="68" y="754"/>
              <a:ext cx="2540" cy="544"/>
              <a:chOff x="295" y="528"/>
              <a:chExt cx="2540" cy="544"/>
            </a:xfrm>
          </p:grpSpPr>
          <p:sp>
            <p:nvSpPr>
              <p:cNvPr id="20" name="Rectangle 28"/>
              <p:cNvSpPr>
                <a:spLocks noChangeArrowheads="1"/>
              </p:cNvSpPr>
              <p:nvPr/>
            </p:nvSpPr>
            <p:spPr bwMode="gray">
              <a:xfrm rot="-1889857">
                <a:off x="385" y="619"/>
                <a:ext cx="342" cy="359"/>
              </a:xfrm>
              <a:prstGeom prst="rect">
                <a:avLst/>
              </a:prstGeom>
              <a:gradFill rotWithShape="1">
                <a:gsLst>
                  <a:gs pos="0">
                    <a:srgbClr val="ECA422"/>
                  </a:gs>
                  <a:gs pos="100000">
                    <a:srgbClr val="ECA42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ECA422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r>
                  <a:rPr lang="uk-UA" b="1" dirty="0"/>
                  <a:t>1.</a:t>
                </a:r>
                <a:endParaRPr lang="ru-RU" b="1" dirty="0"/>
              </a:p>
            </p:txBody>
          </p:sp>
          <p:sp>
            <p:nvSpPr>
              <p:cNvPr id="21" name="Rectangle 29"/>
              <p:cNvSpPr>
                <a:spLocks noChangeArrowheads="1"/>
              </p:cNvSpPr>
              <p:nvPr/>
            </p:nvSpPr>
            <p:spPr bwMode="auto">
              <a:xfrm>
                <a:off x="975" y="685"/>
                <a:ext cx="1724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uk-UA" dirty="0"/>
              </a:p>
            </p:txBody>
          </p:sp>
          <p:sp>
            <p:nvSpPr>
              <p:cNvPr id="22" name="AutoShape 30"/>
              <p:cNvSpPr>
                <a:spLocks noChangeArrowheads="1"/>
              </p:cNvSpPr>
              <p:nvPr/>
            </p:nvSpPr>
            <p:spPr bwMode="auto">
              <a:xfrm>
                <a:off x="295" y="528"/>
                <a:ext cx="2540" cy="544"/>
              </a:xfrm>
              <a:prstGeom prst="roundRect">
                <a:avLst>
                  <a:gd name="adj" fmla="val 13745"/>
                </a:avLst>
              </a:prstGeom>
              <a:noFill/>
              <a:ln w="38100">
                <a:solidFill>
                  <a:srgbClr val="9900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</p:grpSp>
        <p:grpSp>
          <p:nvGrpSpPr>
            <p:cNvPr id="11" name="Group 56"/>
            <p:cNvGrpSpPr>
              <a:grpSpLocks/>
            </p:cNvGrpSpPr>
            <p:nvPr/>
          </p:nvGrpSpPr>
          <p:grpSpPr bwMode="auto">
            <a:xfrm>
              <a:off x="68" y="2529"/>
              <a:ext cx="2540" cy="545"/>
              <a:chOff x="295" y="2303"/>
              <a:chExt cx="2540" cy="545"/>
            </a:xfrm>
          </p:grpSpPr>
          <p:sp>
            <p:nvSpPr>
              <p:cNvPr id="17" name="Rectangle 32"/>
              <p:cNvSpPr>
                <a:spLocks noChangeArrowheads="1"/>
              </p:cNvSpPr>
              <p:nvPr/>
            </p:nvSpPr>
            <p:spPr bwMode="gray">
              <a:xfrm rot="-1889857">
                <a:off x="385" y="2403"/>
                <a:ext cx="342" cy="359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chemeClr val="fol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r>
                  <a:rPr lang="uk-UA" b="1" dirty="0">
                    <a:solidFill>
                      <a:schemeClr val="bg1"/>
                    </a:solidFill>
                  </a:rPr>
                  <a:t>4.</a:t>
                </a:r>
                <a:endParaRPr 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Rectangle 33"/>
              <p:cNvSpPr>
                <a:spLocks noChangeArrowheads="1"/>
              </p:cNvSpPr>
              <p:nvPr/>
            </p:nvSpPr>
            <p:spPr bwMode="auto">
              <a:xfrm>
                <a:off x="975" y="2441"/>
                <a:ext cx="1814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uk-UA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AutoShape 34"/>
              <p:cNvSpPr>
                <a:spLocks noChangeArrowheads="1"/>
              </p:cNvSpPr>
              <p:nvPr/>
            </p:nvSpPr>
            <p:spPr bwMode="auto">
              <a:xfrm>
                <a:off x="295" y="2303"/>
                <a:ext cx="2540" cy="545"/>
              </a:xfrm>
              <a:prstGeom prst="roundRect">
                <a:avLst>
                  <a:gd name="adj" fmla="val 13745"/>
                </a:avLst>
              </a:prstGeom>
              <a:noFill/>
              <a:ln w="38100">
                <a:solidFill>
                  <a:srgbClr val="9900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</p:grpSp>
        <p:grpSp>
          <p:nvGrpSpPr>
            <p:cNvPr id="12" name="Group 78"/>
            <p:cNvGrpSpPr>
              <a:grpSpLocks/>
            </p:cNvGrpSpPr>
            <p:nvPr/>
          </p:nvGrpSpPr>
          <p:grpSpPr bwMode="auto">
            <a:xfrm>
              <a:off x="68" y="3112"/>
              <a:ext cx="2540" cy="544"/>
              <a:chOff x="68" y="3112"/>
              <a:chExt cx="2540" cy="544"/>
            </a:xfrm>
          </p:grpSpPr>
          <p:sp>
            <p:nvSpPr>
              <p:cNvPr id="13" name="Rectangle 35"/>
              <p:cNvSpPr>
                <a:spLocks noChangeArrowheads="1"/>
              </p:cNvSpPr>
              <p:nvPr/>
            </p:nvSpPr>
            <p:spPr bwMode="gray">
              <a:xfrm rot="-1889857">
                <a:off x="157" y="3200"/>
                <a:ext cx="349" cy="358"/>
              </a:xfrm>
              <a:prstGeom prst="rect">
                <a:avLst/>
              </a:prstGeom>
              <a:gradFill rotWithShape="1">
                <a:gsLst>
                  <a:gs pos="0">
                    <a:srgbClr val="ECA422"/>
                  </a:gs>
                  <a:gs pos="100000">
                    <a:srgbClr val="ECA42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ECA422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r>
                  <a:rPr lang="uk-UA" b="1" dirty="0"/>
                  <a:t>5.</a:t>
                </a:r>
                <a:endParaRPr lang="ru-RU" dirty="0"/>
              </a:p>
            </p:txBody>
          </p:sp>
          <p:grpSp>
            <p:nvGrpSpPr>
              <p:cNvPr id="14" name="Group 77"/>
              <p:cNvGrpSpPr>
                <a:grpSpLocks/>
              </p:cNvGrpSpPr>
              <p:nvPr/>
            </p:nvGrpSpPr>
            <p:grpSpPr bwMode="auto">
              <a:xfrm>
                <a:off x="68" y="3112"/>
                <a:ext cx="2540" cy="544"/>
                <a:chOff x="68" y="3112"/>
                <a:chExt cx="2540" cy="544"/>
              </a:xfrm>
            </p:grpSpPr>
            <p:sp>
              <p:nvSpPr>
                <p:cNvPr id="15" name="Rectangle 36"/>
                <p:cNvSpPr>
                  <a:spLocks noChangeArrowheads="1"/>
                </p:cNvSpPr>
                <p:nvPr/>
              </p:nvSpPr>
              <p:spPr bwMode="auto">
                <a:xfrm>
                  <a:off x="793" y="3270"/>
                  <a:ext cx="1633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uk-UA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" name="AutoShape 37"/>
                <p:cNvSpPr>
                  <a:spLocks noChangeArrowheads="1"/>
                </p:cNvSpPr>
                <p:nvPr/>
              </p:nvSpPr>
              <p:spPr bwMode="auto">
                <a:xfrm>
                  <a:off x="68" y="3112"/>
                  <a:ext cx="2540" cy="544"/>
                </a:xfrm>
                <a:prstGeom prst="roundRect">
                  <a:avLst>
                    <a:gd name="adj" fmla="val 13745"/>
                  </a:avLst>
                </a:prstGeom>
                <a:noFill/>
                <a:ln w="38100">
                  <a:solidFill>
                    <a:srgbClr val="990033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</p:grpSp>
        </p:grpSp>
      </p:grpSp>
      <p:grpSp>
        <p:nvGrpSpPr>
          <p:cNvPr id="31" name="Group 86"/>
          <p:cNvGrpSpPr>
            <a:grpSpLocks/>
          </p:cNvGrpSpPr>
          <p:nvPr/>
        </p:nvGrpSpPr>
        <p:grpSpPr bwMode="auto">
          <a:xfrm>
            <a:off x="4911726" y="1124832"/>
            <a:ext cx="4033837" cy="5529263"/>
            <a:chOff x="3107" y="754"/>
            <a:chExt cx="2541" cy="3483"/>
          </a:xfrm>
        </p:grpSpPr>
        <p:grpSp>
          <p:nvGrpSpPr>
            <p:cNvPr id="32" name="Group 65"/>
            <p:cNvGrpSpPr>
              <a:grpSpLocks/>
            </p:cNvGrpSpPr>
            <p:nvPr/>
          </p:nvGrpSpPr>
          <p:grpSpPr bwMode="auto">
            <a:xfrm>
              <a:off x="3107" y="754"/>
              <a:ext cx="2541" cy="544"/>
              <a:chOff x="2970" y="2886"/>
              <a:chExt cx="2541" cy="544"/>
            </a:xfrm>
          </p:grpSpPr>
          <p:sp>
            <p:nvSpPr>
              <p:cNvPr id="51" name="Rectangle 14"/>
              <p:cNvSpPr>
                <a:spLocks noChangeArrowheads="1"/>
              </p:cNvSpPr>
              <p:nvPr/>
            </p:nvSpPr>
            <p:spPr bwMode="gray">
              <a:xfrm rot="8899451">
                <a:off x="4876" y="2981"/>
                <a:ext cx="342" cy="358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chemeClr val="folHlink"/>
                </a:extrusionClr>
              </a:sp3d>
            </p:spPr>
            <p:txBody>
              <a:bodyPr rot="10800000" wrap="none" anchor="ctr">
                <a:flatTx/>
              </a:bodyPr>
              <a:lstStyle/>
              <a:p>
                <a:pPr algn="ctr"/>
                <a:r>
                  <a:rPr lang="uk-UA" b="1" dirty="0">
                    <a:solidFill>
                      <a:schemeClr val="bg1"/>
                    </a:solidFill>
                  </a:rPr>
                  <a:t>А.</a:t>
                </a:r>
                <a:endParaRPr 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Rectangle 41"/>
              <p:cNvSpPr>
                <a:spLocks noChangeArrowheads="1"/>
              </p:cNvSpPr>
              <p:nvPr/>
            </p:nvSpPr>
            <p:spPr bwMode="auto">
              <a:xfrm>
                <a:off x="3106" y="3021"/>
                <a:ext cx="1406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uk-UA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" name="AutoShape 42"/>
              <p:cNvSpPr>
                <a:spLocks noChangeArrowheads="1"/>
              </p:cNvSpPr>
              <p:nvPr/>
            </p:nvSpPr>
            <p:spPr bwMode="auto">
              <a:xfrm>
                <a:off x="2970" y="2886"/>
                <a:ext cx="2541" cy="544"/>
              </a:xfrm>
              <a:prstGeom prst="roundRect">
                <a:avLst>
                  <a:gd name="adj" fmla="val 13745"/>
                </a:avLst>
              </a:prstGeom>
              <a:noFill/>
              <a:ln w="38100">
                <a:solidFill>
                  <a:srgbClr val="9900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</p:grpSp>
        <p:grpSp>
          <p:nvGrpSpPr>
            <p:cNvPr id="33" name="Group 66"/>
            <p:cNvGrpSpPr>
              <a:grpSpLocks/>
            </p:cNvGrpSpPr>
            <p:nvPr/>
          </p:nvGrpSpPr>
          <p:grpSpPr bwMode="auto">
            <a:xfrm>
              <a:off x="3107" y="2523"/>
              <a:ext cx="2540" cy="545"/>
              <a:chOff x="2971" y="3475"/>
              <a:chExt cx="2540" cy="545"/>
            </a:xfrm>
          </p:grpSpPr>
          <p:sp>
            <p:nvSpPr>
              <p:cNvPr id="49" name="Rectangle 15"/>
              <p:cNvSpPr>
                <a:spLocks noChangeArrowheads="1"/>
              </p:cNvSpPr>
              <p:nvPr/>
            </p:nvSpPr>
            <p:spPr bwMode="gray">
              <a:xfrm rot="8899451">
                <a:off x="4876" y="3570"/>
                <a:ext cx="342" cy="359"/>
              </a:xfrm>
              <a:prstGeom prst="rect">
                <a:avLst/>
              </a:prstGeom>
              <a:gradFill rotWithShape="1">
                <a:gsLst>
                  <a:gs pos="0">
                    <a:srgbClr val="ECA422"/>
                  </a:gs>
                  <a:gs pos="100000">
                    <a:srgbClr val="ECA42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ECA422"/>
                </a:extrusionClr>
              </a:sp3d>
            </p:spPr>
            <p:txBody>
              <a:bodyPr rot="10800000" wrap="none" anchor="ctr">
                <a:flatTx/>
              </a:bodyPr>
              <a:lstStyle/>
              <a:p>
                <a:pPr algn="ctr"/>
                <a:r>
                  <a:rPr lang="uk-UA" b="1" dirty="0" smtClean="0"/>
                  <a:t>Г.</a:t>
                </a:r>
                <a:endParaRPr lang="ru-RU" b="1" dirty="0"/>
              </a:p>
            </p:txBody>
          </p:sp>
          <p:sp>
            <p:nvSpPr>
              <p:cNvPr id="50" name="AutoShape 44"/>
              <p:cNvSpPr>
                <a:spLocks noChangeArrowheads="1"/>
              </p:cNvSpPr>
              <p:nvPr/>
            </p:nvSpPr>
            <p:spPr bwMode="auto">
              <a:xfrm>
                <a:off x="2971" y="3475"/>
                <a:ext cx="2540" cy="545"/>
              </a:xfrm>
              <a:prstGeom prst="roundRect">
                <a:avLst>
                  <a:gd name="adj" fmla="val 13745"/>
                </a:avLst>
              </a:prstGeom>
              <a:noFill/>
              <a:ln w="38100">
                <a:solidFill>
                  <a:srgbClr val="9900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</p:grpSp>
        <p:grpSp>
          <p:nvGrpSpPr>
            <p:cNvPr id="34" name="Group 63"/>
            <p:cNvGrpSpPr>
              <a:grpSpLocks/>
            </p:cNvGrpSpPr>
            <p:nvPr/>
          </p:nvGrpSpPr>
          <p:grpSpPr bwMode="auto">
            <a:xfrm>
              <a:off x="3107" y="1933"/>
              <a:ext cx="2540" cy="545"/>
              <a:chOff x="2971" y="1706"/>
              <a:chExt cx="2540" cy="545"/>
            </a:xfrm>
          </p:grpSpPr>
          <p:sp>
            <p:nvSpPr>
              <p:cNvPr id="46" name="Rectangle 12"/>
              <p:cNvSpPr>
                <a:spLocks noChangeArrowheads="1"/>
              </p:cNvSpPr>
              <p:nvPr/>
            </p:nvSpPr>
            <p:spPr bwMode="gray">
              <a:xfrm rot="8899451">
                <a:off x="4876" y="1801"/>
                <a:ext cx="342" cy="359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chemeClr val="folHlink"/>
                </a:extrusionClr>
              </a:sp3d>
            </p:spPr>
            <p:txBody>
              <a:bodyPr rot="10800000" wrap="none" anchor="ctr">
                <a:flatTx/>
              </a:bodyPr>
              <a:lstStyle/>
              <a:p>
                <a:pPr algn="ctr"/>
                <a:r>
                  <a:rPr lang="uk-UA" b="1" dirty="0">
                    <a:solidFill>
                      <a:schemeClr val="bg1"/>
                    </a:solidFill>
                  </a:rPr>
                  <a:t>В.</a:t>
                </a:r>
                <a:endParaRPr 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Rectangle 49"/>
              <p:cNvSpPr>
                <a:spLocks noChangeArrowheads="1"/>
              </p:cNvSpPr>
              <p:nvPr/>
            </p:nvSpPr>
            <p:spPr bwMode="auto">
              <a:xfrm>
                <a:off x="3107" y="1874"/>
                <a:ext cx="1796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uk-UA" sz="1600" dirty="0"/>
              </a:p>
            </p:txBody>
          </p:sp>
          <p:sp>
            <p:nvSpPr>
              <p:cNvPr id="48" name="AutoShape 50"/>
              <p:cNvSpPr>
                <a:spLocks noChangeArrowheads="1"/>
              </p:cNvSpPr>
              <p:nvPr/>
            </p:nvSpPr>
            <p:spPr bwMode="auto">
              <a:xfrm>
                <a:off x="2971" y="1706"/>
                <a:ext cx="2540" cy="545"/>
              </a:xfrm>
              <a:prstGeom prst="roundRect">
                <a:avLst>
                  <a:gd name="adj" fmla="val 13745"/>
                </a:avLst>
              </a:prstGeom>
              <a:noFill/>
              <a:ln w="38100">
                <a:solidFill>
                  <a:srgbClr val="9900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</p:grpSp>
        <p:grpSp>
          <p:nvGrpSpPr>
            <p:cNvPr id="35" name="Group 64"/>
            <p:cNvGrpSpPr>
              <a:grpSpLocks/>
            </p:cNvGrpSpPr>
            <p:nvPr/>
          </p:nvGrpSpPr>
          <p:grpSpPr bwMode="auto">
            <a:xfrm>
              <a:off x="3107" y="1344"/>
              <a:ext cx="2540" cy="544"/>
              <a:chOff x="2971" y="2296"/>
              <a:chExt cx="2540" cy="544"/>
            </a:xfrm>
          </p:grpSpPr>
          <p:sp>
            <p:nvSpPr>
              <p:cNvPr id="43" name="Rectangle 13"/>
              <p:cNvSpPr>
                <a:spLocks noChangeArrowheads="1"/>
              </p:cNvSpPr>
              <p:nvPr/>
            </p:nvSpPr>
            <p:spPr bwMode="gray">
              <a:xfrm rot="8899451">
                <a:off x="4876" y="2392"/>
                <a:ext cx="342" cy="358"/>
              </a:xfrm>
              <a:prstGeom prst="rect">
                <a:avLst/>
              </a:prstGeom>
              <a:gradFill rotWithShape="1">
                <a:gsLst>
                  <a:gs pos="0">
                    <a:srgbClr val="ECA422"/>
                  </a:gs>
                  <a:gs pos="100000">
                    <a:srgbClr val="ECA42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ECA422"/>
                </a:extrusionClr>
              </a:sp3d>
            </p:spPr>
            <p:txBody>
              <a:bodyPr rot="10800000" wrap="none" anchor="ctr">
                <a:flatTx/>
              </a:bodyPr>
              <a:lstStyle/>
              <a:p>
                <a:pPr algn="ctr"/>
                <a:r>
                  <a:rPr lang="uk-UA" b="1" dirty="0"/>
                  <a:t>Б.</a:t>
                </a:r>
                <a:endParaRPr lang="ru-RU" b="1" dirty="0"/>
              </a:p>
            </p:txBody>
          </p:sp>
          <p:sp>
            <p:nvSpPr>
              <p:cNvPr id="44" name="Rectangle 51"/>
              <p:cNvSpPr>
                <a:spLocks noChangeArrowheads="1"/>
              </p:cNvSpPr>
              <p:nvPr/>
            </p:nvSpPr>
            <p:spPr bwMode="auto">
              <a:xfrm>
                <a:off x="3107" y="2453"/>
                <a:ext cx="1814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uk-UA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AutoShape 52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540" cy="544"/>
              </a:xfrm>
              <a:prstGeom prst="roundRect">
                <a:avLst>
                  <a:gd name="adj" fmla="val 13745"/>
                </a:avLst>
              </a:prstGeom>
              <a:noFill/>
              <a:ln w="38100">
                <a:solidFill>
                  <a:srgbClr val="9900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</p:grpSp>
        <p:grpSp>
          <p:nvGrpSpPr>
            <p:cNvPr id="36" name="Group 83"/>
            <p:cNvGrpSpPr>
              <a:grpSpLocks/>
            </p:cNvGrpSpPr>
            <p:nvPr/>
          </p:nvGrpSpPr>
          <p:grpSpPr bwMode="auto">
            <a:xfrm>
              <a:off x="3107" y="3113"/>
              <a:ext cx="2540" cy="544"/>
              <a:chOff x="3107" y="3113"/>
              <a:chExt cx="2540" cy="544"/>
            </a:xfrm>
          </p:grpSpPr>
          <p:sp>
            <p:nvSpPr>
              <p:cNvPr id="41" name="Rectangle 17"/>
              <p:cNvSpPr>
                <a:spLocks noChangeArrowheads="1"/>
              </p:cNvSpPr>
              <p:nvPr/>
            </p:nvSpPr>
            <p:spPr bwMode="gray">
              <a:xfrm rot="8899451">
                <a:off x="5012" y="3208"/>
                <a:ext cx="342" cy="359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75294"/>
                      <a:invGamma/>
                    </a:schemeClr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chemeClr val="folHlink"/>
                </a:extrusionClr>
              </a:sp3d>
            </p:spPr>
            <p:txBody>
              <a:bodyPr rot="10800000" wrap="none" anchor="ctr">
                <a:flatTx/>
              </a:bodyPr>
              <a:lstStyle/>
              <a:p>
                <a:pPr algn="ctr"/>
                <a:r>
                  <a:rPr lang="ru-RU" b="1" dirty="0" smtClean="0">
                    <a:solidFill>
                      <a:schemeClr val="bg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Ґ</a:t>
                </a:r>
                <a:r>
                  <a:rPr lang="uk-UA" b="1" dirty="0" smtClean="0">
                    <a:solidFill>
                      <a:schemeClr val="bg1"/>
                    </a:solidFill>
                  </a:rPr>
                  <a:t>.</a:t>
                </a:r>
                <a:endParaRPr 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AutoShape 48"/>
              <p:cNvSpPr>
                <a:spLocks noChangeArrowheads="1"/>
              </p:cNvSpPr>
              <p:nvPr/>
            </p:nvSpPr>
            <p:spPr bwMode="auto">
              <a:xfrm>
                <a:off x="3107" y="3113"/>
                <a:ext cx="2540" cy="544"/>
              </a:xfrm>
              <a:prstGeom prst="roundRect">
                <a:avLst>
                  <a:gd name="adj" fmla="val 13745"/>
                </a:avLst>
              </a:prstGeom>
              <a:noFill/>
              <a:ln w="38100">
                <a:solidFill>
                  <a:srgbClr val="9900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</p:grpSp>
        <p:grpSp>
          <p:nvGrpSpPr>
            <p:cNvPr id="37" name="Group 84"/>
            <p:cNvGrpSpPr>
              <a:grpSpLocks/>
            </p:cNvGrpSpPr>
            <p:nvPr/>
          </p:nvGrpSpPr>
          <p:grpSpPr bwMode="auto">
            <a:xfrm>
              <a:off x="3107" y="3693"/>
              <a:ext cx="2540" cy="544"/>
              <a:chOff x="3107" y="3693"/>
              <a:chExt cx="2540" cy="544"/>
            </a:xfrm>
          </p:grpSpPr>
          <p:sp>
            <p:nvSpPr>
              <p:cNvPr id="38" name="Rectangle 16"/>
              <p:cNvSpPr>
                <a:spLocks noChangeArrowheads="1"/>
              </p:cNvSpPr>
              <p:nvPr/>
            </p:nvSpPr>
            <p:spPr bwMode="gray">
              <a:xfrm rot="8899451">
                <a:off x="5012" y="3788"/>
                <a:ext cx="342" cy="358"/>
              </a:xfrm>
              <a:prstGeom prst="rect">
                <a:avLst/>
              </a:prstGeom>
              <a:gradFill rotWithShape="1">
                <a:gsLst>
                  <a:gs pos="0">
                    <a:srgbClr val="ECA422"/>
                  </a:gs>
                  <a:gs pos="100000">
                    <a:srgbClr val="ECA42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ECA422"/>
                </a:extrusionClr>
              </a:sp3d>
            </p:spPr>
            <p:txBody>
              <a:bodyPr rot="10800000" wrap="none" anchor="ctr">
                <a:flatTx/>
              </a:bodyPr>
              <a:lstStyle/>
              <a:p>
                <a:pPr algn="ctr"/>
                <a:r>
                  <a:rPr lang="uk-UA" b="1" dirty="0" smtClean="0"/>
                  <a:t>Д.</a:t>
                </a:r>
                <a:endParaRPr lang="ru-RU" dirty="0"/>
              </a:p>
            </p:txBody>
          </p:sp>
          <p:sp>
            <p:nvSpPr>
              <p:cNvPr id="39" name="Rectangle 45"/>
              <p:cNvSpPr>
                <a:spLocks noChangeArrowheads="1"/>
              </p:cNvSpPr>
              <p:nvPr/>
            </p:nvSpPr>
            <p:spPr bwMode="auto">
              <a:xfrm>
                <a:off x="3198" y="3828"/>
                <a:ext cx="1918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uk-UA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AutoShape 46"/>
              <p:cNvSpPr>
                <a:spLocks noChangeArrowheads="1"/>
              </p:cNvSpPr>
              <p:nvPr/>
            </p:nvSpPr>
            <p:spPr bwMode="auto">
              <a:xfrm>
                <a:off x="3107" y="3693"/>
                <a:ext cx="2540" cy="544"/>
              </a:xfrm>
              <a:prstGeom prst="roundRect">
                <a:avLst>
                  <a:gd name="adj" fmla="val 13745"/>
                </a:avLst>
              </a:prstGeom>
              <a:noFill/>
              <a:ln w="38100">
                <a:solidFill>
                  <a:srgbClr val="9900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</p:grpSp>
      </p:grpSp>
      <p:sp>
        <p:nvSpPr>
          <p:cNvPr id="100" name="Rectangle 29"/>
          <p:cNvSpPr>
            <a:spLocks noChangeArrowheads="1"/>
          </p:cNvSpPr>
          <p:nvPr/>
        </p:nvSpPr>
        <p:spPr bwMode="auto">
          <a:xfrm>
            <a:off x="1403648" y="1274555"/>
            <a:ext cx="19442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   100 %</a:t>
            </a:r>
            <a:endParaRPr lang="uk-UA" sz="3600" b="1" dirty="0"/>
          </a:p>
        </p:txBody>
      </p:sp>
      <p:sp>
        <p:nvSpPr>
          <p:cNvPr id="101" name="Rectangle 29"/>
          <p:cNvSpPr>
            <a:spLocks noChangeArrowheads="1"/>
          </p:cNvSpPr>
          <p:nvPr/>
        </p:nvSpPr>
        <p:spPr bwMode="auto">
          <a:xfrm>
            <a:off x="1475656" y="2225770"/>
            <a:ext cx="19442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5 %</a:t>
            </a:r>
            <a:endParaRPr lang="uk-UA" sz="3600" b="1" dirty="0"/>
          </a:p>
        </p:txBody>
      </p:sp>
      <p:sp>
        <p:nvSpPr>
          <p:cNvPr id="102" name="Rectangle 29"/>
          <p:cNvSpPr>
            <a:spLocks noChangeArrowheads="1"/>
          </p:cNvSpPr>
          <p:nvPr/>
        </p:nvSpPr>
        <p:spPr bwMode="auto">
          <a:xfrm>
            <a:off x="1475656" y="3161874"/>
            <a:ext cx="19442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75 %</a:t>
            </a:r>
            <a:endParaRPr lang="uk-UA" sz="3600" b="1" dirty="0"/>
          </a:p>
        </p:txBody>
      </p:sp>
      <p:sp>
        <p:nvSpPr>
          <p:cNvPr id="103" name="Rectangle 29"/>
          <p:cNvSpPr>
            <a:spLocks noChangeArrowheads="1"/>
          </p:cNvSpPr>
          <p:nvPr/>
        </p:nvSpPr>
        <p:spPr bwMode="auto">
          <a:xfrm>
            <a:off x="1547664" y="4169986"/>
            <a:ext cx="19442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20 %</a:t>
            </a:r>
            <a:endParaRPr lang="uk-UA" sz="3600" b="1" dirty="0"/>
          </a:p>
        </p:txBody>
      </p:sp>
      <p:sp>
        <p:nvSpPr>
          <p:cNvPr id="104" name="Rectangle 29"/>
          <p:cNvSpPr>
            <a:spLocks noChangeArrowheads="1"/>
          </p:cNvSpPr>
          <p:nvPr/>
        </p:nvSpPr>
        <p:spPr bwMode="auto">
          <a:xfrm>
            <a:off x="1835696" y="5034082"/>
            <a:ext cx="19442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50 %</a:t>
            </a:r>
            <a:endParaRPr lang="uk-UA" sz="3600" b="1" dirty="0"/>
          </a:p>
        </p:txBody>
      </p:sp>
      <p:sp>
        <p:nvSpPr>
          <p:cNvPr id="105" name="Rectangle 29"/>
          <p:cNvSpPr>
            <a:spLocks noChangeArrowheads="1"/>
          </p:cNvSpPr>
          <p:nvPr/>
        </p:nvSpPr>
        <p:spPr bwMode="auto">
          <a:xfrm>
            <a:off x="5436096" y="3068960"/>
            <a:ext cx="19442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uk-UA" sz="3600" b="1" dirty="0" smtClean="0"/>
              <a:t>0,5</a:t>
            </a:r>
            <a:endParaRPr lang="uk-UA" sz="3600" b="1" dirty="0"/>
          </a:p>
        </p:txBody>
      </p:sp>
      <p:sp>
        <p:nvSpPr>
          <p:cNvPr id="107" name="Rectangle 29"/>
          <p:cNvSpPr>
            <a:spLocks noChangeArrowheads="1"/>
          </p:cNvSpPr>
          <p:nvPr/>
        </p:nvSpPr>
        <p:spPr bwMode="auto">
          <a:xfrm>
            <a:off x="5508104" y="1268760"/>
            <a:ext cx="19442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3600" b="1" dirty="0"/>
          </a:p>
        </p:txBody>
      </p:sp>
      <p:sp>
        <p:nvSpPr>
          <p:cNvPr id="108" name="Rectangle 29"/>
          <p:cNvSpPr>
            <a:spLocks noChangeArrowheads="1"/>
          </p:cNvSpPr>
          <p:nvPr/>
        </p:nvSpPr>
        <p:spPr bwMode="auto">
          <a:xfrm>
            <a:off x="5580112" y="4077072"/>
            <a:ext cx="19442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uk-UA" sz="3600" b="1" dirty="0" smtClean="0"/>
              <a:t>1</a:t>
            </a:r>
            <a:endParaRPr lang="uk-UA" sz="3600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Box 1"/>
              <p:cNvSpPr txBox="1"/>
              <p:nvPr/>
            </p:nvSpPr>
            <p:spPr>
              <a:xfrm>
                <a:off x="5851926" y="1109188"/>
                <a:ext cx="498855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ru-RU" sz="2800" b="1" i="1" smtClean="0"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1926" y="1109188"/>
                <a:ext cx="498855" cy="901785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7" name="TextBox 66"/>
              <p:cNvSpPr txBox="1"/>
              <p:nvPr/>
            </p:nvSpPr>
            <p:spPr>
              <a:xfrm>
                <a:off x="5977875" y="2100110"/>
                <a:ext cx="713657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ru-RU" sz="2800" b="1" i="1" smtClean="0">
                              <a:latin typeface="Cambria Math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7875" y="2100110"/>
                <a:ext cx="713657" cy="90178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8" name="TextBox 67"/>
              <p:cNvSpPr txBox="1"/>
              <p:nvPr/>
            </p:nvSpPr>
            <p:spPr>
              <a:xfrm>
                <a:off x="6158776" y="4815162"/>
                <a:ext cx="498855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1" i="1" smtClean="0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ru-RU" sz="2800" b="1" i="1" smtClean="0"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8776" y="4815162"/>
                <a:ext cx="498855" cy="898964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9" name="TextBox 68"/>
              <p:cNvSpPr txBox="1"/>
              <p:nvPr/>
            </p:nvSpPr>
            <p:spPr>
              <a:xfrm>
                <a:off x="6293169" y="5755131"/>
                <a:ext cx="498855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ru-RU" sz="28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3169" y="5755131"/>
                <a:ext cx="498855" cy="898964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66530" y="235698"/>
            <a:ext cx="8229600" cy="11430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/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uk-UA" sz="5400" dirty="0" smtClean="0">
                <a:ln>
                  <a:solidFill>
                    <a:srgbClr val="00B0F0"/>
                  </a:solidFill>
                </a:ln>
                <a:latin typeface="Monotype Corsiva" pitchFamily="66" charset="0"/>
              </a:rPr>
              <a:t>Встановіть відповідність :  </a:t>
            </a:r>
            <a:endParaRPr lang="ru-RU" sz="5400" dirty="0" smtClean="0">
              <a:ln>
                <a:solidFill>
                  <a:srgbClr val="00B0F0"/>
                </a:solidFill>
              </a:ln>
              <a:latin typeface="Monotype Corsiva" pitchFamily="66" charset="0"/>
            </a:endParaRPr>
          </a:p>
        </p:txBody>
      </p:sp>
      <p:grpSp>
        <p:nvGrpSpPr>
          <p:cNvPr id="2" name="Group 85"/>
          <p:cNvGrpSpPr>
            <a:grpSpLocks/>
          </p:cNvGrpSpPr>
          <p:nvPr/>
        </p:nvGrpSpPr>
        <p:grpSpPr bwMode="auto">
          <a:xfrm>
            <a:off x="323528" y="1196752"/>
            <a:ext cx="4132263" cy="4606925"/>
            <a:chOff x="68" y="754"/>
            <a:chExt cx="2603" cy="2902"/>
          </a:xfrm>
        </p:grpSpPr>
        <p:grpSp>
          <p:nvGrpSpPr>
            <p:cNvPr id="3" name="Group 55"/>
            <p:cNvGrpSpPr>
              <a:grpSpLocks/>
            </p:cNvGrpSpPr>
            <p:nvPr/>
          </p:nvGrpSpPr>
          <p:grpSpPr bwMode="auto">
            <a:xfrm>
              <a:off x="68" y="1933"/>
              <a:ext cx="2603" cy="544"/>
              <a:chOff x="295" y="1707"/>
              <a:chExt cx="2603" cy="544"/>
            </a:xfrm>
          </p:grpSpPr>
          <p:sp>
            <p:nvSpPr>
              <p:cNvPr id="28" name="Rectangle 20"/>
              <p:cNvSpPr>
                <a:spLocks noChangeArrowheads="1"/>
              </p:cNvSpPr>
              <p:nvPr/>
            </p:nvSpPr>
            <p:spPr bwMode="gray">
              <a:xfrm rot="-1889857">
                <a:off x="385" y="1798"/>
                <a:ext cx="342" cy="358"/>
              </a:xfrm>
              <a:prstGeom prst="rect">
                <a:avLst/>
              </a:prstGeom>
              <a:gradFill rotWithShape="1">
                <a:gsLst>
                  <a:gs pos="0">
                    <a:srgbClr val="ECA422"/>
                  </a:gs>
                  <a:gs pos="100000">
                    <a:srgbClr val="ECA42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ECA422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r>
                  <a:rPr lang="uk-UA" b="1" dirty="0"/>
                  <a:t>8</a:t>
                </a:r>
                <a:r>
                  <a:rPr lang="uk-UA" b="1" dirty="0" smtClean="0"/>
                  <a:t>.</a:t>
                </a:r>
                <a:endParaRPr lang="ru-RU" b="1" dirty="0"/>
              </a:p>
            </p:txBody>
          </p:sp>
          <p:sp>
            <p:nvSpPr>
              <p:cNvPr id="29" name="Rectangle 21"/>
              <p:cNvSpPr>
                <a:spLocks noChangeArrowheads="1"/>
              </p:cNvSpPr>
              <p:nvPr/>
            </p:nvSpPr>
            <p:spPr bwMode="auto">
              <a:xfrm>
                <a:off x="902" y="1848"/>
                <a:ext cx="1996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r>
                  <a:rPr lang="uk-UA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uk-UA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AutoShape 22"/>
              <p:cNvSpPr>
                <a:spLocks noChangeArrowheads="1"/>
              </p:cNvSpPr>
              <p:nvPr/>
            </p:nvSpPr>
            <p:spPr bwMode="auto">
              <a:xfrm>
                <a:off x="295" y="1707"/>
                <a:ext cx="2540" cy="544"/>
              </a:xfrm>
              <a:prstGeom prst="roundRect">
                <a:avLst>
                  <a:gd name="adj" fmla="val 13745"/>
                </a:avLst>
              </a:prstGeom>
              <a:noFill/>
              <a:ln w="38100">
                <a:solidFill>
                  <a:srgbClr val="9900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</p:grpSp>
        <p:grpSp>
          <p:nvGrpSpPr>
            <p:cNvPr id="4" name="Group 54"/>
            <p:cNvGrpSpPr>
              <a:grpSpLocks/>
            </p:cNvGrpSpPr>
            <p:nvPr/>
          </p:nvGrpSpPr>
          <p:grpSpPr bwMode="auto">
            <a:xfrm>
              <a:off x="68" y="1343"/>
              <a:ext cx="2540" cy="544"/>
              <a:chOff x="295" y="1117"/>
              <a:chExt cx="2540" cy="544"/>
            </a:xfrm>
          </p:grpSpPr>
          <p:sp>
            <p:nvSpPr>
              <p:cNvPr id="25" name="Rectangle 24"/>
              <p:cNvSpPr>
                <a:spLocks noChangeArrowheads="1"/>
              </p:cNvSpPr>
              <p:nvPr/>
            </p:nvSpPr>
            <p:spPr bwMode="gray">
              <a:xfrm rot="-1889857">
                <a:off x="385" y="1217"/>
                <a:ext cx="342" cy="358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chemeClr val="fol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r>
                  <a:rPr lang="uk-UA" b="1" dirty="0">
                    <a:solidFill>
                      <a:schemeClr val="bg1"/>
                    </a:solidFill>
                  </a:rPr>
                  <a:t>7</a:t>
                </a:r>
                <a:r>
                  <a:rPr lang="uk-UA" b="1" dirty="0" smtClean="0">
                    <a:solidFill>
                      <a:schemeClr val="bg1"/>
                    </a:solidFill>
                  </a:rPr>
                  <a:t>.</a:t>
                </a:r>
                <a:endParaRPr 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1020" y="1276"/>
                <a:ext cx="1814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uk-UA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AutoShape 26"/>
              <p:cNvSpPr>
                <a:spLocks noChangeArrowheads="1"/>
              </p:cNvSpPr>
              <p:nvPr/>
            </p:nvSpPr>
            <p:spPr bwMode="auto">
              <a:xfrm>
                <a:off x="295" y="1117"/>
                <a:ext cx="2540" cy="544"/>
              </a:xfrm>
              <a:prstGeom prst="roundRect">
                <a:avLst>
                  <a:gd name="adj" fmla="val 13745"/>
                </a:avLst>
              </a:prstGeom>
              <a:noFill/>
              <a:ln w="38100">
                <a:solidFill>
                  <a:srgbClr val="9900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</p:grpSp>
        <p:grpSp>
          <p:nvGrpSpPr>
            <p:cNvPr id="6" name="Group 53"/>
            <p:cNvGrpSpPr>
              <a:grpSpLocks/>
            </p:cNvGrpSpPr>
            <p:nvPr/>
          </p:nvGrpSpPr>
          <p:grpSpPr bwMode="auto">
            <a:xfrm>
              <a:off x="68" y="754"/>
              <a:ext cx="2540" cy="544"/>
              <a:chOff x="295" y="528"/>
              <a:chExt cx="2540" cy="544"/>
            </a:xfrm>
          </p:grpSpPr>
          <p:sp>
            <p:nvSpPr>
              <p:cNvPr id="20" name="Rectangle 28"/>
              <p:cNvSpPr>
                <a:spLocks noChangeArrowheads="1"/>
              </p:cNvSpPr>
              <p:nvPr/>
            </p:nvSpPr>
            <p:spPr bwMode="gray">
              <a:xfrm rot="-1889857">
                <a:off x="385" y="619"/>
                <a:ext cx="342" cy="359"/>
              </a:xfrm>
              <a:prstGeom prst="rect">
                <a:avLst/>
              </a:prstGeom>
              <a:gradFill rotWithShape="1">
                <a:gsLst>
                  <a:gs pos="0">
                    <a:srgbClr val="ECA422"/>
                  </a:gs>
                  <a:gs pos="100000">
                    <a:srgbClr val="ECA42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ECA422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r>
                  <a:rPr lang="uk-UA" b="1" dirty="0"/>
                  <a:t>6</a:t>
                </a:r>
                <a:r>
                  <a:rPr lang="uk-UA" b="1" dirty="0" smtClean="0"/>
                  <a:t>.</a:t>
                </a:r>
                <a:endParaRPr lang="ru-RU" b="1" dirty="0"/>
              </a:p>
            </p:txBody>
          </p:sp>
          <p:sp>
            <p:nvSpPr>
              <p:cNvPr id="21" name="Rectangle 29"/>
              <p:cNvSpPr>
                <a:spLocks noChangeArrowheads="1"/>
              </p:cNvSpPr>
              <p:nvPr/>
            </p:nvSpPr>
            <p:spPr bwMode="auto">
              <a:xfrm>
                <a:off x="975" y="685"/>
                <a:ext cx="1724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uk-UA" dirty="0"/>
              </a:p>
            </p:txBody>
          </p:sp>
          <p:sp>
            <p:nvSpPr>
              <p:cNvPr id="22" name="AutoShape 30"/>
              <p:cNvSpPr>
                <a:spLocks noChangeArrowheads="1"/>
              </p:cNvSpPr>
              <p:nvPr/>
            </p:nvSpPr>
            <p:spPr bwMode="auto">
              <a:xfrm>
                <a:off x="295" y="528"/>
                <a:ext cx="2540" cy="544"/>
              </a:xfrm>
              <a:prstGeom prst="roundRect">
                <a:avLst>
                  <a:gd name="adj" fmla="val 13745"/>
                </a:avLst>
              </a:prstGeom>
              <a:noFill/>
              <a:ln w="38100">
                <a:solidFill>
                  <a:srgbClr val="9900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</p:grpSp>
        <p:grpSp>
          <p:nvGrpSpPr>
            <p:cNvPr id="7" name="Group 56"/>
            <p:cNvGrpSpPr>
              <a:grpSpLocks/>
            </p:cNvGrpSpPr>
            <p:nvPr/>
          </p:nvGrpSpPr>
          <p:grpSpPr bwMode="auto">
            <a:xfrm>
              <a:off x="68" y="2529"/>
              <a:ext cx="2540" cy="545"/>
              <a:chOff x="295" y="2303"/>
              <a:chExt cx="2540" cy="545"/>
            </a:xfrm>
          </p:grpSpPr>
          <p:sp>
            <p:nvSpPr>
              <p:cNvPr id="17" name="Rectangle 32"/>
              <p:cNvSpPr>
                <a:spLocks noChangeArrowheads="1"/>
              </p:cNvSpPr>
              <p:nvPr/>
            </p:nvSpPr>
            <p:spPr bwMode="gray">
              <a:xfrm rot="-1889857">
                <a:off x="385" y="2403"/>
                <a:ext cx="342" cy="359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chemeClr val="fol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r>
                  <a:rPr lang="uk-UA" b="1" dirty="0">
                    <a:solidFill>
                      <a:schemeClr val="bg1"/>
                    </a:solidFill>
                  </a:rPr>
                  <a:t>9</a:t>
                </a:r>
                <a:r>
                  <a:rPr lang="uk-UA" b="1" dirty="0" smtClean="0">
                    <a:solidFill>
                      <a:schemeClr val="bg1"/>
                    </a:solidFill>
                  </a:rPr>
                  <a:t>.</a:t>
                </a:r>
                <a:endParaRPr 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Rectangle 33"/>
              <p:cNvSpPr>
                <a:spLocks noChangeArrowheads="1"/>
              </p:cNvSpPr>
              <p:nvPr/>
            </p:nvSpPr>
            <p:spPr bwMode="auto">
              <a:xfrm>
                <a:off x="975" y="2441"/>
                <a:ext cx="1814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uk-UA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9" name="AutoShape 34"/>
              <p:cNvSpPr>
                <a:spLocks noChangeArrowheads="1"/>
              </p:cNvSpPr>
              <p:nvPr/>
            </p:nvSpPr>
            <p:spPr bwMode="auto">
              <a:xfrm>
                <a:off x="295" y="2303"/>
                <a:ext cx="2540" cy="545"/>
              </a:xfrm>
              <a:prstGeom prst="roundRect">
                <a:avLst>
                  <a:gd name="adj" fmla="val 13745"/>
                </a:avLst>
              </a:prstGeom>
              <a:noFill/>
              <a:ln w="38100">
                <a:solidFill>
                  <a:srgbClr val="9900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</p:grpSp>
        <p:grpSp>
          <p:nvGrpSpPr>
            <p:cNvPr id="8" name="Group 78"/>
            <p:cNvGrpSpPr>
              <a:grpSpLocks/>
            </p:cNvGrpSpPr>
            <p:nvPr/>
          </p:nvGrpSpPr>
          <p:grpSpPr bwMode="auto">
            <a:xfrm>
              <a:off x="68" y="3112"/>
              <a:ext cx="2540" cy="544"/>
              <a:chOff x="68" y="3112"/>
              <a:chExt cx="2540" cy="544"/>
            </a:xfrm>
          </p:grpSpPr>
          <p:sp>
            <p:nvSpPr>
              <p:cNvPr id="13" name="Rectangle 35"/>
              <p:cNvSpPr>
                <a:spLocks noChangeArrowheads="1"/>
              </p:cNvSpPr>
              <p:nvPr/>
            </p:nvSpPr>
            <p:spPr bwMode="gray">
              <a:xfrm rot="-1889857">
                <a:off x="157" y="3200"/>
                <a:ext cx="349" cy="358"/>
              </a:xfrm>
              <a:prstGeom prst="rect">
                <a:avLst/>
              </a:prstGeom>
              <a:gradFill rotWithShape="1">
                <a:gsLst>
                  <a:gs pos="0">
                    <a:srgbClr val="ECA422"/>
                  </a:gs>
                  <a:gs pos="100000">
                    <a:srgbClr val="ECA42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ECA422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r>
                  <a:rPr lang="uk-UA" b="1" dirty="0" smtClean="0"/>
                  <a:t>10.</a:t>
                </a:r>
                <a:endParaRPr lang="ru-RU" dirty="0"/>
              </a:p>
            </p:txBody>
          </p:sp>
          <p:grpSp>
            <p:nvGrpSpPr>
              <p:cNvPr id="9" name="Group 77"/>
              <p:cNvGrpSpPr>
                <a:grpSpLocks/>
              </p:cNvGrpSpPr>
              <p:nvPr/>
            </p:nvGrpSpPr>
            <p:grpSpPr bwMode="auto">
              <a:xfrm>
                <a:off x="68" y="3112"/>
                <a:ext cx="2540" cy="544"/>
                <a:chOff x="68" y="3112"/>
                <a:chExt cx="2540" cy="544"/>
              </a:xfrm>
            </p:grpSpPr>
            <p:sp>
              <p:nvSpPr>
                <p:cNvPr id="15" name="Rectangle 36"/>
                <p:cNvSpPr>
                  <a:spLocks noChangeArrowheads="1"/>
                </p:cNvSpPr>
                <p:nvPr/>
              </p:nvSpPr>
              <p:spPr bwMode="auto">
                <a:xfrm>
                  <a:off x="793" y="3270"/>
                  <a:ext cx="1633" cy="2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uk-UA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" name="AutoShape 37"/>
                <p:cNvSpPr>
                  <a:spLocks noChangeArrowheads="1"/>
                </p:cNvSpPr>
                <p:nvPr/>
              </p:nvSpPr>
              <p:spPr bwMode="auto">
                <a:xfrm>
                  <a:off x="68" y="3112"/>
                  <a:ext cx="2540" cy="544"/>
                </a:xfrm>
                <a:prstGeom prst="roundRect">
                  <a:avLst>
                    <a:gd name="adj" fmla="val 13745"/>
                  </a:avLst>
                </a:prstGeom>
                <a:noFill/>
                <a:ln w="38100">
                  <a:solidFill>
                    <a:srgbClr val="990033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uk-UA" dirty="0"/>
                </a:p>
              </p:txBody>
            </p:sp>
          </p:grpSp>
        </p:grpSp>
      </p:grpSp>
      <p:grpSp>
        <p:nvGrpSpPr>
          <p:cNvPr id="10" name="Group 86"/>
          <p:cNvGrpSpPr>
            <a:grpSpLocks/>
          </p:cNvGrpSpPr>
          <p:nvPr/>
        </p:nvGrpSpPr>
        <p:grpSpPr bwMode="auto">
          <a:xfrm>
            <a:off x="4911726" y="1124832"/>
            <a:ext cx="4033837" cy="5249863"/>
            <a:chOff x="3107" y="754"/>
            <a:chExt cx="2541" cy="3307"/>
          </a:xfrm>
        </p:grpSpPr>
        <p:grpSp>
          <p:nvGrpSpPr>
            <p:cNvPr id="11" name="Group 65"/>
            <p:cNvGrpSpPr>
              <a:grpSpLocks/>
            </p:cNvGrpSpPr>
            <p:nvPr/>
          </p:nvGrpSpPr>
          <p:grpSpPr bwMode="auto">
            <a:xfrm>
              <a:off x="3107" y="754"/>
              <a:ext cx="2541" cy="544"/>
              <a:chOff x="2970" y="2886"/>
              <a:chExt cx="2541" cy="544"/>
            </a:xfrm>
          </p:grpSpPr>
          <p:sp>
            <p:nvSpPr>
              <p:cNvPr id="51" name="Rectangle 14"/>
              <p:cNvSpPr>
                <a:spLocks noChangeArrowheads="1"/>
              </p:cNvSpPr>
              <p:nvPr/>
            </p:nvSpPr>
            <p:spPr bwMode="gray">
              <a:xfrm rot="8899451">
                <a:off x="4876" y="2981"/>
                <a:ext cx="342" cy="358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chemeClr val="folHlink"/>
                </a:extrusionClr>
              </a:sp3d>
            </p:spPr>
            <p:txBody>
              <a:bodyPr rot="10800000" wrap="none" anchor="ctr">
                <a:flatTx/>
              </a:bodyPr>
              <a:lstStyle/>
              <a:p>
                <a:pPr algn="ctr"/>
                <a:r>
                  <a:rPr lang="uk-UA" b="1" dirty="0">
                    <a:solidFill>
                      <a:schemeClr val="bg1"/>
                    </a:solidFill>
                  </a:rPr>
                  <a:t>Е</a:t>
                </a:r>
                <a:r>
                  <a:rPr lang="uk-UA" b="1" dirty="0" smtClean="0">
                    <a:solidFill>
                      <a:schemeClr val="bg1"/>
                    </a:solidFill>
                  </a:rPr>
                  <a:t>.</a:t>
                </a:r>
                <a:endParaRPr 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Rectangle 41"/>
              <p:cNvSpPr>
                <a:spLocks noChangeArrowheads="1"/>
              </p:cNvSpPr>
              <p:nvPr/>
            </p:nvSpPr>
            <p:spPr bwMode="auto">
              <a:xfrm>
                <a:off x="3106" y="3021"/>
                <a:ext cx="1406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uk-UA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" name="AutoShape 42"/>
              <p:cNvSpPr>
                <a:spLocks noChangeArrowheads="1"/>
              </p:cNvSpPr>
              <p:nvPr/>
            </p:nvSpPr>
            <p:spPr bwMode="auto">
              <a:xfrm>
                <a:off x="2970" y="2886"/>
                <a:ext cx="2541" cy="544"/>
              </a:xfrm>
              <a:prstGeom prst="roundRect">
                <a:avLst>
                  <a:gd name="adj" fmla="val 13745"/>
                </a:avLst>
              </a:prstGeom>
              <a:noFill/>
              <a:ln w="38100">
                <a:solidFill>
                  <a:srgbClr val="9900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</p:grpSp>
        <p:grpSp>
          <p:nvGrpSpPr>
            <p:cNvPr id="12" name="Group 66"/>
            <p:cNvGrpSpPr>
              <a:grpSpLocks/>
            </p:cNvGrpSpPr>
            <p:nvPr/>
          </p:nvGrpSpPr>
          <p:grpSpPr bwMode="auto">
            <a:xfrm>
              <a:off x="3107" y="2523"/>
              <a:ext cx="2540" cy="545"/>
              <a:chOff x="2971" y="3475"/>
              <a:chExt cx="2540" cy="545"/>
            </a:xfrm>
          </p:grpSpPr>
          <p:sp>
            <p:nvSpPr>
              <p:cNvPr id="49" name="Rectangle 15"/>
              <p:cNvSpPr>
                <a:spLocks noChangeArrowheads="1"/>
              </p:cNvSpPr>
              <p:nvPr/>
            </p:nvSpPr>
            <p:spPr bwMode="gray">
              <a:xfrm rot="8899451">
                <a:off x="4876" y="3570"/>
                <a:ext cx="342" cy="359"/>
              </a:xfrm>
              <a:prstGeom prst="rect">
                <a:avLst/>
              </a:prstGeom>
              <a:gradFill rotWithShape="1">
                <a:gsLst>
                  <a:gs pos="0">
                    <a:srgbClr val="ECA422"/>
                  </a:gs>
                  <a:gs pos="100000">
                    <a:srgbClr val="ECA42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ECA422"/>
                </a:extrusionClr>
              </a:sp3d>
            </p:spPr>
            <p:txBody>
              <a:bodyPr rot="10800000" wrap="none" anchor="ctr">
                <a:flatTx/>
              </a:bodyPr>
              <a:lstStyle/>
              <a:p>
                <a:pPr algn="ctr"/>
                <a:r>
                  <a:rPr lang="uk-UA" b="1" dirty="0" smtClean="0"/>
                  <a:t>З.</a:t>
                </a:r>
                <a:endParaRPr lang="ru-RU" b="1" dirty="0"/>
              </a:p>
            </p:txBody>
          </p:sp>
          <p:sp>
            <p:nvSpPr>
              <p:cNvPr id="50" name="AutoShape 44"/>
              <p:cNvSpPr>
                <a:spLocks noChangeArrowheads="1"/>
              </p:cNvSpPr>
              <p:nvPr/>
            </p:nvSpPr>
            <p:spPr bwMode="auto">
              <a:xfrm>
                <a:off x="2971" y="3475"/>
                <a:ext cx="2540" cy="545"/>
              </a:xfrm>
              <a:prstGeom prst="roundRect">
                <a:avLst>
                  <a:gd name="adj" fmla="val 13745"/>
                </a:avLst>
              </a:prstGeom>
              <a:noFill/>
              <a:ln w="38100">
                <a:solidFill>
                  <a:srgbClr val="9900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</p:grpSp>
        <p:grpSp>
          <p:nvGrpSpPr>
            <p:cNvPr id="14" name="Group 63"/>
            <p:cNvGrpSpPr>
              <a:grpSpLocks/>
            </p:cNvGrpSpPr>
            <p:nvPr/>
          </p:nvGrpSpPr>
          <p:grpSpPr bwMode="auto">
            <a:xfrm>
              <a:off x="3107" y="1933"/>
              <a:ext cx="2540" cy="545"/>
              <a:chOff x="2971" y="1706"/>
              <a:chExt cx="2540" cy="545"/>
            </a:xfrm>
          </p:grpSpPr>
          <p:sp>
            <p:nvSpPr>
              <p:cNvPr id="46" name="Rectangle 12"/>
              <p:cNvSpPr>
                <a:spLocks noChangeArrowheads="1"/>
              </p:cNvSpPr>
              <p:nvPr/>
            </p:nvSpPr>
            <p:spPr bwMode="gray">
              <a:xfrm rot="8899451">
                <a:off x="4876" y="1801"/>
                <a:ext cx="342" cy="359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chemeClr val="folHlink"/>
                </a:extrusionClr>
              </a:sp3d>
            </p:spPr>
            <p:txBody>
              <a:bodyPr rot="10800000" wrap="none" anchor="ctr">
                <a:flatTx/>
              </a:bodyPr>
              <a:lstStyle/>
              <a:p>
                <a:pPr algn="ctr"/>
                <a:r>
                  <a:rPr lang="uk-UA" b="1" dirty="0">
                    <a:solidFill>
                      <a:schemeClr val="bg1"/>
                    </a:solidFill>
                  </a:rPr>
                  <a:t>Ж</a:t>
                </a:r>
                <a:r>
                  <a:rPr lang="uk-UA" b="1" dirty="0" smtClean="0">
                    <a:solidFill>
                      <a:schemeClr val="bg1"/>
                    </a:solidFill>
                  </a:rPr>
                  <a:t>.</a:t>
                </a:r>
                <a:endParaRPr 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Rectangle 49"/>
              <p:cNvSpPr>
                <a:spLocks noChangeArrowheads="1"/>
              </p:cNvSpPr>
              <p:nvPr/>
            </p:nvSpPr>
            <p:spPr bwMode="auto">
              <a:xfrm>
                <a:off x="3107" y="1874"/>
                <a:ext cx="1796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uk-UA" sz="1600" dirty="0"/>
              </a:p>
            </p:txBody>
          </p:sp>
          <p:sp>
            <p:nvSpPr>
              <p:cNvPr id="48" name="AutoShape 50"/>
              <p:cNvSpPr>
                <a:spLocks noChangeArrowheads="1"/>
              </p:cNvSpPr>
              <p:nvPr/>
            </p:nvSpPr>
            <p:spPr bwMode="auto">
              <a:xfrm>
                <a:off x="2971" y="1706"/>
                <a:ext cx="2540" cy="545"/>
              </a:xfrm>
              <a:prstGeom prst="roundRect">
                <a:avLst>
                  <a:gd name="adj" fmla="val 13745"/>
                </a:avLst>
              </a:prstGeom>
              <a:noFill/>
              <a:ln w="38100">
                <a:solidFill>
                  <a:srgbClr val="9900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</p:grpSp>
        <p:grpSp>
          <p:nvGrpSpPr>
            <p:cNvPr id="23" name="Group 64"/>
            <p:cNvGrpSpPr>
              <a:grpSpLocks/>
            </p:cNvGrpSpPr>
            <p:nvPr/>
          </p:nvGrpSpPr>
          <p:grpSpPr bwMode="auto">
            <a:xfrm>
              <a:off x="3107" y="1344"/>
              <a:ext cx="2540" cy="544"/>
              <a:chOff x="2971" y="2296"/>
              <a:chExt cx="2540" cy="544"/>
            </a:xfrm>
          </p:grpSpPr>
          <p:sp>
            <p:nvSpPr>
              <p:cNvPr id="43" name="Rectangle 13"/>
              <p:cNvSpPr>
                <a:spLocks noChangeArrowheads="1"/>
              </p:cNvSpPr>
              <p:nvPr/>
            </p:nvSpPr>
            <p:spPr bwMode="gray">
              <a:xfrm rot="8899451">
                <a:off x="4876" y="2392"/>
                <a:ext cx="342" cy="358"/>
              </a:xfrm>
              <a:prstGeom prst="rect">
                <a:avLst/>
              </a:prstGeom>
              <a:gradFill rotWithShape="1">
                <a:gsLst>
                  <a:gs pos="0">
                    <a:srgbClr val="ECA422"/>
                  </a:gs>
                  <a:gs pos="100000">
                    <a:srgbClr val="ECA42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ECA422"/>
                </a:extrusionClr>
              </a:sp3d>
            </p:spPr>
            <p:txBody>
              <a:bodyPr rot="10800000" wrap="none" anchor="ctr">
                <a:flatTx/>
              </a:bodyPr>
              <a:lstStyle/>
              <a:p>
                <a:pPr algn="ctr"/>
                <a:r>
                  <a:rPr lang="uk-UA" b="1" dirty="0"/>
                  <a:t>Є</a:t>
                </a:r>
                <a:r>
                  <a:rPr lang="uk-UA" b="1" dirty="0" smtClean="0"/>
                  <a:t>.</a:t>
                </a:r>
                <a:endParaRPr lang="ru-RU" b="1" dirty="0"/>
              </a:p>
            </p:txBody>
          </p:sp>
          <p:sp>
            <p:nvSpPr>
              <p:cNvPr id="44" name="Rectangle 51"/>
              <p:cNvSpPr>
                <a:spLocks noChangeArrowheads="1"/>
              </p:cNvSpPr>
              <p:nvPr/>
            </p:nvSpPr>
            <p:spPr bwMode="auto">
              <a:xfrm>
                <a:off x="3107" y="2453"/>
                <a:ext cx="1814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uk-UA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5" name="AutoShape 52"/>
              <p:cNvSpPr>
                <a:spLocks noChangeArrowheads="1"/>
              </p:cNvSpPr>
              <p:nvPr/>
            </p:nvSpPr>
            <p:spPr bwMode="auto">
              <a:xfrm>
                <a:off x="2971" y="2296"/>
                <a:ext cx="2540" cy="544"/>
              </a:xfrm>
              <a:prstGeom prst="roundRect">
                <a:avLst>
                  <a:gd name="adj" fmla="val 13745"/>
                </a:avLst>
              </a:prstGeom>
              <a:noFill/>
              <a:ln w="38100">
                <a:solidFill>
                  <a:srgbClr val="9900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</p:grpSp>
        <p:grpSp>
          <p:nvGrpSpPr>
            <p:cNvPr id="24" name="Group 83"/>
            <p:cNvGrpSpPr>
              <a:grpSpLocks/>
            </p:cNvGrpSpPr>
            <p:nvPr/>
          </p:nvGrpSpPr>
          <p:grpSpPr bwMode="auto">
            <a:xfrm>
              <a:off x="3107" y="3113"/>
              <a:ext cx="2540" cy="544"/>
              <a:chOff x="3107" y="3113"/>
              <a:chExt cx="2540" cy="544"/>
            </a:xfrm>
          </p:grpSpPr>
          <p:sp>
            <p:nvSpPr>
              <p:cNvPr id="41" name="Rectangle 17"/>
              <p:cNvSpPr>
                <a:spLocks noChangeArrowheads="1"/>
              </p:cNvSpPr>
              <p:nvPr/>
            </p:nvSpPr>
            <p:spPr bwMode="gray">
              <a:xfrm rot="8899451">
                <a:off x="5012" y="3208"/>
                <a:ext cx="342" cy="359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75294"/>
                      <a:invGamma/>
                    </a:schemeClr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chemeClr val="folHlink"/>
                </a:extrusionClr>
              </a:sp3d>
            </p:spPr>
            <p:txBody>
              <a:bodyPr rot="10800000" wrap="none" anchor="ctr">
                <a:flatTx/>
              </a:bodyPr>
              <a:lstStyle/>
              <a:p>
                <a:pPr algn="ctr"/>
                <a:r>
                  <a:rPr lang="ru-RU" b="1" dirty="0" smtClean="0">
                    <a:solidFill>
                      <a:schemeClr val="bg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И</a:t>
                </a:r>
                <a:r>
                  <a:rPr lang="uk-UA" b="1" dirty="0" smtClean="0">
                    <a:solidFill>
                      <a:schemeClr val="bg1"/>
                    </a:solidFill>
                  </a:rPr>
                  <a:t>.</a:t>
                </a:r>
                <a:endParaRPr 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AutoShape 48"/>
              <p:cNvSpPr>
                <a:spLocks noChangeArrowheads="1"/>
              </p:cNvSpPr>
              <p:nvPr/>
            </p:nvSpPr>
            <p:spPr bwMode="auto">
              <a:xfrm>
                <a:off x="3107" y="3113"/>
                <a:ext cx="2540" cy="544"/>
              </a:xfrm>
              <a:prstGeom prst="roundRect">
                <a:avLst>
                  <a:gd name="adj" fmla="val 13745"/>
                </a:avLst>
              </a:prstGeom>
              <a:noFill/>
              <a:ln w="38100">
                <a:solidFill>
                  <a:srgbClr val="9900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</p:grpSp>
        <p:sp>
          <p:nvSpPr>
            <p:cNvPr id="39" name="Rectangle 45"/>
            <p:cNvSpPr>
              <a:spLocks noChangeArrowheads="1"/>
            </p:cNvSpPr>
            <p:nvPr/>
          </p:nvSpPr>
          <p:spPr bwMode="auto">
            <a:xfrm>
              <a:off x="3198" y="3828"/>
              <a:ext cx="191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uk-UA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0" name="Rectangle 29"/>
          <p:cNvSpPr>
            <a:spLocks noChangeArrowheads="1"/>
          </p:cNvSpPr>
          <p:nvPr/>
        </p:nvSpPr>
        <p:spPr bwMode="auto">
          <a:xfrm>
            <a:off x="1403648" y="1274555"/>
            <a:ext cx="19442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0,25</a:t>
            </a:r>
            <a:endParaRPr lang="uk-UA" sz="3600" b="1" dirty="0"/>
          </a:p>
        </p:txBody>
      </p:sp>
      <p:sp>
        <p:nvSpPr>
          <p:cNvPr id="101" name="Rectangle 29"/>
          <p:cNvSpPr>
            <a:spLocks noChangeArrowheads="1"/>
          </p:cNvSpPr>
          <p:nvPr/>
        </p:nvSpPr>
        <p:spPr bwMode="auto">
          <a:xfrm>
            <a:off x="1475656" y="2225770"/>
            <a:ext cx="19442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1,5</a:t>
            </a:r>
            <a:endParaRPr lang="uk-UA" sz="3600" b="1" dirty="0"/>
          </a:p>
        </p:txBody>
      </p:sp>
      <p:sp>
        <p:nvSpPr>
          <p:cNvPr id="104" name="Rectangle 29"/>
          <p:cNvSpPr>
            <a:spLocks noChangeArrowheads="1"/>
          </p:cNvSpPr>
          <p:nvPr/>
        </p:nvSpPr>
        <p:spPr bwMode="auto">
          <a:xfrm>
            <a:off x="1835696" y="5034082"/>
            <a:ext cx="19442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endParaRPr lang="uk-UA" sz="3600" b="1" dirty="0"/>
          </a:p>
        </p:txBody>
      </p:sp>
      <p:sp>
        <p:nvSpPr>
          <p:cNvPr id="107" name="Rectangle 29"/>
          <p:cNvSpPr>
            <a:spLocks noChangeArrowheads="1"/>
          </p:cNvSpPr>
          <p:nvPr/>
        </p:nvSpPr>
        <p:spPr bwMode="auto">
          <a:xfrm>
            <a:off x="5508104" y="1268760"/>
            <a:ext cx="19442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3600" b="1" dirty="0"/>
          </a:p>
        </p:txBody>
      </p:sp>
      <p:sp>
        <p:nvSpPr>
          <p:cNvPr id="108" name="Rectangle 29"/>
          <p:cNvSpPr>
            <a:spLocks noChangeArrowheads="1"/>
          </p:cNvSpPr>
          <p:nvPr/>
        </p:nvSpPr>
        <p:spPr bwMode="auto">
          <a:xfrm>
            <a:off x="5580112" y="4077072"/>
            <a:ext cx="19442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uk-UA" sz="3600" b="1" dirty="0" smtClean="0"/>
              <a:t>150%</a:t>
            </a:r>
            <a:endParaRPr lang="uk-UA" sz="3600" b="1" dirty="0"/>
          </a:p>
        </p:txBody>
      </p:sp>
      <p:cxnSp>
        <p:nvCxnSpPr>
          <p:cNvPr id="116" name="Прямая со стрелкой 115"/>
          <p:cNvCxnSpPr>
            <a:stCxn id="22" idx="3"/>
            <a:endCxn id="45" idx="1"/>
          </p:cNvCxnSpPr>
          <p:nvPr/>
        </p:nvCxnSpPr>
        <p:spPr>
          <a:xfrm>
            <a:off x="4355778" y="1628552"/>
            <a:ext cx="555948" cy="8647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8" name="Прямая со стрелкой 117"/>
          <p:cNvCxnSpPr>
            <a:stCxn id="27" idx="3"/>
            <a:endCxn id="50" idx="1"/>
          </p:cNvCxnSpPr>
          <p:nvPr/>
        </p:nvCxnSpPr>
        <p:spPr>
          <a:xfrm>
            <a:off x="4355778" y="2563590"/>
            <a:ext cx="555948" cy="18021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0" name="Прямая со стрелкой 119"/>
          <p:cNvCxnSpPr>
            <a:endCxn id="45" idx="1"/>
          </p:cNvCxnSpPr>
          <p:nvPr/>
        </p:nvCxnSpPr>
        <p:spPr>
          <a:xfrm flipV="1">
            <a:off x="4355976" y="2493257"/>
            <a:ext cx="555750" cy="115176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2" name="Прямая со стрелкой 121"/>
          <p:cNvCxnSpPr>
            <a:stCxn id="19" idx="3"/>
            <a:endCxn id="48" idx="1"/>
          </p:cNvCxnSpPr>
          <p:nvPr/>
        </p:nvCxnSpPr>
        <p:spPr>
          <a:xfrm flipV="1">
            <a:off x="4355778" y="3429089"/>
            <a:ext cx="555948" cy="10180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4" name="Прямая со стрелкой 123"/>
          <p:cNvCxnSpPr>
            <a:endCxn id="53" idx="1"/>
          </p:cNvCxnSpPr>
          <p:nvPr/>
        </p:nvCxnSpPr>
        <p:spPr>
          <a:xfrm flipV="1">
            <a:off x="4355976" y="1556632"/>
            <a:ext cx="555750" cy="39606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8" name="Rectangle 29"/>
          <p:cNvSpPr>
            <a:spLocks noChangeArrowheads="1"/>
          </p:cNvSpPr>
          <p:nvPr/>
        </p:nvSpPr>
        <p:spPr bwMode="auto">
          <a:xfrm>
            <a:off x="5652120" y="2132856"/>
            <a:ext cx="19442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uk-UA" sz="3600" b="1" dirty="0" smtClean="0"/>
              <a:t>25%</a:t>
            </a:r>
            <a:endParaRPr lang="uk-UA" sz="3600" b="1" dirty="0"/>
          </a:p>
        </p:txBody>
      </p:sp>
      <p:sp>
        <p:nvSpPr>
          <p:cNvPr id="69" name="Rectangle 29"/>
          <p:cNvSpPr>
            <a:spLocks noChangeArrowheads="1"/>
          </p:cNvSpPr>
          <p:nvPr/>
        </p:nvSpPr>
        <p:spPr bwMode="auto">
          <a:xfrm>
            <a:off x="5652120" y="3140968"/>
            <a:ext cx="19442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uk-UA" sz="3600" b="1" dirty="0" smtClean="0"/>
              <a:t>10%</a:t>
            </a:r>
            <a:endParaRPr lang="uk-UA" sz="3600" b="1" dirty="0"/>
          </a:p>
        </p:txBody>
      </p:sp>
      <p:sp>
        <p:nvSpPr>
          <p:cNvPr id="70" name="Rectangle 29"/>
          <p:cNvSpPr>
            <a:spLocks noChangeArrowheads="1"/>
          </p:cNvSpPr>
          <p:nvPr/>
        </p:nvSpPr>
        <p:spPr bwMode="auto">
          <a:xfrm>
            <a:off x="5652120" y="1268760"/>
            <a:ext cx="19442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uk-UA" sz="3600" b="1" dirty="0" smtClean="0"/>
              <a:t>32%</a:t>
            </a:r>
            <a:endParaRPr lang="uk-UA" sz="3600" b="1" dirty="0"/>
          </a:p>
        </p:txBody>
      </p:sp>
      <p:sp>
        <p:nvSpPr>
          <p:cNvPr id="71" name="Rectangle 29"/>
          <p:cNvSpPr>
            <a:spLocks noChangeArrowheads="1"/>
          </p:cNvSpPr>
          <p:nvPr/>
        </p:nvSpPr>
        <p:spPr bwMode="auto">
          <a:xfrm>
            <a:off x="5724128" y="5013176"/>
            <a:ext cx="19442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uk-UA" sz="3600" b="1" dirty="0" smtClean="0"/>
              <a:t>320%</a:t>
            </a:r>
            <a:endParaRPr lang="uk-UA" sz="3600" b="1" dirty="0"/>
          </a:p>
        </p:txBody>
      </p:sp>
      <p:sp>
        <p:nvSpPr>
          <p:cNvPr id="81" name="Rectangle 29"/>
          <p:cNvSpPr>
            <a:spLocks noChangeArrowheads="1"/>
          </p:cNvSpPr>
          <p:nvPr/>
        </p:nvSpPr>
        <p:spPr bwMode="auto">
          <a:xfrm>
            <a:off x="1763688" y="5085184"/>
            <a:ext cx="19442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0,32</a:t>
            </a:r>
            <a:endParaRPr lang="uk-UA" sz="3600" b="1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2" name="TextBox 61"/>
              <p:cNvSpPr txBox="1"/>
              <p:nvPr/>
            </p:nvSpPr>
            <p:spPr>
              <a:xfrm>
                <a:off x="2236941" y="3076907"/>
                <a:ext cx="498855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ru-RU" sz="2800" b="1" i="1" smtClean="0"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6941" y="3076907"/>
                <a:ext cx="498855" cy="898964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3" name="TextBox 62"/>
              <p:cNvSpPr txBox="1"/>
              <p:nvPr/>
            </p:nvSpPr>
            <p:spPr>
              <a:xfrm>
                <a:off x="2236941" y="4007378"/>
                <a:ext cx="713657" cy="901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28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ru-RU" sz="2800" b="1" i="1" smtClean="0">
                              <a:latin typeface="Cambria Math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ru-RU" sz="2800" b="1" dirty="0"/>
              </a:p>
            </p:txBody>
          </p:sp>
        </mc:Choice>
        <mc:Fallback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6941" y="4007378"/>
                <a:ext cx="713657" cy="90178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Вчитель математики Сокальської спеціалізованої щколи І - ІІІ ступенів  Куйовда Оксана Петрівна</a:t>
            </a:r>
            <a:endParaRPr lang="ru-RU"/>
          </a:p>
        </p:txBody>
      </p:sp>
      <p:grpSp>
        <p:nvGrpSpPr>
          <p:cNvPr id="5" name="Group 85"/>
          <p:cNvGrpSpPr>
            <a:grpSpLocks noGrp="1"/>
          </p:cNvGrpSpPr>
          <p:nvPr/>
        </p:nvGrpSpPr>
        <p:grpSpPr bwMode="auto">
          <a:xfrm>
            <a:off x="466530" y="1600200"/>
            <a:ext cx="8229600" cy="3762344"/>
            <a:chOff x="68" y="754"/>
            <a:chExt cx="2603" cy="2902"/>
          </a:xfrm>
        </p:grpSpPr>
        <p:grpSp>
          <p:nvGrpSpPr>
            <p:cNvPr id="6" name="Group 55"/>
            <p:cNvGrpSpPr>
              <a:grpSpLocks/>
            </p:cNvGrpSpPr>
            <p:nvPr/>
          </p:nvGrpSpPr>
          <p:grpSpPr bwMode="auto">
            <a:xfrm>
              <a:off x="68" y="1933"/>
              <a:ext cx="2603" cy="544"/>
              <a:chOff x="295" y="1707"/>
              <a:chExt cx="2603" cy="544"/>
            </a:xfrm>
          </p:grpSpPr>
          <p:sp>
            <p:nvSpPr>
              <p:cNvPr id="16" name="Rectangle 21"/>
              <p:cNvSpPr>
                <a:spLocks noChangeArrowheads="1"/>
              </p:cNvSpPr>
              <p:nvPr/>
            </p:nvSpPr>
            <p:spPr bwMode="auto">
              <a:xfrm>
                <a:off x="902" y="1859"/>
                <a:ext cx="1996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r>
                  <a:rPr lang="uk-UA" sz="1600" dirty="0" smtClean="0"/>
                  <a:t> </a:t>
                </a:r>
                <a:endParaRPr lang="uk-UA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AutoShape 22"/>
              <p:cNvSpPr>
                <a:spLocks noChangeArrowheads="1"/>
              </p:cNvSpPr>
              <p:nvPr/>
            </p:nvSpPr>
            <p:spPr bwMode="auto">
              <a:xfrm>
                <a:off x="295" y="1707"/>
                <a:ext cx="2540" cy="544"/>
              </a:xfrm>
              <a:prstGeom prst="roundRect">
                <a:avLst>
                  <a:gd name="adj" fmla="val 13745"/>
                </a:avLst>
              </a:prstGeom>
              <a:noFill/>
              <a:ln w="38100">
                <a:solidFill>
                  <a:srgbClr val="9900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</p:grpSp>
        <p:grpSp>
          <p:nvGrpSpPr>
            <p:cNvPr id="7" name="Group 54"/>
            <p:cNvGrpSpPr>
              <a:grpSpLocks/>
            </p:cNvGrpSpPr>
            <p:nvPr/>
          </p:nvGrpSpPr>
          <p:grpSpPr bwMode="auto">
            <a:xfrm>
              <a:off x="68" y="1343"/>
              <a:ext cx="2540" cy="544"/>
              <a:chOff x="295" y="1117"/>
              <a:chExt cx="2540" cy="544"/>
            </a:xfrm>
          </p:grpSpPr>
          <p:sp>
            <p:nvSpPr>
              <p:cNvPr id="14" name="Rectangle 25"/>
              <p:cNvSpPr>
                <a:spLocks noChangeArrowheads="1"/>
              </p:cNvSpPr>
              <p:nvPr/>
            </p:nvSpPr>
            <p:spPr bwMode="auto">
              <a:xfrm>
                <a:off x="1020" y="1275"/>
                <a:ext cx="1814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uk-UA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AutoShape 26"/>
              <p:cNvSpPr>
                <a:spLocks noChangeArrowheads="1"/>
              </p:cNvSpPr>
              <p:nvPr/>
            </p:nvSpPr>
            <p:spPr bwMode="auto">
              <a:xfrm>
                <a:off x="295" y="1117"/>
                <a:ext cx="2540" cy="544"/>
              </a:xfrm>
              <a:prstGeom prst="roundRect">
                <a:avLst>
                  <a:gd name="adj" fmla="val 13745"/>
                </a:avLst>
              </a:prstGeom>
              <a:noFill/>
              <a:ln w="38100">
                <a:solidFill>
                  <a:srgbClr val="9900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</p:grpSp>
        <p:grpSp>
          <p:nvGrpSpPr>
            <p:cNvPr id="8" name="Group 53"/>
            <p:cNvGrpSpPr>
              <a:grpSpLocks/>
            </p:cNvGrpSpPr>
            <p:nvPr/>
          </p:nvGrpSpPr>
          <p:grpSpPr bwMode="auto">
            <a:xfrm>
              <a:off x="68" y="754"/>
              <a:ext cx="2540" cy="544"/>
              <a:chOff x="295" y="528"/>
              <a:chExt cx="2540" cy="544"/>
            </a:xfrm>
          </p:grpSpPr>
          <p:sp>
            <p:nvSpPr>
              <p:cNvPr id="12" name="Rectangle 29"/>
              <p:cNvSpPr>
                <a:spLocks noChangeArrowheads="1"/>
              </p:cNvSpPr>
              <p:nvPr/>
            </p:nvSpPr>
            <p:spPr bwMode="auto">
              <a:xfrm>
                <a:off x="975" y="685"/>
                <a:ext cx="1724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uk-UA" dirty="0"/>
              </a:p>
            </p:txBody>
          </p:sp>
          <p:sp>
            <p:nvSpPr>
              <p:cNvPr id="13" name="AutoShape 30"/>
              <p:cNvSpPr>
                <a:spLocks noChangeArrowheads="1"/>
              </p:cNvSpPr>
              <p:nvPr/>
            </p:nvSpPr>
            <p:spPr bwMode="auto">
              <a:xfrm>
                <a:off x="295" y="528"/>
                <a:ext cx="2540" cy="544"/>
              </a:xfrm>
              <a:prstGeom prst="roundRect">
                <a:avLst>
                  <a:gd name="adj" fmla="val 13745"/>
                </a:avLst>
              </a:prstGeom>
              <a:noFill/>
              <a:ln w="38100">
                <a:solidFill>
                  <a:srgbClr val="9900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</p:grpSp>
        <p:sp>
          <p:nvSpPr>
            <p:cNvPr id="9" name="AutoShape 34"/>
            <p:cNvSpPr>
              <a:spLocks noChangeArrowheads="1"/>
            </p:cNvSpPr>
            <p:nvPr/>
          </p:nvSpPr>
          <p:spPr bwMode="auto">
            <a:xfrm>
              <a:off x="68" y="2529"/>
              <a:ext cx="2540" cy="545"/>
            </a:xfrm>
            <a:prstGeom prst="roundRect">
              <a:avLst>
                <a:gd name="adj" fmla="val 13745"/>
              </a:avLst>
            </a:prstGeom>
            <a:noFill/>
            <a:ln w="38100">
              <a:solidFill>
                <a:srgbClr val="9900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uk-UA" dirty="0"/>
            </a:p>
          </p:txBody>
        </p:sp>
        <p:sp>
          <p:nvSpPr>
            <p:cNvPr id="10" name="AutoShape 37"/>
            <p:cNvSpPr>
              <a:spLocks noChangeArrowheads="1"/>
            </p:cNvSpPr>
            <p:nvPr/>
          </p:nvSpPr>
          <p:spPr bwMode="auto">
            <a:xfrm>
              <a:off x="68" y="3112"/>
              <a:ext cx="2540" cy="544"/>
            </a:xfrm>
            <a:prstGeom prst="roundRect">
              <a:avLst>
                <a:gd name="adj" fmla="val 13745"/>
              </a:avLst>
            </a:prstGeom>
            <a:noFill/>
            <a:ln w="38100">
              <a:solidFill>
                <a:srgbClr val="9900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uk-UA" dirty="0"/>
            </a:p>
          </p:txBody>
        </p:sp>
      </p:grp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466530" y="235698"/>
            <a:ext cx="8229600" cy="11430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/>
        </p:spPr>
        <p:txBody>
          <a:bodyPr anchor="ctr">
            <a:normAutofit fontScale="92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uk-UA" sz="5400" dirty="0" smtClean="0">
                <a:ln>
                  <a:solidFill>
                    <a:srgbClr val="00B0F0"/>
                  </a:solidFill>
                </a:ln>
                <a:latin typeface="Monotype Corsiva" pitchFamily="66" charset="0"/>
              </a:rPr>
              <a:t>Вкажіть правильні твердження :  </a:t>
            </a:r>
            <a:endParaRPr lang="ru-RU" sz="5400" dirty="0" smtClean="0">
              <a:ln>
                <a:solidFill>
                  <a:srgbClr val="00B0F0"/>
                </a:solidFill>
              </a:ln>
              <a:latin typeface="Monotype Corsiva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2640" y="1768173"/>
            <a:ext cx="7621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/>
              <a:t>Щоб</a:t>
            </a:r>
            <a:r>
              <a:rPr lang="ru-RU" sz="1600" dirty="0" smtClean="0"/>
              <a:t> </a:t>
            </a:r>
            <a:r>
              <a:rPr lang="ru-RU" sz="1600" dirty="0" err="1" smtClean="0"/>
              <a:t>перетворити</a:t>
            </a:r>
            <a:r>
              <a:rPr lang="ru-RU" sz="1600" dirty="0" smtClean="0"/>
              <a:t> </a:t>
            </a:r>
            <a:r>
              <a:rPr lang="ru-RU" sz="1600" dirty="0" err="1" smtClean="0"/>
              <a:t>десятковий</a:t>
            </a:r>
            <a:r>
              <a:rPr lang="ru-RU" sz="1600" dirty="0" smtClean="0"/>
              <a:t> </a:t>
            </a:r>
            <a:r>
              <a:rPr lang="ru-RU" sz="1600" dirty="0" err="1" smtClean="0"/>
              <a:t>дріб</a:t>
            </a:r>
            <a:r>
              <a:rPr lang="ru-RU" sz="1600" dirty="0" smtClean="0"/>
              <a:t> у %, </a:t>
            </a:r>
            <a:r>
              <a:rPr lang="ru-RU" sz="1600" dirty="0" err="1" smtClean="0"/>
              <a:t>потрібно</a:t>
            </a:r>
            <a:r>
              <a:rPr lang="ru-RU" sz="1600" dirty="0" smtClean="0"/>
              <a:t> </a:t>
            </a:r>
            <a:r>
              <a:rPr lang="ru-RU" sz="1600" dirty="0" err="1" smtClean="0"/>
              <a:t>дріб</a:t>
            </a:r>
            <a:r>
              <a:rPr lang="ru-RU" sz="1600" dirty="0" smtClean="0"/>
              <a:t> </a:t>
            </a:r>
            <a:r>
              <a:rPr lang="ru-RU" sz="1600" dirty="0" err="1" smtClean="0"/>
              <a:t>поділити</a:t>
            </a:r>
            <a:r>
              <a:rPr lang="ru-RU" sz="1600" dirty="0" smtClean="0"/>
              <a:t> на 100.</a:t>
            </a:r>
            <a:endParaRPr lang="uk-UA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982640" y="2535033"/>
            <a:ext cx="6808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Збільшити</a:t>
            </a:r>
            <a:r>
              <a:rPr lang="ru-RU" dirty="0" smtClean="0"/>
              <a:t> число в два рази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означає</a:t>
            </a:r>
            <a:r>
              <a:rPr lang="ru-RU" dirty="0" smtClean="0"/>
              <a:t> </a:t>
            </a:r>
            <a:r>
              <a:rPr lang="ru-RU" dirty="0" err="1" smtClean="0"/>
              <a:t>збільшити</a:t>
            </a:r>
            <a:r>
              <a:rPr lang="ru-RU" dirty="0" smtClean="0"/>
              <a:t> на 100%.</a:t>
            </a:r>
            <a:endParaRPr lang="uk-UA" dirty="0"/>
          </a:p>
        </p:txBody>
      </p:sp>
      <p:sp>
        <p:nvSpPr>
          <p:cNvPr id="20" name="TextBox 19"/>
          <p:cNvSpPr txBox="1"/>
          <p:nvPr/>
        </p:nvSpPr>
        <p:spPr>
          <a:xfrm>
            <a:off x="1036361" y="3325796"/>
            <a:ext cx="4263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250% </a:t>
            </a:r>
            <a:r>
              <a:rPr lang="ru-RU" dirty="0" err="1" smtClean="0"/>
              <a:t>відповідає</a:t>
            </a:r>
            <a:r>
              <a:rPr lang="ru-RU" dirty="0" smtClean="0"/>
              <a:t>  </a:t>
            </a:r>
            <a:r>
              <a:rPr lang="ru-RU" dirty="0" err="1" smtClean="0"/>
              <a:t>десятковий</a:t>
            </a:r>
            <a:r>
              <a:rPr lang="ru-RU" dirty="0" smtClean="0"/>
              <a:t> </a:t>
            </a:r>
            <a:r>
              <a:rPr lang="ru-RU" dirty="0" err="1" smtClean="0"/>
              <a:t>дріб</a:t>
            </a:r>
            <a:r>
              <a:rPr lang="ru-RU" dirty="0" smtClean="0"/>
              <a:t> 2,5.</a:t>
            </a:r>
            <a:endParaRPr lang="uk-UA" dirty="0"/>
          </a:p>
        </p:txBody>
      </p:sp>
      <p:sp>
        <p:nvSpPr>
          <p:cNvPr id="21" name="TextBox 20"/>
          <p:cNvSpPr txBox="1"/>
          <p:nvPr/>
        </p:nvSpPr>
        <p:spPr>
          <a:xfrm>
            <a:off x="1042256" y="4097485"/>
            <a:ext cx="3129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Три </a:t>
            </a:r>
            <a:r>
              <a:rPr lang="ru-RU" dirty="0" err="1" smtClean="0"/>
              <a:t>чверті</a:t>
            </a:r>
            <a:r>
              <a:rPr lang="ru-RU" dirty="0" smtClean="0"/>
              <a:t> – 25% </a:t>
            </a:r>
            <a:r>
              <a:rPr lang="ru-RU" dirty="0" err="1" smtClean="0"/>
              <a:t>від</a:t>
            </a:r>
            <a:r>
              <a:rPr lang="ru-RU" dirty="0" smtClean="0"/>
              <a:t> числа.</a:t>
            </a:r>
            <a:endParaRPr lang="uk-UA" dirty="0"/>
          </a:p>
        </p:txBody>
      </p:sp>
      <p:sp>
        <p:nvSpPr>
          <p:cNvPr id="22" name="TextBox 21"/>
          <p:cNvSpPr txBox="1"/>
          <p:nvPr/>
        </p:nvSpPr>
        <p:spPr>
          <a:xfrm>
            <a:off x="1979712" y="4825240"/>
            <a:ext cx="4480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Число 20  становить 50% </a:t>
            </a:r>
            <a:r>
              <a:rPr lang="ru-RU" dirty="0" err="1" smtClean="0"/>
              <a:t>від</a:t>
            </a:r>
            <a:r>
              <a:rPr lang="ru-RU" dirty="0" smtClean="0"/>
              <a:t> числа 120.</a:t>
            </a:r>
            <a:endParaRPr lang="uk-UA" dirty="0"/>
          </a:p>
        </p:txBody>
      </p:sp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18471794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3096" name="Формула" r:id="rId3" imgW="114120" imgH="2156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З  25 учнів 6 класу, 8 учнів отримали за контрольну роботу з математики 10 балів. Скільки відсотків учнів написали контрольну на оцінку «10»?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93507" y="188640"/>
            <a:ext cx="8229600" cy="11430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/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uk-UA" sz="4000" dirty="0" smtClean="0">
                <a:ln>
                  <a:solidFill>
                    <a:srgbClr val="00B0F0"/>
                  </a:solidFill>
                </a:ln>
                <a:latin typeface="Monotype Corsiva" pitchFamily="66" charset="0"/>
              </a:rPr>
              <a:t>Виберіть</a:t>
            </a:r>
            <a:r>
              <a:rPr lang="uk-UA" sz="5400" dirty="0" smtClean="0">
                <a:ln>
                  <a:solidFill>
                    <a:srgbClr val="00B0F0"/>
                  </a:solidFill>
                </a:ln>
                <a:latin typeface="Monotype Corsiva" pitchFamily="66" charset="0"/>
              </a:rPr>
              <a:t> </a:t>
            </a:r>
            <a:r>
              <a:rPr lang="uk-UA" sz="4000" dirty="0" smtClean="0">
                <a:ln>
                  <a:solidFill>
                    <a:srgbClr val="00B0F0"/>
                  </a:solidFill>
                </a:ln>
                <a:latin typeface="Monotype Corsiva" pitchFamily="66" charset="0"/>
              </a:rPr>
              <a:t>правильну відповідь :</a:t>
            </a:r>
            <a:r>
              <a:rPr lang="uk-UA" sz="5400" dirty="0" smtClean="0">
                <a:ln>
                  <a:solidFill>
                    <a:srgbClr val="00B0F0"/>
                  </a:solidFill>
                </a:ln>
                <a:latin typeface="Monotype Corsiva" pitchFamily="66" charset="0"/>
              </a:rPr>
              <a:t>  </a:t>
            </a:r>
            <a:endParaRPr lang="ru-RU" sz="5400" dirty="0" smtClean="0">
              <a:ln>
                <a:solidFill>
                  <a:srgbClr val="00B0F0"/>
                </a:solidFill>
              </a:ln>
              <a:latin typeface="Monotype Corsiva" pitchFamily="66" charset="0"/>
            </a:endParaRPr>
          </a:p>
        </p:txBody>
      </p:sp>
      <p:grpSp>
        <p:nvGrpSpPr>
          <p:cNvPr id="6" name="Group 85"/>
          <p:cNvGrpSpPr>
            <a:grpSpLocks/>
          </p:cNvGrpSpPr>
          <p:nvPr/>
        </p:nvGrpSpPr>
        <p:grpSpPr bwMode="auto">
          <a:xfrm>
            <a:off x="1172668" y="3693566"/>
            <a:ext cx="3240360" cy="1898650"/>
            <a:chOff x="68" y="754"/>
            <a:chExt cx="2603" cy="2749"/>
          </a:xfrm>
        </p:grpSpPr>
        <p:sp>
          <p:nvSpPr>
            <p:cNvPr id="26" name="Rectangle 21"/>
            <p:cNvSpPr>
              <a:spLocks noChangeArrowheads="1"/>
            </p:cNvSpPr>
            <p:nvPr/>
          </p:nvSpPr>
          <p:spPr bwMode="auto">
            <a:xfrm>
              <a:off x="675" y="2074"/>
              <a:ext cx="199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uk-UA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uk-UA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8" name="Group 54"/>
            <p:cNvGrpSpPr>
              <a:grpSpLocks/>
            </p:cNvGrpSpPr>
            <p:nvPr/>
          </p:nvGrpSpPr>
          <p:grpSpPr bwMode="auto">
            <a:xfrm>
              <a:off x="80" y="1502"/>
              <a:ext cx="2540" cy="1281"/>
              <a:chOff x="307" y="1276"/>
              <a:chExt cx="2540" cy="1281"/>
            </a:xfrm>
          </p:grpSpPr>
          <p:sp>
            <p:nvSpPr>
              <p:cNvPr id="22" name="Rectangle 24"/>
              <p:cNvSpPr>
                <a:spLocks noChangeArrowheads="1"/>
              </p:cNvSpPr>
              <p:nvPr/>
            </p:nvSpPr>
            <p:spPr bwMode="gray">
              <a:xfrm rot="19710143">
                <a:off x="367" y="1828"/>
                <a:ext cx="342" cy="358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chemeClr val="fol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r>
                  <a:rPr lang="uk-UA" b="1" dirty="0">
                    <a:solidFill>
                      <a:schemeClr val="bg1"/>
                    </a:solidFill>
                  </a:rPr>
                  <a:t>2</a:t>
                </a:r>
                <a:r>
                  <a:rPr lang="uk-UA" b="1" dirty="0" smtClean="0">
                    <a:solidFill>
                      <a:schemeClr val="bg1"/>
                    </a:solidFill>
                  </a:rPr>
                  <a:t>.</a:t>
                </a:r>
                <a:endParaRPr 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Rectangle 25"/>
              <p:cNvSpPr>
                <a:spLocks noChangeArrowheads="1"/>
              </p:cNvSpPr>
              <p:nvPr/>
            </p:nvSpPr>
            <p:spPr bwMode="auto">
              <a:xfrm>
                <a:off x="1020" y="1276"/>
                <a:ext cx="1814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uk-UA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AutoShape 26"/>
              <p:cNvSpPr>
                <a:spLocks noChangeArrowheads="1"/>
              </p:cNvSpPr>
              <p:nvPr/>
            </p:nvSpPr>
            <p:spPr bwMode="auto">
              <a:xfrm>
                <a:off x="307" y="1693"/>
                <a:ext cx="2540" cy="864"/>
              </a:xfrm>
              <a:prstGeom prst="roundRect">
                <a:avLst>
                  <a:gd name="adj" fmla="val 13745"/>
                </a:avLst>
              </a:prstGeom>
              <a:noFill/>
              <a:ln w="38100">
                <a:solidFill>
                  <a:srgbClr val="9900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</p:grpSp>
        <p:grpSp>
          <p:nvGrpSpPr>
            <p:cNvPr id="9" name="Group 53"/>
            <p:cNvGrpSpPr>
              <a:grpSpLocks/>
            </p:cNvGrpSpPr>
            <p:nvPr/>
          </p:nvGrpSpPr>
          <p:grpSpPr bwMode="auto">
            <a:xfrm>
              <a:off x="68" y="754"/>
              <a:ext cx="2540" cy="981"/>
              <a:chOff x="295" y="528"/>
              <a:chExt cx="2540" cy="981"/>
            </a:xfrm>
          </p:grpSpPr>
          <p:sp>
            <p:nvSpPr>
              <p:cNvPr id="19" name="Rectangle 28"/>
              <p:cNvSpPr>
                <a:spLocks noChangeArrowheads="1"/>
              </p:cNvSpPr>
              <p:nvPr/>
            </p:nvSpPr>
            <p:spPr bwMode="gray">
              <a:xfrm rot="-1889857">
                <a:off x="385" y="619"/>
                <a:ext cx="342" cy="359"/>
              </a:xfrm>
              <a:prstGeom prst="rect">
                <a:avLst/>
              </a:prstGeom>
              <a:gradFill rotWithShape="1">
                <a:gsLst>
                  <a:gs pos="0">
                    <a:srgbClr val="ECA422"/>
                  </a:gs>
                  <a:gs pos="100000">
                    <a:srgbClr val="ECA42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ECA422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r>
                  <a:rPr lang="uk-UA" b="1" dirty="0"/>
                  <a:t>1</a:t>
                </a:r>
                <a:r>
                  <a:rPr lang="uk-UA" b="1" dirty="0" smtClean="0"/>
                  <a:t>.</a:t>
                </a:r>
                <a:endParaRPr lang="ru-RU" b="1" dirty="0"/>
              </a:p>
            </p:txBody>
          </p:sp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20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956" y="590"/>
                    <a:ext cx="1724" cy="91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uk-UA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uk-UA" b="1" i="1" smtClean="0">
                                  <a:latin typeface="Cambria Math"/>
                                </a:rPr>
                                <m:t>𝟐𝟓</m:t>
                              </m:r>
                            </m:num>
                            <m:den>
                              <m:r>
                                <a:rPr lang="uk-UA" b="1" i="1" smtClean="0">
                                  <a:latin typeface="Cambria Math"/>
                                </a:rPr>
                                <m:t>х</m:t>
                              </m:r>
                            </m:den>
                          </m:f>
                          <m:r>
                            <a:rPr lang="uk-UA" b="1" i="1" smtClean="0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uk-UA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uk-UA" b="1" i="1" smtClean="0">
                                  <a:latin typeface="Cambria Math"/>
                                </a:rPr>
                                <m:t>𝟏𝟎𝟎</m:t>
                              </m:r>
                            </m:num>
                            <m:den>
                              <m:r>
                                <a:rPr lang="uk-UA" b="1" i="1" smtClean="0">
                                  <a:latin typeface="Cambria Math"/>
                                </a:rPr>
                                <m:t>𝟖</m:t>
                              </m:r>
                            </m:den>
                          </m:f>
                        </m:oMath>
                      </m:oMathPara>
                    </a14:m>
                    <a:endParaRPr lang="uk-UA" b="1" dirty="0"/>
                  </a:p>
                </p:txBody>
              </p:sp>
            </mc:Choice>
            <mc:Fallback>
              <p:sp>
                <p:nvSpPr>
                  <p:cNvPr id="20" name="Rectangle 2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956" y="590"/>
                    <a:ext cx="1724" cy="919"/>
                  </a:xfrm>
                  <a:prstGeom prst="rect">
                    <a:avLst/>
                  </a:prstGeom>
                  <a:blipFill rotWithShape="1">
                    <a:blip r:embed="rId2" cstate="print"/>
                    <a:stretch>
                      <a:fillRect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" name="AutoShape 30"/>
              <p:cNvSpPr>
                <a:spLocks noChangeArrowheads="1"/>
              </p:cNvSpPr>
              <p:nvPr/>
            </p:nvSpPr>
            <p:spPr bwMode="auto">
              <a:xfrm>
                <a:off x="295" y="528"/>
                <a:ext cx="2540" cy="981"/>
              </a:xfrm>
              <a:prstGeom prst="roundRect">
                <a:avLst>
                  <a:gd name="adj" fmla="val 13745"/>
                </a:avLst>
              </a:prstGeom>
              <a:noFill/>
              <a:ln w="38100">
                <a:solidFill>
                  <a:srgbClr val="9900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</p:grpSp>
        <p:sp>
          <p:nvSpPr>
            <p:cNvPr id="17" name="Rectangle 33"/>
            <p:cNvSpPr>
              <a:spLocks noChangeArrowheads="1"/>
            </p:cNvSpPr>
            <p:nvPr/>
          </p:nvSpPr>
          <p:spPr bwMode="auto">
            <a:xfrm>
              <a:off x="748" y="2667"/>
              <a:ext cx="181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uk-UA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Rectangle 36"/>
            <p:cNvSpPr>
              <a:spLocks noChangeArrowheads="1"/>
            </p:cNvSpPr>
            <p:nvPr/>
          </p:nvSpPr>
          <p:spPr bwMode="auto">
            <a:xfrm>
              <a:off x="793" y="3270"/>
              <a:ext cx="163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uk-UA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8" name="Rectangle 29"/>
              <p:cNvSpPr>
                <a:spLocks noChangeArrowheads="1"/>
              </p:cNvSpPr>
              <p:nvPr/>
            </p:nvSpPr>
            <p:spPr bwMode="auto">
              <a:xfrm>
                <a:off x="2007608" y="4479202"/>
                <a:ext cx="2146132" cy="634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b="1" i="1" smtClean="0">
                              <a:latin typeface="Cambria Math"/>
                            </a:rPr>
                            <m:t>𝟏𝟎𝟎</m:t>
                          </m:r>
                        </m:num>
                        <m:den>
                          <m:r>
                            <a:rPr lang="uk-UA" b="1" i="1" smtClean="0">
                              <a:latin typeface="Cambria Math"/>
                            </a:rPr>
                            <m:t>𝟖</m:t>
                          </m:r>
                        </m:den>
                      </m:f>
                      <m:r>
                        <a:rPr lang="uk-UA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uk-UA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b="1" i="1" smtClean="0">
                              <a:latin typeface="Cambria Math"/>
                            </a:rPr>
                            <m:t>𝟐𝟓</m:t>
                          </m:r>
                        </m:num>
                        <m:den>
                          <m:r>
                            <a:rPr lang="uk-UA" b="1" i="1" smtClean="0">
                              <a:latin typeface="Cambria Math"/>
                            </a:rPr>
                            <m:t>х</m:t>
                          </m:r>
                        </m:den>
                      </m:f>
                    </m:oMath>
                  </m:oMathPara>
                </a14:m>
                <a:endParaRPr lang="uk-UA" b="1" dirty="0"/>
              </a:p>
            </p:txBody>
          </p:sp>
        </mc:Choice>
        <mc:Fallback>
          <p:sp>
            <p:nvSpPr>
              <p:cNvPr id="28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07608" y="4479202"/>
                <a:ext cx="2146132" cy="63472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85"/>
          <p:cNvGrpSpPr>
            <a:grpSpLocks/>
          </p:cNvGrpSpPr>
          <p:nvPr/>
        </p:nvGrpSpPr>
        <p:grpSpPr bwMode="auto">
          <a:xfrm>
            <a:off x="4716016" y="3655889"/>
            <a:ext cx="3240360" cy="1898650"/>
            <a:chOff x="68" y="754"/>
            <a:chExt cx="2603" cy="2749"/>
          </a:xfrm>
        </p:grpSpPr>
        <p:sp>
          <p:nvSpPr>
            <p:cNvPr id="30" name="Rectangle 21"/>
            <p:cNvSpPr>
              <a:spLocks noChangeArrowheads="1"/>
            </p:cNvSpPr>
            <p:nvPr/>
          </p:nvSpPr>
          <p:spPr bwMode="auto">
            <a:xfrm>
              <a:off x="675" y="2074"/>
              <a:ext cx="199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uk-UA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uk-UA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1" name="Group 54"/>
            <p:cNvGrpSpPr>
              <a:grpSpLocks/>
            </p:cNvGrpSpPr>
            <p:nvPr/>
          </p:nvGrpSpPr>
          <p:grpSpPr bwMode="auto">
            <a:xfrm>
              <a:off x="80" y="1502"/>
              <a:ext cx="2540" cy="1281"/>
              <a:chOff x="307" y="1276"/>
              <a:chExt cx="2540" cy="1281"/>
            </a:xfrm>
          </p:grpSpPr>
          <p:sp>
            <p:nvSpPr>
              <p:cNvPr id="38" name="Rectangle 24"/>
              <p:cNvSpPr>
                <a:spLocks noChangeArrowheads="1"/>
              </p:cNvSpPr>
              <p:nvPr/>
            </p:nvSpPr>
            <p:spPr bwMode="gray">
              <a:xfrm rot="19710143">
                <a:off x="367" y="1828"/>
                <a:ext cx="342" cy="358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chemeClr val="fol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r>
                  <a:rPr lang="uk-UA" b="1" dirty="0" smtClean="0">
                    <a:solidFill>
                      <a:schemeClr val="bg1"/>
                    </a:solidFill>
                  </a:rPr>
                  <a:t>4.</a:t>
                </a:r>
                <a:endParaRPr 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Rectangle 25"/>
              <p:cNvSpPr>
                <a:spLocks noChangeArrowheads="1"/>
              </p:cNvSpPr>
              <p:nvPr/>
            </p:nvSpPr>
            <p:spPr bwMode="auto">
              <a:xfrm>
                <a:off x="1020" y="1276"/>
                <a:ext cx="1814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uk-UA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AutoShape 26"/>
              <p:cNvSpPr>
                <a:spLocks noChangeArrowheads="1"/>
              </p:cNvSpPr>
              <p:nvPr/>
            </p:nvSpPr>
            <p:spPr bwMode="auto">
              <a:xfrm>
                <a:off x="307" y="1693"/>
                <a:ext cx="2540" cy="864"/>
              </a:xfrm>
              <a:prstGeom prst="roundRect">
                <a:avLst>
                  <a:gd name="adj" fmla="val 13745"/>
                </a:avLst>
              </a:prstGeom>
              <a:noFill/>
              <a:ln w="38100">
                <a:solidFill>
                  <a:srgbClr val="9900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</p:grpSp>
        <p:grpSp>
          <p:nvGrpSpPr>
            <p:cNvPr id="32" name="Group 53"/>
            <p:cNvGrpSpPr>
              <a:grpSpLocks/>
            </p:cNvGrpSpPr>
            <p:nvPr/>
          </p:nvGrpSpPr>
          <p:grpSpPr bwMode="auto">
            <a:xfrm>
              <a:off x="68" y="754"/>
              <a:ext cx="2540" cy="981"/>
              <a:chOff x="295" y="528"/>
              <a:chExt cx="2540" cy="981"/>
            </a:xfrm>
          </p:grpSpPr>
          <p:sp>
            <p:nvSpPr>
              <p:cNvPr id="35" name="Rectangle 28"/>
              <p:cNvSpPr>
                <a:spLocks noChangeArrowheads="1"/>
              </p:cNvSpPr>
              <p:nvPr/>
            </p:nvSpPr>
            <p:spPr bwMode="gray">
              <a:xfrm rot="-1889857">
                <a:off x="385" y="619"/>
                <a:ext cx="342" cy="359"/>
              </a:xfrm>
              <a:prstGeom prst="rect">
                <a:avLst/>
              </a:prstGeom>
              <a:gradFill rotWithShape="1">
                <a:gsLst>
                  <a:gs pos="0">
                    <a:srgbClr val="ECA422"/>
                  </a:gs>
                  <a:gs pos="100000">
                    <a:srgbClr val="ECA42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ECA422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r>
                  <a:rPr lang="uk-UA" b="1" dirty="0"/>
                  <a:t>3</a:t>
                </a:r>
                <a:r>
                  <a:rPr lang="uk-UA" b="1" dirty="0" smtClean="0"/>
                  <a:t>.</a:t>
                </a:r>
                <a:endParaRPr lang="ru-RU" b="1" dirty="0"/>
              </a:p>
            </p:txBody>
          </p:sp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36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956" y="590"/>
                    <a:ext cx="1724" cy="919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uk-UA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uk-UA" b="1" i="1" smtClean="0">
                                  <a:latin typeface="Cambria Math"/>
                                </a:rPr>
                                <m:t>𝟐𝟓</m:t>
                              </m:r>
                            </m:num>
                            <m:den>
                              <m:r>
                                <a:rPr lang="uk-UA" b="1" i="1" smtClean="0">
                                  <a:latin typeface="Cambria Math"/>
                                </a:rPr>
                                <m:t>𝟖</m:t>
                              </m:r>
                            </m:den>
                          </m:f>
                          <m:r>
                            <a:rPr lang="uk-UA" b="1" i="1" smtClean="0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uk-UA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uk-UA" b="1" i="1" smtClean="0">
                                  <a:latin typeface="Cambria Math"/>
                                </a:rPr>
                                <m:t>𝟏𝟎𝟎</m:t>
                              </m:r>
                            </m:num>
                            <m:den>
                              <m:r>
                                <a:rPr lang="uk-UA" b="1" i="1" smtClean="0">
                                  <a:latin typeface="Cambria Math"/>
                                </a:rPr>
                                <m:t>х</m:t>
                              </m:r>
                            </m:den>
                          </m:f>
                        </m:oMath>
                      </m:oMathPara>
                    </a14:m>
                    <a:endParaRPr lang="uk-UA" b="1" dirty="0"/>
                  </a:p>
                </p:txBody>
              </p:sp>
            </mc:Choice>
            <mc:Fallback>
              <p:sp>
                <p:nvSpPr>
                  <p:cNvPr id="36" name="Rectangle 2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956" y="590"/>
                    <a:ext cx="1724" cy="919"/>
                  </a:xfrm>
                  <a:prstGeom prst="rect">
                    <a:avLst/>
                  </a:prstGeom>
                  <a:blipFill rotWithShape="1">
                    <a:blip r:embed="rId4" cstate="print"/>
                    <a:stretch>
                      <a:fillRect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7" name="AutoShape 30"/>
              <p:cNvSpPr>
                <a:spLocks noChangeArrowheads="1"/>
              </p:cNvSpPr>
              <p:nvPr/>
            </p:nvSpPr>
            <p:spPr bwMode="auto">
              <a:xfrm>
                <a:off x="295" y="528"/>
                <a:ext cx="2540" cy="981"/>
              </a:xfrm>
              <a:prstGeom prst="roundRect">
                <a:avLst>
                  <a:gd name="adj" fmla="val 13745"/>
                </a:avLst>
              </a:prstGeom>
              <a:noFill/>
              <a:ln w="38100">
                <a:solidFill>
                  <a:srgbClr val="9900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</p:grp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748" y="2667"/>
              <a:ext cx="181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uk-UA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Rectangle 36"/>
            <p:cNvSpPr>
              <a:spLocks noChangeArrowheads="1"/>
            </p:cNvSpPr>
            <p:nvPr/>
          </p:nvSpPr>
          <p:spPr bwMode="auto">
            <a:xfrm>
              <a:off x="793" y="3270"/>
              <a:ext cx="163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uk-UA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1" name="Rectangle 29"/>
              <p:cNvSpPr>
                <a:spLocks noChangeArrowheads="1"/>
              </p:cNvSpPr>
              <p:nvPr/>
            </p:nvSpPr>
            <p:spPr bwMode="auto">
              <a:xfrm>
                <a:off x="5569956" y="4411136"/>
                <a:ext cx="2146132" cy="634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uk-UA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b="1" i="1" smtClean="0">
                              <a:latin typeface="Cambria Math"/>
                            </a:rPr>
                            <m:t>𝟐𝟓</m:t>
                          </m:r>
                        </m:num>
                        <m:den>
                          <m:r>
                            <a:rPr lang="uk-UA" b="1" i="1" smtClean="0">
                              <a:latin typeface="Cambria Math"/>
                            </a:rPr>
                            <m:t>𝟖</m:t>
                          </m:r>
                        </m:den>
                      </m:f>
                      <m:r>
                        <a:rPr lang="uk-UA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uk-UA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b="1" i="1" smtClean="0">
                              <a:latin typeface="Cambria Math"/>
                            </a:rPr>
                            <m:t>х</m:t>
                          </m:r>
                        </m:num>
                        <m:den>
                          <m:r>
                            <a:rPr lang="uk-UA" b="1" i="1" smtClean="0">
                              <a:latin typeface="Cambria Math"/>
                            </a:rPr>
                            <m:t>𝟏𝟎𝟎</m:t>
                          </m:r>
                        </m:den>
                      </m:f>
                    </m:oMath>
                  </m:oMathPara>
                </a14:m>
                <a:endParaRPr lang="uk-UA" b="1" dirty="0"/>
              </a:p>
            </p:txBody>
          </p:sp>
        </mc:Choice>
        <mc:Fallback>
          <p:sp>
            <p:nvSpPr>
              <p:cNvPr id="41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69956" y="4411136"/>
                <a:ext cx="2146132" cy="634725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7392005" y="3767430"/>
            <a:ext cx="428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ym typeface="Wingdings 2"/>
              </a:rPr>
              <a:t>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xmlns="" val="88139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У парку посадали 70 молодих дерев, з них 20%  становлять клени. Скільки кленів посадали у парку»?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Вчитель математики Сокальської спеціалізованої щколи І - ІІІ ступенів  Куйовда Оксана Петрівна</a:t>
            </a:r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93507" y="188640"/>
            <a:ext cx="8229600" cy="11430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/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uk-UA" sz="4000" dirty="0" smtClean="0">
                <a:ln>
                  <a:solidFill>
                    <a:srgbClr val="00B0F0"/>
                  </a:solidFill>
                </a:ln>
                <a:latin typeface="Monotype Corsiva" pitchFamily="66" charset="0"/>
              </a:rPr>
              <a:t>Виберіть</a:t>
            </a:r>
            <a:r>
              <a:rPr lang="uk-UA" sz="5400" dirty="0" smtClean="0">
                <a:ln>
                  <a:solidFill>
                    <a:srgbClr val="00B0F0"/>
                  </a:solidFill>
                </a:ln>
                <a:latin typeface="Monotype Corsiva" pitchFamily="66" charset="0"/>
              </a:rPr>
              <a:t> </a:t>
            </a:r>
            <a:r>
              <a:rPr lang="uk-UA" sz="4000" dirty="0" smtClean="0">
                <a:ln>
                  <a:solidFill>
                    <a:srgbClr val="00B0F0"/>
                  </a:solidFill>
                </a:ln>
                <a:latin typeface="Monotype Corsiva" pitchFamily="66" charset="0"/>
              </a:rPr>
              <a:t>правильну відповідь :</a:t>
            </a:r>
            <a:r>
              <a:rPr lang="uk-UA" sz="5400" dirty="0" smtClean="0">
                <a:ln>
                  <a:solidFill>
                    <a:srgbClr val="00B0F0"/>
                  </a:solidFill>
                </a:ln>
                <a:latin typeface="Monotype Corsiva" pitchFamily="66" charset="0"/>
              </a:rPr>
              <a:t>  </a:t>
            </a:r>
            <a:endParaRPr lang="ru-RU" sz="5400" dirty="0" smtClean="0">
              <a:ln>
                <a:solidFill>
                  <a:srgbClr val="00B0F0"/>
                </a:solidFill>
              </a:ln>
              <a:latin typeface="Monotype Corsiva" pitchFamily="66" charset="0"/>
            </a:endParaRPr>
          </a:p>
        </p:txBody>
      </p:sp>
      <p:grpSp>
        <p:nvGrpSpPr>
          <p:cNvPr id="6" name="Group 85"/>
          <p:cNvGrpSpPr>
            <a:grpSpLocks/>
          </p:cNvGrpSpPr>
          <p:nvPr/>
        </p:nvGrpSpPr>
        <p:grpSpPr bwMode="auto">
          <a:xfrm>
            <a:off x="1172668" y="3693566"/>
            <a:ext cx="3240360" cy="1898650"/>
            <a:chOff x="68" y="754"/>
            <a:chExt cx="2603" cy="2749"/>
          </a:xfrm>
        </p:grpSpPr>
        <p:sp>
          <p:nvSpPr>
            <p:cNvPr id="26" name="Rectangle 21"/>
            <p:cNvSpPr>
              <a:spLocks noChangeArrowheads="1"/>
            </p:cNvSpPr>
            <p:nvPr/>
          </p:nvSpPr>
          <p:spPr bwMode="auto">
            <a:xfrm>
              <a:off x="675" y="2074"/>
              <a:ext cx="199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uk-UA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uk-UA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8" name="Group 54"/>
            <p:cNvGrpSpPr>
              <a:grpSpLocks/>
            </p:cNvGrpSpPr>
            <p:nvPr/>
          </p:nvGrpSpPr>
          <p:grpSpPr bwMode="auto">
            <a:xfrm>
              <a:off x="80" y="1502"/>
              <a:ext cx="2540" cy="1281"/>
              <a:chOff x="307" y="1276"/>
              <a:chExt cx="2540" cy="1281"/>
            </a:xfrm>
          </p:grpSpPr>
          <p:sp>
            <p:nvSpPr>
              <p:cNvPr id="22" name="Rectangle 24"/>
              <p:cNvSpPr>
                <a:spLocks noChangeArrowheads="1"/>
              </p:cNvSpPr>
              <p:nvPr/>
            </p:nvSpPr>
            <p:spPr bwMode="gray">
              <a:xfrm rot="19710143">
                <a:off x="367" y="1828"/>
                <a:ext cx="342" cy="358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chemeClr val="fol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r>
                  <a:rPr lang="uk-UA" b="1" dirty="0">
                    <a:solidFill>
                      <a:schemeClr val="bg1"/>
                    </a:solidFill>
                  </a:rPr>
                  <a:t>2</a:t>
                </a:r>
                <a:r>
                  <a:rPr lang="uk-UA" b="1" dirty="0" smtClean="0">
                    <a:solidFill>
                      <a:schemeClr val="bg1"/>
                    </a:solidFill>
                  </a:rPr>
                  <a:t>.</a:t>
                </a:r>
                <a:endParaRPr 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Rectangle 25"/>
              <p:cNvSpPr>
                <a:spLocks noChangeArrowheads="1"/>
              </p:cNvSpPr>
              <p:nvPr/>
            </p:nvSpPr>
            <p:spPr bwMode="auto">
              <a:xfrm>
                <a:off x="1020" y="1276"/>
                <a:ext cx="1814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uk-UA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AutoShape 26"/>
              <p:cNvSpPr>
                <a:spLocks noChangeArrowheads="1"/>
              </p:cNvSpPr>
              <p:nvPr/>
            </p:nvSpPr>
            <p:spPr bwMode="auto">
              <a:xfrm>
                <a:off x="307" y="1693"/>
                <a:ext cx="2540" cy="864"/>
              </a:xfrm>
              <a:prstGeom prst="roundRect">
                <a:avLst>
                  <a:gd name="adj" fmla="val 13745"/>
                </a:avLst>
              </a:prstGeom>
              <a:noFill/>
              <a:ln w="38100">
                <a:solidFill>
                  <a:srgbClr val="9900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</p:grpSp>
        <p:grpSp>
          <p:nvGrpSpPr>
            <p:cNvPr id="9" name="Group 53"/>
            <p:cNvGrpSpPr>
              <a:grpSpLocks/>
            </p:cNvGrpSpPr>
            <p:nvPr/>
          </p:nvGrpSpPr>
          <p:grpSpPr bwMode="auto">
            <a:xfrm>
              <a:off x="68" y="754"/>
              <a:ext cx="2540" cy="981"/>
              <a:chOff x="295" y="528"/>
              <a:chExt cx="2540" cy="981"/>
            </a:xfrm>
          </p:grpSpPr>
          <p:sp>
            <p:nvSpPr>
              <p:cNvPr id="19" name="Rectangle 28"/>
              <p:cNvSpPr>
                <a:spLocks noChangeArrowheads="1"/>
              </p:cNvSpPr>
              <p:nvPr/>
            </p:nvSpPr>
            <p:spPr bwMode="gray">
              <a:xfrm rot="-1889857">
                <a:off x="385" y="619"/>
                <a:ext cx="342" cy="359"/>
              </a:xfrm>
              <a:prstGeom prst="rect">
                <a:avLst/>
              </a:prstGeom>
              <a:gradFill rotWithShape="1">
                <a:gsLst>
                  <a:gs pos="0">
                    <a:srgbClr val="ECA422"/>
                  </a:gs>
                  <a:gs pos="100000">
                    <a:srgbClr val="ECA42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ECA422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r>
                  <a:rPr lang="uk-UA" b="1" dirty="0"/>
                  <a:t>1</a:t>
                </a:r>
                <a:r>
                  <a:rPr lang="uk-UA" b="1" dirty="0" smtClean="0"/>
                  <a:t>.</a:t>
                </a:r>
                <a:endParaRPr lang="ru-RU" b="1" dirty="0"/>
              </a:p>
            </p:txBody>
          </p:sp>
          <mc:AlternateContent xmlns:mc="http://schemas.openxmlformats.org/markup-compatibility/2006">
            <mc:Choice xmlns:a14="http://schemas.microsoft.com/office/drawing/2010/main" xmlns="" Requires="a14">
              <p:sp>
                <p:nvSpPr>
                  <p:cNvPr id="20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956" y="596"/>
                    <a:ext cx="1724" cy="90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r>
                      <a:rPr lang="uk-UA" sz="2400" b="1" dirty="0" smtClean="0"/>
                      <a:t>х</a:t>
                    </a:r>
                    <a14:m>
                      <m:oMath xmlns:m="http://schemas.openxmlformats.org/officeDocument/2006/math">
                        <m:r>
                          <a:rPr lang="uk-UA" sz="2400" b="1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uk-UA" sz="24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uk-UA" sz="2400" b="1" i="1" smtClean="0">
                                <a:latin typeface="Cambria Math"/>
                              </a:rPr>
                              <m:t>𝟏𝟎𝟎</m:t>
                            </m:r>
                          </m:num>
                          <m:den>
                            <m:r>
                              <a:rPr lang="uk-UA" sz="2400" b="1" i="1" smtClean="0">
                                <a:latin typeface="Cambria Math"/>
                              </a:rPr>
                              <m:t>𝟕𝟎</m:t>
                            </m:r>
                            <m:r>
                              <a:rPr lang="uk-UA" sz="2400" b="1" i="1" smtClean="0"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r>
                              <a:rPr lang="uk-UA" sz="2400" b="1" i="1" smtClean="0">
                                <a:latin typeface="Cambria Math"/>
                                <a:ea typeface="Cambria Math"/>
                              </a:rPr>
                              <m:t>𝟐𝟎</m:t>
                            </m:r>
                          </m:den>
                        </m:f>
                      </m:oMath>
                    </a14:m>
                    <a:endParaRPr lang="uk-UA" sz="2400" b="1" dirty="0"/>
                  </a:p>
                </p:txBody>
              </p:sp>
            </mc:Choice>
            <mc:Fallback>
              <p:sp>
                <p:nvSpPr>
                  <p:cNvPr id="20" name="Rectangle 2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956" y="596"/>
                    <a:ext cx="1724" cy="906"/>
                  </a:xfrm>
                  <a:prstGeom prst="rect">
                    <a:avLst/>
                  </a:prstGeom>
                  <a:blipFill rotWithShape="1">
                    <a:blip r:embed="rId2" cstate="print"/>
                    <a:stretch>
                      <a:fillRect l="-4261" b="-8824"/>
                    </a:stretch>
                  </a:blip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" name="AutoShape 30"/>
              <p:cNvSpPr>
                <a:spLocks noChangeArrowheads="1"/>
              </p:cNvSpPr>
              <p:nvPr/>
            </p:nvSpPr>
            <p:spPr bwMode="auto">
              <a:xfrm>
                <a:off x="295" y="528"/>
                <a:ext cx="2540" cy="981"/>
              </a:xfrm>
              <a:prstGeom prst="roundRect">
                <a:avLst>
                  <a:gd name="adj" fmla="val 13745"/>
                </a:avLst>
              </a:prstGeom>
              <a:noFill/>
              <a:ln w="38100">
                <a:solidFill>
                  <a:srgbClr val="9900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</p:grpSp>
        <p:sp>
          <p:nvSpPr>
            <p:cNvPr id="17" name="Rectangle 33"/>
            <p:cNvSpPr>
              <a:spLocks noChangeArrowheads="1"/>
            </p:cNvSpPr>
            <p:nvPr/>
          </p:nvSpPr>
          <p:spPr bwMode="auto">
            <a:xfrm>
              <a:off x="748" y="2667"/>
              <a:ext cx="181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uk-UA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Rectangle 36"/>
            <p:cNvSpPr>
              <a:spLocks noChangeArrowheads="1"/>
            </p:cNvSpPr>
            <p:nvPr/>
          </p:nvSpPr>
          <p:spPr bwMode="auto">
            <a:xfrm>
              <a:off x="793" y="3270"/>
              <a:ext cx="163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uk-UA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9" name="Group 85"/>
          <p:cNvGrpSpPr>
            <a:grpSpLocks/>
          </p:cNvGrpSpPr>
          <p:nvPr/>
        </p:nvGrpSpPr>
        <p:grpSpPr bwMode="auto">
          <a:xfrm>
            <a:off x="4716016" y="3655889"/>
            <a:ext cx="3240360" cy="1898650"/>
            <a:chOff x="68" y="754"/>
            <a:chExt cx="2603" cy="2749"/>
          </a:xfrm>
        </p:grpSpPr>
        <p:sp>
          <p:nvSpPr>
            <p:cNvPr id="30" name="Rectangle 21"/>
            <p:cNvSpPr>
              <a:spLocks noChangeArrowheads="1"/>
            </p:cNvSpPr>
            <p:nvPr/>
          </p:nvSpPr>
          <p:spPr bwMode="auto">
            <a:xfrm>
              <a:off x="675" y="2074"/>
              <a:ext cx="199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r>
                <a:rPr lang="uk-UA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uk-UA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1" name="Group 54"/>
            <p:cNvGrpSpPr>
              <a:grpSpLocks/>
            </p:cNvGrpSpPr>
            <p:nvPr/>
          </p:nvGrpSpPr>
          <p:grpSpPr bwMode="auto">
            <a:xfrm>
              <a:off x="80" y="1502"/>
              <a:ext cx="2540" cy="1281"/>
              <a:chOff x="307" y="1276"/>
              <a:chExt cx="2540" cy="1281"/>
            </a:xfrm>
          </p:grpSpPr>
          <p:sp>
            <p:nvSpPr>
              <p:cNvPr id="38" name="Rectangle 24"/>
              <p:cNvSpPr>
                <a:spLocks noChangeArrowheads="1"/>
              </p:cNvSpPr>
              <p:nvPr/>
            </p:nvSpPr>
            <p:spPr bwMode="gray">
              <a:xfrm rot="19710143">
                <a:off x="367" y="1828"/>
                <a:ext cx="342" cy="358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chemeClr val="fol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r>
                  <a:rPr lang="uk-UA" b="1" dirty="0" smtClean="0">
                    <a:solidFill>
                      <a:schemeClr val="bg1"/>
                    </a:solidFill>
                  </a:rPr>
                  <a:t>4.</a:t>
                </a:r>
                <a:endParaRPr lang="ru-RU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Rectangle 25"/>
              <p:cNvSpPr>
                <a:spLocks noChangeArrowheads="1"/>
              </p:cNvSpPr>
              <p:nvPr/>
            </p:nvSpPr>
            <p:spPr bwMode="auto">
              <a:xfrm>
                <a:off x="1020" y="1276"/>
                <a:ext cx="1814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endParaRPr lang="uk-UA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AutoShape 26"/>
              <p:cNvSpPr>
                <a:spLocks noChangeArrowheads="1"/>
              </p:cNvSpPr>
              <p:nvPr/>
            </p:nvSpPr>
            <p:spPr bwMode="auto">
              <a:xfrm>
                <a:off x="307" y="1693"/>
                <a:ext cx="2540" cy="864"/>
              </a:xfrm>
              <a:prstGeom prst="roundRect">
                <a:avLst>
                  <a:gd name="adj" fmla="val 13745"/>
                </a:avLst>
              </a:prstGeom>
              <a:noFill/>
              <a:ln w="38100">
                <a:solidFill>
                  <a:srgbClr val="9900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</p:grpSp>
        <p:grpSp>
          <p:nvGrpSpPr>
            <p:cNvPr id="32" name="Group 53"/>
            <p:cNvGrpSpPr>
              <a:grpSpLocks/>
            </p:cNvGrpSpPr>
            <p:nvPr/>
          </p:nvGrpSpPr>
          <p:grpSpPr bwMode="auto">
            <a:xfrm>
              <a:off x="68" y="754"/>
              <a:ext cx="2540" cy="981"/>
              <a:chOff x="295" y="528"/>
              <a:chExt cx="2540" cy="981"/>
            </a:xfrm>
          </p:grpSpPr>
          <p:sp>
            <p:nvSpPr>
              <p:cNvPr id="35" name="Rectangle 28"/>
              <p:cNvSpPr>
                <a:spLocks noChangeArrowheads="1"/>
              </p:cNvSpPr>
              <p:nvPr/>
            </p:nvSpPr>
            <p:spPr bwMode="gray">
              <a:xfrm rot="-1889857">
                <a:off x="385" y="619"/>
                <a:ext cx="342" cy="359"/>
              </a:xfrm>
              <a:prstGeom prst="rect">
                <a:avLst/>
              </a:prstGeom>
              <a:gradFill rotWithShape="1">
                <a:gsLst>
                  <a:gs pos="0">
                    <a:srgbClr val="ECA422"/>
                  </a:gs>
                  <a:gs pos="100000">
                    <a:srgbClr val="ECA42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miter lim="800000"/>
                <a:headEnd/>
                <a:tailEnd/>
              </a:ln>
              <a:effectLst/>
              <a:scene3d>
                <a:camera prst="legacyPerspectiveFront">
                  <a:rot lat="0" lon="1500000" rev="0"/>
                </a:camera>
                <a:lightRig rig="legacyFlat4" dir="b"/>
              </a:scene3d>
              <a:sp3d extrusionH="887400" prstMaterial="legacyMatte">
                <a:bevelT w="13500" h="13500" prst="angle"/>
                <a:bevelB w="13500" h="13500" prst="angle"/>
                <a:extrusionClr>
                  <a:srgbClr val="ECA422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/>
                <a:r>
                  <a:rPr lang="uk-UA" b="1" dirty="0"/>
                  <a:t>3</a:t>
                </a:r>
                <a:r>
                  <a:rPr lang="uk-UA" b="1" dirty="0" smtClean="0"/>
                  <a:t>.</a:t>
                </a:r>
                <a:endParaRPr lang="ru-RU" b="1" dirty="0"/>
              </a:p>
            </p:txBody>
          </p:sp>
          <p:sp>
            <p:nvSpPr>
              <p:cNvPr id="37" name="AutoShape 30"/>
              <p:cNvSpPr>
                <a:spLocks noChangeArrowheads="1"/>
              </p:cNvSpPr>
              <p:nvPr/>
            </p:nvSpPr>
            <p:spPr bwMode="auto">
              <a:xfrm>
                <a:off x="295" y="528"/>
                <a:ext cx="2540" cy="981"/>
              </a:xfrm>
              <a:prstGeom prst="roundRect">
                <a:avLst>
                  <a:gd name="adj" fmla="val 13745"/>
                </a:avLst>
              </a:prstGeom>
              <a:noFill/>
              <a:ln w="38100">
                <a:solidFill>
                  <a:srgbClr val="9900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uk-UA" dirty="0"/>
              </a:p>
            </p:txBody>
          </p:sp>
        </p:grpSp>
        <p:sp>
          <p:nvSpPr>
            <p:cNvPr id="33" name="Rectangle 33"/>
            <p:cNvSpPr>
              <a:spLocks noChangeArrowheads="1"/>
            </p:cNvSpPr>
            <p:nvPr/>
          </p:nvSpPr>
          <p:spPr bwMode="auto">
            <a:xfrm>
              <a:off x="748" y="2667"/>
              <a:ext cx="181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uk-UA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Rectangle 36"/>
            <p:cNvSpPr>
              <a:spLocks noChangeArrowheads="1"/>
            </p:cNvSpPr>
            <p:nvPr/>
          </p:nvSpPr>
          <p:spPr bwMode="auto">
            <a:xfrm>
              <a:off x="793" y="3270"/>
              <a:ext cx="163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uk-UA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7405190" y="4516052"/>
            <a:ext cx="4286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ym typeface="Wingdings 2"/>
              </a:rPr>
              <a:t></a:t>
            </a:r>
            <a:endParaRPr lang="uk-UA" sz="28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3" name="Rectangle 29"/>
              <p:cNvSpPr>
                <a:spLocks noChangeArrowheads="1"/>
              </p:cNvSpPr>
              <p:nvPr/>
            </p:nvSpPr>
            <p:spPr bwMode="auto">
              <a:xfrm>
                <a:off x="2044374" y="4461384"/>
                <a:ext cx="2146132" cy="6240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r>
                  <a:rPr lang="uk-UA" sz="2400" b="1" dirty="0" smtClean="0"/>
                  <a:t>х</a:t>
                </a:r>
                <a14:m>
                  <m:oMath xmlns:m="http://schemas.openxmlformats.org/officeDocument/2006/math">
                    <m:r>
                      <a:rPr lang="uk-UA" sz="24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uk-UA" sz="2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uk-UA" sz="2400" b="1" i="1" smtClean="0">
                            <a:latin typeface="Cambria Math"/>
                          </a:rPr>
                          <m:t>𝟕𝟎</m:t>
                        </m:r>
                        <m:r>
                          <a:rPr lang="uk-UA" sz="2400" b="1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uk-UA" sz="2400" b="1" i="1" smtClean="0">
                            <a:latin typeface="Cambria Math"/>
                            <a:ea typeface="Cambria Math"/>
                          </a:rPr>
                          <m:t>𝟏𝟎𝟎</m:t>
                        </m:r>
                      </m:num>
                      <m:den>
                        <m:r>
                          <a:rPr lang="uk-UA" sz="2400" b="1" i="1" smtClean="0">
                            <a:latin typeface="Cambria Math"/>
                            <a:ea typeface="Cambria Math"/>
                          </a:rPr>
                          <m:t>𝟐𝟎</m:t>
                        </m:r>
                      </m:den>
                    </m:f>
                  </m:oMath>
                </a14:m>
                <a:endParaRPr lang="uk-UA" sz="2400" b="1" dirty="0"/>
              </a:p>
            </p:txBody>
          </p:sp>
        </mc:Choice>
        <mc:Fallback>
          <p:sp>
            <p:nvSpPr>
              <p:cNvPr id="43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44374" y="4461384"/>
                <a:ext cx="2146132" cy="62401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4261" b="-882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4" name="Rectangle 29"/>
              <p:cNvSpPr>
                <a:spLocks noChangeArrowheads="1"/>
              </p:cNvSpPr>
              <p:nvPr/>
            </p:nvSpPr>
            <p:spPr bwMode="auto">
              <a:xfrm>
                <a:off x="5561896" y="4433240"/>
                <a:ext cx="2146132" cy="6240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r>
                  <a:rPr lang="uk-UA" sz="2400" b="1" dirty="0" smtClean="0"/>
                  <a:t>х</a:t>
                </a:r>
                <a14:m>
                  <m:oMath xmlns:m="http://schemas.openxmlformats.org/officeDocument/2006/math">
                    <m:r>
                      <a:rPr lang="uk-UA" sz="24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uk-UA" sz="2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uk-UA" sz="2400" b="1" i="1" smtClean="0">
                            <a:latin typeface="Cambria Math"/>
                          </a:rPr>
                          <m:t>𝟕𝟎</m:t>
                        </m:r>
                        <m:r>
                          <a:rPr lang="uk-UA" sz="2400" b="1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uk-UA" sz="2400" b="1" i="1" smtClean="0">
                            <a:latin typeface="Cambria Math"/>
                            <a:ea typeface="Cambria Math"/>
                          </a:rPr>
                          <m:t>𝟐𝟎</m:t>
                        </m:r>
                      </m:num>
                      <m:den>
                        <m:r>
                          <a:rPr lang="uk-UA" sz="2400" b="1" i="1" smtClean="0">
                            <a:latin typeface="Cambria Math"/>
                          </a:rPr>
                          <m:t>𝟏𝟎</m:t>
                        </m:r>
                        <m:r>
                          <a:rPr lang="uk-UA" sz="2400" b="1" i="1" smtClean="0">
                            <a:latin typeface="Cambria Math"/>
                            <a:ea typeface="Cambria Math"/>
                          </a:rPr>
                          <m:t>𝟎</m:t>
                        </m:r>
                      </m:den>
                    </m:f>
                  </m:oMath>
                </a14:m>
                <a:endParaRPr lang="uk-UA" sz="2400" b="1" dirty="0"/>
              </a:p>
            </p:txBody>
          </p:sp>
        </mc:Choice>
        <mc:Fallback>
          <p:sp>
            <p:nvSpPr>
              <p:cNvPr id="44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61896" y="4433240"/>
                <a:ext cx="2146132" cy="624017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4261" b="-873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5" name="Rectangle 29"/>
              <p:cNvSpPr>
                <a:spLocks noChangeArrowheads="1"/>
              </p:cNvSpPr>
              <p:nvPr/>
            </p:nvSpPr>
            <p:spPr bwMode="auto">
              <a:xfrm>
                <a:off x="5549198" y="3695397"/>
                <a:ext cx="2146132" cy="6240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r>
                  <a:rPr lang="uk-UA" sz="2400" b="1" dirty="0" smtClean="0"/>
                  <a:t>х</a:t>
                </a:r>
                <a14:m>
                  <m:oMath xmlns:m="http://schemas.openxmlformats.org/officeDocument/2006/math">
                    <m:r>
                      <a:rPr lang="uk-UA" sz="24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uk-UA" sz="2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uk-UA" sz="2400" b="1" i="1" smtClean="0">
                            <a:latin typeface="Cambria Math"/>
                          </a:rPr>
                          <m:t>𝟐𝟎</m:t>
                        </m:r>
                        <m:r>
                          <a:rPr lang="uk-UA" sz="2400" b="1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uk-UA" sz="2400" b="1" i="1" smtClean="0">
                            <a:latin typeface="Cambria Math"/>
                            <a:ea typeface="Cambria Math"/>
                          </a:rPr>
                          <m:t>𝟏𝟎𝟎</m:t>
                        </m:r>
                      </m:num>
                      <m:den>
                        <m:r>
                          <a:rPr lang="uk-UA" sz="2400" b="1" i="1" smtClean="0">
                            <a:latin typeface="Cambria Math"/>
                          </a:rPr>
                          <m:t>𝟕</m:t>
                        </m:r>
                        <m:r>
                          <a:rPr lang="uk-UA" sz="2400" b="1" i="1" smtClean="0">
                            <a:latin typeface="Cambria Math"/>
                            <a:ea typeface="Cambria Math"/>
                          </a:rPr>
                          <m:t>𝟎</m:t>
                        </m:r>
                      </m:den>
                    </m:f>
                  </m:oMath>
                </a14:m>
                <a:endParaRPr lang="uk-UA" sz="2400" b="1" dirty="0"/>
              </a:p>
            </p:txBody>
          </p:sp>
        </mc:Choice>
        <mc:Fallback>
          <p:sp>
            <p:nvSpPr>
              <p:cNvPr id="45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49198" y="3695397"/>
                <a:ext cx="2146132" cy="624017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4261" b="-873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14624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493507" y="188640"/>
            <a:ext cx="8229600" cy="11430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/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uk-UA" sz="5400" dirty="0" smtClean="0">
                <a:ln>
                  <a:solidFill>
                    <a:srgbClr val="00B0F0"/>
                  </a:solidFill>
                </a:ln>
                <a:latin typeface="Monotype Corsiva" pitchFamily="66" charset="0"/>
              </a:rPr>
              <a:t>Дослідіть :  </a:t>
            </a:r>
            <a:endParaRPr lang="ru-RU" sz="5400" dirty="0" smtClean="0">
              <a:ln>
                <a:solidFill>
                  <a:srgbClr val="00B0F0"/>
                </a:solidFill>
              </a:ln>
              <a:latin typeface="Monotype Corsiva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600" y="2132856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latin typeface="Georgia" panose="02040502050405020303" pitchFamily="18" charset="0"/>
              </a:rPr>
              <a:t>Що більше  20% від числа 60, </a:t>
            </a:r>
          </a:p>
          <a:p>
            <a:pPr algn="ctr"/>
            <a:r>
              <a:rPr lang="uk-UA" sz="3600" dirty="0" smtClean="0">
                <a:latin typeface="Georgia" panose="02040502050405020303" pitchFamily="18" charset="0"/>
              </a:rPr>
              <a:t>чи 60% від числа 20.</a:t>
            </a:r>
            <a:endParaRPr lang="ru-RU" sz="3600" dirty="0">
              <a:latin typeface="Georgia" panose="02040502050405020303" pitchFamily="18" charset="0"/>
            </a:endParaRPr>
          </a:p>
        </p:txBody>
      </p:sp>
      <p:pic>
        <p:nvPicPr>
          <p:cNvPr id="12290" name="Picture 2" descr="http://i.obozrevatel.ua/8/1283804/9764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2073" y="3429000"/>
            <a:ext cx="3312468" cy="22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493507" y="188640"/>
            <a:ext cx="8229600" cy="11430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/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uk-UA" sz="5400" dirty="0" smtClean="0">
                <a:ln>
                  <a:solidFill>
                    <a:srgbClr val="00B0F0"/>
                  </a:solidFill>
                </a:ln>
                <a:latin typeface="Monotype Corsiva" pitchFamily="66" charset="0"/>
              </a:rPr>
              <a:t>Дослідіть :  </a:t>
            </a:r>
            <a:endParaRPr lang="ru-RU" sz="5400" dirty="0" smtClean="0">
              <a:ln>
                <a:solidFill>
                  <a:srgbClr val="00B0F0"/>
                </a:solidFill>
              </a:ln>
              <a:latin typeface="Monotype Corsiva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600" y="2132856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latin typeface="Georgia" panose="02040502050405020303" pitchFamily="18" charset="0"/>
              </a:rPr>
              <a:t>Що більше  </a:t>
            </a:r>
            <a:r>
              <a:rPr lang="uk-UA" sz="3600" dirty="0" smtClean="0">
                <a:latin typeface="Georgia" panose="02040502050405020303" pitchFamily="18" charset="0"/>
              </a:rPr>
              <a:t>15% </a:t>
            </a:r>
            <a:r>
              <a:rPr lang="uk-UA" sz="3600" dirty="0" smtClean="0">
                <a:latin typeface="Georgia" panose="02040502050405020303" pitchFamily="18" charset="0"/>
              </a:rPr>
              <a:t>від числа </a:t>
            </a:r>
            <a:r>
              <a:rPr lang="uk-UA" sz="3600" dirty="0" smtClean="0">
                <a:latin typeface="Georgia" panose="02040502050405020303" pitchFamily="18" charset="0"/>
              </a:rPr>
              <a:t>45, </a:t>
            </a:r>
            <a:endParaRPr lang="uk-UA" sz="3600" dirty="0" smtClean="0">
              <a:latin typeface="Georgia" panose="02040502050405020303" pitchFamily="18" charset="0"/>
            </a:endParaRPr>
          </a:p>
          <a:p>
            <a:pPr algn="ctr"/>
            <a:r>
              <a:rPr lang="uk-UA" sz="3600" dirty="0" smtClean="0">
                <a:latin typeface="Georgia" panose="02040502050405020303" pitchFamily="18" charset="0"/>
              </a:rPr>
              <a:t>чи </a:t>
            </a:r>
            <a:r>
              <a:rPr lang="uk-UA" sz="3600" dirty="0" smtClean="0">
                <a:latin typeface="Georgia" panose="02040502050405020303" pitchFamily="18" charset="0"/>
              </a:rPr>
              <a:t>45% </a:t>
            </a:r>
            <a:r>
              <a:rPr lang="uk-UA" sz="3600" dirty="0" smtClean="0">
                <a:latin typeface="Georgia" panose="02040502050405020303" pitchFamily="18" charset="0"/>
              </a:rPr>
              <a:t>від числа </a:t>
            </a:r>
            <a:r>
              <a:rPr lang="uk-UA" sz="3600" dirty="0" smtClean="0">
                <a:latin typeface="Georgia" panose="02040502050405020303" pitchFamily="18" charset="0"/>
              </a:rPr>
              <a:t>15.</a:t>
            </a:r>
            <a:endParaRPr lang="ru-RU" sz="3600" dirty="0">
              <a:latin typeface="Georgia" panose="02040502050405020303" pitchFamily="18" charset="0"/>
            </a:endParaRPr>
          </a:p>
        </p:txBody>
      </p:sp>
      <p:pic>
        <p:nvPicPr>
          <p:cNvPr id="12290" name="Picture 2" descr="http://i.obozrevatel.ua/8/1283804/9764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2073" y="3429000"/>
            <a:ext cx="3312468" cy="22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510</Words>
  <Application>Microsoft Office PowerPoint</Application>
  <PresentationFormat>Экран (4:3)</PresentationFormat>
  <Paragraphs>130</Paragraphs>
  <Slides>16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Тема Office</vt:lpstr>
      <vt:lpstr>1_Тема Office</vt:lpstr>
      <vt:lpstr>Формула</vt:lpstr>
      <vt:lpstr>Відсоткові  розрахунки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Виконаємо разом :</vt:lpstr>
      <vt:lpstr>Виконаємо разом :</vt:lpstr>
      <vt:lpstr>Дослідіть :   </vt:lpstr>
      <vt:lpstr>Дослідіть :   </vt:lpstr>
      <vt:lpstr>Підсумок  уроку </vt:lpstr>
      <vt:lpstr>Підсумок  уроку 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Звичайні  дроби</dc:title>
  <dc:creator>Lyu</dc:creator>
  <cp:lastModifiedBy>Пользователь Windows</cp:lastModifiedBy>
  <cp:revision>75</cp:revision>
  <dcterms:modified xsi:type="dcterms:W3CDTF">2021-12-20T18:51:47Z</dcterms:modified>
</cp:coreProperties>
</file>