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95" r:id="rId4"/>
    <p:sldId id="272" r:id="rId5"/>
    <p:sldId id="280" r:id="rId6"/>
    <p:sldId id="274" r:id="rId7"/>
    <p:sldId id="276" r:id="rId8"/>
    <p:sldId id="300" r:id="rId9"/>
    <p:sldId id="279" r:id="rId10"/>
    <p:sldId id="277" r:id="rId11"/>
    <p:sldId id="278" r:id="rId12"/>
    <p:sldId id="301" r:id="rId13"/>
    <p:sldId id="311" r:id="rId14"/>
    <p:sldId id="312" r:id="rId15"/>
    <p:sldId id="30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56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0"/>
              </a:srgb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643182"/>
            <a:ext cx="4929222" cy="1143000"/>
          </a:xfrm>
        </p:spPr>
        <p:txBody>
          <a:bodyPr>
            <a:normAutofit fontScale="90000"/>
          </a:bodyPr>
          <a:lstStyle/>
          <a:p>
            <a:br>
              <a:rPr lang="uk-UA" b="1" dirty="0"/>
            </a:br>
            <a:br>
              <a:rPr lang="uk-UA" sz="3100" b="1" dirty="0"/>
            </a:br>
            <a:r>
              <a:rPr lang="uk-UA" sz="3600" b="1" dirty="0">
                <a:solidFill>
                  <a:schemeClr val="accent3">
                    <a:lumMod val="50000"/>
                  </a:schemeClr>
                </a:solidFill>
              </a:rPr>
              <a:t>Найближче оточення дитини</a:t>
            </a:r>
            <a:br>
              <a:rPr lang="uk-UA" sz="36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uk-UA" sz="2700" dirty="0"/>
              <a:t>Вплив родини і друзів. Принципи формування міжособистісних стосунків. Види підліткових компаній.   Ознаки небезпечних компаній.</a:t>
            </a:r>
            <a:br>
              <a:rPr lang="uk-UA" sz="2700" dirty="0"/>
            </a:br>
            <a:r>
              <a:rPr lang="uk-UA" sz="2700" dirty="0"/>
              <a:t>Практичне завдання. Відпрацювання навичок щодо налагодження партнерських  стосунків з родиною та друзями   </a:t>
            </a:r>
            <a:br>
              <a:rPr lang="uk-UA" sz="2700" dirty="0"/>
            </a:br>
            <a:endParaRPr lang="uk-UA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5984" y="28572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/>
              <a:t>                      Основи здоров</a:t>
            </a:r>
            <a:r>
              <a:rPr lang="en-US" b="1" dirty="0"/>
              <a:t>’</a:t>
            </a:r>
            <a:r>
              <a:rPr lang="uk-UA" b="1" dirty="0"/>
              <a:t>я </a:t>
            </a:r>
            <a:br>
              <a:rPr lang="uk-UA" b="1" dirty="0"/>
            </a:br>
            <a:r>
              <a:rPr lang="uk-UA" b="1" dirty="0"/>
              <a:t>                                7 клас </a:t>
            </a:r>
            <a:endParaRPr lang="uk-UA" dirty="0"/>
          </a:p>
        </p:txBody>
      </p:sp>
      <p:pic>
        <p:nvPicPr>
          <p:cNvPr id="6146" name="Picture 2" descr="C:\Users\Іван\Desktop\62d501b541f3a3b163c9ac8f180f194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857364"/>
            <a:ext cx="3386158" cy="22574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71802" y="0"/>
            <a:ext cx="27264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Вплив друзів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571480"/>
            <a:ext cx="87154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Особливого значення у твоєму віці набуває дружба. Коли ділишся з другом своїми думками, починаєш краще розуміти самого себе. Те, що друг поважає тебе, підвищує твою самооцінку.</a:t>
            </a:r>
          </a:p>
          <a:p>
            <a:r>
              <a:rPr lang="uk-UA" dirty="0"/>
              <a:t>Друзі потрібні, щоб дати пораду: «Не завжди можна самому вирішувати, як слід вчинити. Треба вислухати ще чиюсь думку». Хоч у важливих речах ти більше прислухаєшся до дорослих, але в усьому, що стосується техніки, музики, моди і розваг, тепер дедалі більше покладаєшся на думку друзів.</a:t>
            </a:r>
          </a:p>
        </p:txBody>
      </p:sp>
      <p:pic>
        <p:nvPicPr>
          <p:cNvPr id="3074" name="Picture 2" descr="C:\Users\Іван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3000372"/>
            <a:ext cx="4616144" cy="30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13068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14348" y="285728"/>
            <a:ext cx="80010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Оцініть ступінь впливу однолітків на те, як проводити дозвілля. Для цього проведіть у класі умовну лінію. З одного кінця стануть ті, хто в усьому підтримує компанію, а з другого — ті, хто завжди наполягає на своєму. Решта займає місця ближче до того чи того кінця.</a:t>
            </a:r>
          </a:p>
          <a:p>
            <a:r>
              <a:rPr lang="uk-UA" dirty="0"/>
              <a:t>Друзі можуть впливати на тебе позитивно, наприклад коли радять зробити щось хороше або утримують від помилки. Але іноді їхній вплив є негативним.</a:t>
            </a:r>
          </a:p>
        </p:txBody>
      </p:sp>
      <p:pic>
        <p:nvPicPr>
          <p:cNvPr id="15" name="Picture 1" descr="C:\Users\Іван\Desktop\336447754_1625421287909993_1718088885328145345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3942" y="2137216"/>
            <a:ext cx="7496115" cy="4720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43771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00034" y="0"/>
            <a:ext cx="7972452" cy="654032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accent3">
                    <a:lumMod val="50000"/>
                  </a:schemeClr>
                </a:solidFill>
              </a:rPr>
              <a:t>Види підліткових компаній</a:t>
            </a:r>
            <a:endParaRPr lang="uk-UA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500042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Щоб спілкування було безпечним, важливо розрізняти ознаки дружніх і небезпечних компаній.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6088559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Щоб уникнути небезпеки для здоров’я, спілкуйся з дружніми компаніями та уникай небезпечних компаній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  <a:endParaRPr lang="uk-UA" sz="24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Іван\Desktop\image1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71546"/>
            <a:ext cx="7643866" cy="4062563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</p:spPr>
      </p:pic>
      <p:pic>
        <p:nvPicPr>
          <p:cNvPr id="11" name="Picture 1" descr="C:\Users\Іван\Desktop\image137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4572008"/>
            <a:ext cx="2286016" cy="1607931"/>
          </a:xfrm>
          <a:prstGeom prst="rect">
            <a:avLst/>
          </a:prstGeom>
          <a:noFill/>
        </p:spPr>
      </p:pic>
      <p:pic>
        <p:nvPicPr>
          <p:cNvPr id="12" name="Picture 2" descr="C:\Users\Іван\Desktop\image138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643446"/>
            <a:ext cx="2000232" cy="15407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5587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857232"/>
            <a:ext cx="85011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Мета:</a:t>
            </a:r>
            <a:r>
              <a:rPr lang="ru-RU" dirty="0"/>
              <a:t> навчитися налагоджувати партнерські стосунки з родиною та друзями. </a:t>
            </a:r>
          </a:p>
          <a:p>
            <a:r>
              <a:rPr lang="ru-RU" b="1" dirty="0"/>
              <a:t>Порядок виконання роботи </a:t>
            </a:r>
          </a:p>
          <a:p>
            <a:r>
              <a:rPr lang="ru-RU" b="1" dirty="0"/>
              <a:t>Конфліктна ситуація № 1</a:t>
            </a:r>
            <a:r>
              <a:rPr lang="ru-RU" dirty="0"/>
              <a:t>: ви запросили на свій день народження однокласників. Але виявилося, що один з них на цей самий час організовує похід до театру. Вистава йде лише один день, тому однокласник вважає, що всі мають піти не до вас на день народження, а в театр. Розгляньте різні моделі поведінки в цій ситуації та заповніть таблицю</a:t>
            </a:r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0"/>
            <a:ext cx="835824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Практичне завдання. Відпрацювання навичок щодо налагодження партнерських  стосунків з родиною та друзями   </a:t>
            </a:r>
            <a:br>
              <a:rPr lang="uk-UA" dirty="0"/>
            </a:br>
            <a:endParaRPr lang="uk-UA" dirty="0"/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D42A3FD0-7FA7-064F-ADDE-12201644C0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176" y="2672548"/>
            <a:ext cx="5994934" cy="435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307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8935"/>
            <a:ext cx="9144000" cy="1200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Конфліктна ситуація № 2: у вашої матусі день народження, і їй треба допомогти підготуватися до зустрічі гостей. Але саме на цей день ваші друзі запросили вас пройти разом з ними цікавий квест, і вам дуже не хочеться пропустити цей захід. Розгляньте різні моделі поведінки в цій ситуації та заповніть таблицю.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369992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3. Зробіть висновки щодо різних моделей поведінки в конфліктних ситуаціях: </a:t>
            </a:r>
            <a:endParaRPr lang="uk-UA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9C08383D-85A3-DF40-A7DA-7D129B760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851" y="1250188"/>
            <a:ext cx="6039392" cy="41198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F55179-E24D-924B-87AC-975B8AF3F251}"/>
              </a:ext>
            </a:extLst>
          </p:cNvPr>
          <p:cNvSpPr txBox="1"/>
          <p:nvPr/>
        </p:nvSpPr>
        <p:spPr>
          <a:xfrm>
            <a:off x="0" y="5934670"/>
            <a:ext cx="8812031" cy="650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f-ZA"/>
              <a:t>http://interactive.ranok.com.ua/theme/contentview/serednya-ta-starsha-shkola/osnovi-zdorovya-7-klas/8748-praktichna-robota-3/15440-praktichna-robota-3</a:t>
            </a:r>
            <a:endParaRPr lang="uk-U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ABB892-8946-474C-9431-8B20564BD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37" y="0"/>
            <a:ext cx="8229600" cy="1143000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accent3">
                    <a:lumMod val="50000"/>
                  </a:schemeClr>
                </a:solidFill>
              </a:rPr>
              <a:t>ПІДСУМКИ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142984"/>
            <a:ext cx="807249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Синергія у стосунках — це зростання можливостей особистості завдяки ефективній взаємодії з іншими людьми. Для досягнення цього треба навчитися будувати стосунки на основі партнерства.</a:t>
            </a:r>
          </a:p>
          <a:p>
            <a:r>
              <a:rPr lang="uk-UA" dirty="0"/>
              <a:t>На жаль, іноді доводиться спілкуватися з тими, хто не зважає на жодні принципи і будь-чиї інтереси. Тому кожен має розвивати життєві навички протидії негативному соціальному тиску. Хороші батьки — найкращий приклад для дітей. На жаль, діти з неблагополучннх родин також часто наслідують своїх батьків. Однак це не вирок. Якщо дитина хоче, вона може розірвати ланцюг поганих звичок і започаткувати для себе і своєї майбутньої родини інші традиції.</a:t>
            </a:r>
          </a:p>
          <a:p>
            <a:r>
              <a:rPr lang="uk-UA" dirty="0"/>
              <a:t>Особливого значення у підлітковому віці набуває дружба. Вплив друзів може бути позитивним і негативним. Потрапити в погану компанію — означає наразитися на небезпеку. Тримайся подалі від таких компаній!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59645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500306"/>
            <a:ext cx="5794738" cy="1847272"/>
          </a:xfrm>
        </p:spPr>
        <p:txBody>
          <a:bodyPr>
            <a:normAutofit fontScale="90000"/>
          </a:bodyPr>
          <a:lstStyle/>
          <a:p>
            <a:r>
              <a:rPr lang="uk-UA" sz="4800" b="1" i="0" dirty="0">
                <a:solidFill>
                  <a:schemeClr val="accent3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На цьому уроці ти:</a:t>
            </a:r>
            <a:br>
              <a:rPr lang="uk-UA" sz="4800" b="1" i="0" dirty="0">
                <a:solidFill>
                  <a:schemeClr val="accent3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</a:br>
            <a:br>
              <a:rPr lang="uk-UA" sz="3100" dirty="0"/>
            </a:br>
            <a:r>
              <a:rPr lang="uk-UA" sz="3100" dirty="0"/>
              <a:t>з’ясуєш, хто належить до твого найближчого оточення;</a:t>
            </a:r>
            <a:br>
              <a:rPr lang="uk-UA" sz="3100" dirty="0"/>
            </a:br>
            <a:r>
              <a:rPr lang="uk-UA" sz="3100" dirty="0"/>
              <a:t>оціниш якість своїх стосунків;</a:t>
            </a:r>
            <a:br>
              <a:rPr lang="uk-UA" sz="3100" dirty="0"/>
            </a:br>
            <a:r>
              <a:rPr lang="uk-UA" sz="3100" dirty="0"/>
              <a:t>дізнаєшся про переваги принципу синергії у стосунках;</a:t>
            </a:r>
            <a:br>
              <a:rPr lang="uk-UA" sz="3100" dirty="0"/>
            </a:br>
            <a:r>
              <a:rPr lang="uk-UA" sz="3100" dirty="0"/>
              <a:t>проаналізуєш можливі ризики найближчого оточення підлітків;</a:t>
            </a:r>
            <a:br>
              <a:rPr lang="uk-UA" sz="3100" dirty="0"/>
            </a:br>
            <a:r>
              <a:rPr lang="uk-UA" sz="3100" dirty="0"/>
              <a:t>пригадаєш ознаки дружніх і небезпечних підліткових компаній.</a:t>
            </a:r>
            <a:br>
              <a:rPr lang="uk-UA" sz="3100" dirty="0"/>
            </a:br>
            <a:endParaRPr lang="uk-UA" sz="31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713295EE-765D-4440-9C3B-6E4EA049F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074" y="928670"/>
            <a:ext cx="2286016" cy="3429024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571480"/>
            <a:ext cx="79296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Родина (опікуни), друзі, однокласники, вчителі — це твоє найближче соціальне оточення. У процесі спілкування між вами виникають стосунки і відбувається взаємовплив: ти впливаєш на них, а вони — на тебе. Цей вплив може бути позитивним і негативним.</a:t>
            </a:r>
          </a:p>
        </p:txBody>
      </p:sp>
      <p:pic>
        <p:nvPicPr>
          <p:cNvPr id="2050" name="Picture 2" descr="C:\Users\Іван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786058"/>
            <a:ext cx="5448835" cy="30649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  <a:reflection blurRad="6350" stA="50000" endA="300" endPos="90000" dir="5400000" sy="-100000" algn="bl" rotWithShape="0"/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45241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38" y="714356"/>
            <a:ext cx="707236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/>
              <a:t>СТАРТОВЕ ЗАВДАННЯ</a:t>
            </a:r>
            <a:endParaRPr lang="uk-UA" sz="3200" dirty="0"/>
          </a:p>
          <a:p>
            <a:r>
              <a:rPr lang="uk-UA" sz="2400" i="1" dirty="0"/>
              <a:t>1. Запиши імена десятьох людей зі свого найближчого оточення.</a:t>
            </a:r>
            <a:endParaRPr lang="uk-UA" sz="2400" dirty="0"/>
          </a:p>
          <a:p>
            <a:r>
              <a:rPr lang="uk-UA" sz="2400" i="1" dirty="0"/>
              <a:t>2. Оціни твої стосунки з ними за п’ятибальною шкалою:</a:t>
            </a:r>
            <a:endParaRPr lang="uk-UA" sz="2400" dirty="0"/>
          </a:p>
          <a:p>
            <a:r>
              <a:rPr lang="uk-UA" sz="2400" i="1" dirty="0"/>
              <a:t>5 — чудові;</a:t>
            </a:r>
            <a:endParaRPr lang="uk-UA" sz="2400" dirty="0"/>
          </a:p>
          <a:p>
            <a:r>
              <a:rPr lang="uk-UA" sz="2400" i="1" dirty="0"/>
              <a:t>4 — теплі;</a:t>
            </a:r>
            <a:endParaRPr lang="uk-UA" sz="2400" dirty="0"/>
          </a:p>
          <a:p>
            <a:r>
              <a:rPr lang="uk-UA" sz="2400" i="1" dirty="0"/>
              <a:t>3 — рівні;</a:t>
            </a:r>
            <a:endParaRPr lang="uk-UA" sz="2400" dirty="0"/>
          </a:p>
          <a:p>
            <a:r>
              <a:rPr lang="uk-UA" sz="2400" i="1" dirty="0"/>
              <a:t>2 — прохолодні;</a:t>
            </a:r>
            <a:endParaRPr lang="uk-UA" sz="2400" dirty="0"/>
          </a:p>
          <a:p>
            <a:r>
              <a:rPr lang="uk-UA" sz="2400" i="1" dirty="0"/>
              <a:t>1 — погані;</a:t>
            </a:r>
            <a:endParaRPr lang="uk-UA" sz="2400" dirty="0"/>
          </a:p>
          <a:p>
            <a:r>
              <a:rPr lang="uk-UA" sz="2400" i="1" dirty="0"/>
              <a:t>0 — дуже погані.</a:t>
            </a:r>
            <a:endParaRPr lang="uk-UA" sz="2400" dirty="0"/>
          </a:p>
          <a:p>
            <a:r>
              <a:rPr lang="uk-UA" sz="2400" i="1" dirty="0"/>
              <a:t>3. Розкажіть про людей, які найбільше вплинули на вас, стосунки з якими ви вважаєте особливими.</a:t>
            </a:r>
            <a:endParaRPr lang="uk-UA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28"/>
            <a:ext cx="89297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chemeClr val="accent3">
                    <a:lumMod val="50000"/>
                  </a:schemeClr>
                </a:solidFill>
              </a:rPr>
              <a:t>         Принципи формування міжособистісних   </a:t>
            </a:r>
          </a:p>
          <a:p>
            <a:r>
              <a:rPr lang="uk-UA" sz="3200" b="1" dirty="0">
                <a:solidFill>
                  <a:schemeClr val="accent3">
                    <a:lumMod val="50000"/>
                  </a:schemeClr>
                </a:solidFill>
              </a:rPr>
              <a:t>                                       стосунків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214422"/>
            <a:ext cx="85011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У кожного з нас складаються певні відносини з іншими людьми. Ви народжуєтеся в родині і відразу ж стаєте членом цієї сім’ї. Виникають родинні стосунки. Це відносини між батьками і дітьми, між братами і сестрами, між бабусями та дідусями й онуками. Родинні відносини характеризуються любов’ю, турботою, увагою один до одного протягом усього життя.</a:t>
            </a:r>
          </a:p>
          <a:p>
            <a:r>
              <a:rPr lang="uk-UA" dirty="0"/>
              <a:t>Найбезпечнішим місцем для людини є її дім. Це той простір, де людина максимально може проявити свою індивідуальність. У кожної родини є своя історія, яка передається її членам і дає відчуття приналежності саме до цієї родини. Коли дитина підростає, у неї виникають відносини з різними людьми, які не є її родичами. З’являються друзі, і формуються дружні стосунки. Дитина стає членом інших малих груп. Це може бути і група друзів у дитячому садку, і група друзів у дворі, і група шкільних приятелів.</a:t>
            </a:r>
          </a:p>
          <a:p>
            <a:br>
              <a:rPr lang="uk-UA" dirty="0"/>
            </a:br>
            <a:endParaRPr lang="uk-UA" dirty="0"/>
          </a:p>
          <a:p>
            <a:br>
              <a:rPr lang="uk-UA" dirty="0"/>
            </a:br>
            <a:endParaRPr lang="uk-UA" dirty="0"/>
          </a:p>
        </p:txBody>
      </p:sp>
      <p:pic>
        <p:nvPicPr>
          <p:cNvPr id="4098" name="Picture 2" descr="C:\Users\Іван\Desktop\image1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4643446"/>
            <a:ext cx="2571768" cy="16928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pic>
        <p:nvPicPr>
          <p:cNvPr id="4099" name="Picture 3" descr="C:\Users\Іван\Desktop\image1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4714884"/>
            <a:ext cx="2744298" cy="16710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35838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7B54D2-7D9D-B443-B791-8D59F5171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20" y="0"/>
            <a:ext cx="8572560" cy="1317735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Вплив оточення підлітка на формування корисних навичок і звичок</a:t>
            </a:r>
            <a:endParaRPr lang="uk-UA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410" name="AutoShape 2" descr="https://uahistory.co/pidruchniki/boychenko-health-basics-7-class-2015/boychenko-health-basics-7-class-2015.files/image1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pic>
        <p:nvPicPr>
          <p:cNvPr id="17411" name="Picture 3" descr="C:\Users\Іван\Desktop\image1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357298"/>
            <a:ext cx="6000792" cy="285752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14348" y="4286256"/>
            <a:ext cx="80010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родині або в колі близьких тобі дорослих отримуєш перший життєвий досвід. Наслідуєш поведінку, стиль спілкування з іншими людьми. Якщо твої близькі поважають одне одного й піклуються одне про одного, то й ти поводишся так само. Якщо розподілено обов’язки в домашньому господарстві, ти з дитинства привчаєшся допомагати дорослим, планувати свій час. Якщо в родині звикли разом відпочивати на природі, займатися спортом, відвідувати музеї, виставки, театри, ти також збережеш на все життя звичку активно відпочивати. Так сформуєш здоровий спосіб життя.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0637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488" y="214290"/>
            <a:ext cx="29316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Вплив родини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857232"/>
            <a:ext cx="82868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Вплив родини на життя і здоров’я дітей важко переоцінити. У родині формуються цінності, ставлення, звички, спосіб проведення дозвілля.</a:t>
            </a:r>
          </a:p>
          <a:p>
            <a:r>
              <a:rPr lang="uk-UA" dirty="0"/>
              <a:t>Щоправда, і погані звички (алкоголізм, насилля) також нерідко формуються в родині. Статистика засвідчує, що діти з неблагополучних родин часто повторюють долю своїх батьків. Однак родинні традиції не вирок. Якщо дитина хоче, вона може розірвати ланцюг поганих звичок і започаткувати для себе і своєї майбутньої родини зовсім інші традиції.</a:t>
            </a:r>
          </a:p>
        </p:txBody>
      </p:sp>
      <p:sp>
        <p:nvSpPr>
          <p:cNvPr id="13314" name="AutoShape 2" descr="https://uahistory.co/pidruchniki/beh-health-basics-7-class-2020/beh-health-basics-7-class-2020.files/image10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pic>
        <p:nvPicPr>
          <p:cNvPr id="13315" name="Picture 3" descr="C:\Users\Іван\Desktop\image1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857496"/>
            <a:ext cx="3429024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85720" y="5429264"/>
            <a:ext cx="8643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1. Проаналізуй традиції своєї родини (як ви харчуєтеся, працюєте, відпочиваєте, дбаєте про своє здоров’я).</a:t>
            </a:r>
          </a:p>
          <a:p>
            <a:r>
              <a:rPr lang="uk-UA" dirty="0"/>
              <a:t>2. Які з цих традицій ти хотів би передати своїм дітям?</a:t>
            </a:r>
          </a:p>
          <a:p>
            <a:r>
              <a:rPr lang="uk-UA" dirty="0"/>
              <a:t>3. Які нові родинні традиції мрієш започаткувати?</a:t>
            </a:r>
          </a:p>
        </p:txBody>
      </p:sp>
    </p:spTree>
    <p:extLst>
      <p:ext uri="{BB962C8B-B14F-4D97-AF65-F5344CB8AC3E}">
        <p14:creationId xmlns:p14="http://schemas.microsoft.com/office/powerpoint/2010/main" val="276092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00034" y="357166"/>
            <a:ext cx="292895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 У своїй поведінці люди керуються певними життєвими принципами. Наприклад,принцип керманича, принцип оптимізму, принцип «бери і давай» тощо. Якщо людина дотримується їх, на неї чекає успіх, якщо порушує — невдачі.</a:t>
            </a:r>
          </a:p>
          <a:p>
            <a:r>
              <a:rPr lang="uk-UA" dirty="0"/>
              <a:t>Існує ще один важливий життєвий принцип — синергія (від англ. </a:t>
            </a:r>
            <a:r>
              <a:rPr lang="en-US" dirty="0"/>
              <a:t>syn — </a:t>
            </a:r>
            <a:r>
              <a:rPr lang="uk-UA" dirty="0"/>
              <a:t>спільна та </a:t>
            </a:r>
            <a:r>
              <a:rPr lang="en-US" dirty="0"/>
              <a:t>energy — </a:t>
            </a:r>
            <a:r>
              <a:rPr lang="uk-UA" dirty="0"/>
              <a:t>енергія). Синергія означає, що ціле є значно більшим, ніж сума його складових. Приклади синергії знаходимо у природі, техніці, музиці, спорті тощо </a:t>
            </a:r>
          </a:p>
        </p:txBody>
      </p:sp>
      <p:pic>
        <p:nvPicPr>
          <p:cNvPr id="16385" name="Picture 1" descr="C:\Users\Іван\Desktop\image1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0"/>
            <a:ext cx="5500694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5582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00298" y="214290"/>
            <a:ext cx="384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>
                <a:solidFill>
                  <a:schemeClr val="accent3">
                    <a:lumMod val="50000"/>
                  </a:schemeClr>
                </a:solidFill>
              </a:rPr>
              <a:t>Синергія у стосунках</a:t>
            </a:r>
            <a:endParaRPr lang="uk-UA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857232"/>
            <a:ext cx="8215370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dirty="0"/>
              <a:t>Якщо ми керуємося принципом синергії у стосунках, наші можливості зростають, ми досягаємо кращих результатів у навчанні, спорті, будь-якій діяльності. Поліпшується якість стосунків: ми отримуємо більше задоволення від спілкування, ефективніше розв’язуємо конфлікти.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00364" y="2285992"/>
            <a:ext cx="296061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b="1" dirty="0"/>
              <a:t>Для цього треба навчитися: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2786058"/>
            <a:ext cx="814393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b="1" dirty="0"/>
              <a:t>цінувати й використовувати відмінності, що існують між людьми;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3357562"/>
            <a:ext cx="8143932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/>
              <a:t>спілкуватися, взаємодіяти й будувати стосунки на основі партнерства — використовувати сильні якості й компенсувати недоліки одне одного.</a:t>
            </a:r>
          </a:p>
        </p:txBody>
      </p:sp>
      <p:pic>
        <p:nvPicPr>
          <p:cNvPr id="1026" name="Picture 2" descr="C:\Users\Іван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4655" y="4206065"/>
            <a:ext cx="3734247" cy="2466012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492159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1279</Words>
  <Application>Microsoft Office PowerPoint</Application>
  <PresentationFormat>Екран (4:3)</PresentationFormat>
  <Paragraphs>54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0" baseType="lpstr">
      <vt:lpstr>Arial</vt:lpstr>
      <vt:lpstr>Calibri</vt:lpstr>
      <vt:lpstr>Roboto</vt:lpstr>
      <vt:lpstr>Times New Roman</vt:lpstr>
      <vt:lpstr>Тема Office</vt:lpstr>
      <vt:lpstr>  Найближче оточення дитини Вплив родини і друзів. Принципи формування міжособистісних стосунків. Види підліткових компаній.   Ознаки небезпечних компаній. Практичне завдання. Відпрацювання навичок щодо налагодження партнерських  стосунків з родиною та друзями    </vt:lpstr>
      <vt:lpstr>На цьому уроці ти:  з’ясуєш, хто належить до твого найближчого оточення; оціниш якість своїх стосунків; дізнаєшся про переваги принципу синергії у стосунках; проаналізуєш можливі ризики найближчого оточення підлітків; пригадаєш ознаки дружніх і небезпечних підліткових компаній. </vt:lpstr>
      <vt:lpstr>Презентація PowerPoint</vt:lpstr>
      <vt:lpstr>Презентація PowerPoint</vt:lpstr>
      <vt:lpstr>Презентація PowerPoint</vt:lpstr>
      <vt:lpstr>Вплив оточення підлітка на формування корисних навичок і звичок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Види підліткових компаній</vt:lpstr>
      <vt:lpstr>Презентація PowerPoint</vt:lpstr>
      <vt:lpstr>Презентація PowerPoint</vt:lpstr>
      <vt:lpstr>ПІДСУМКИ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здоровя  7 клас Розвиток  сприйняття , уваги, пам’яті,  творчих здібностей  Практичне завдання. Вправи на концентрацію уваги, розвиток пам’яті, уяви.**</dc:title>
  <dc:creator>Іван</dc:creator>
  <cp:lastModifiedBy>Аліна Cук</cp:lastModifiedBy>
  <cp:revision>85</cp:revision>
  <dcterms:created xsi:type="dcterms:W3CDTF">2022-11-18T14:52:36Z</dcterms:created>
  <dcterms:modified xsi:type="dcterms:W3CDTF">2023-11-20T21:27:57Z</dcterms:modified>
</cp:coreProperties>
</file>