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4B8B2-5747-4068-8DF0-71826B6AC8E2}" type="datetimeFigureOut">
              <a:rPr lang="ru-RU" smtClean="0"/>
              <a:t>21.05.2015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D5870-F6C4-43A8-9201-4E535F05B69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4B8B2-5747-4068-8DF0-71826B6AC8E2}" type="datetimeFigureOut">
              <a:rPr lang="ru-RU" smtClean="0"/>
              <a:t>21.05.2015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D5870-F6C4-43A8-9201-4E535F05B69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4B8B2-5747-4068-8DF0-71826B6AC8E2}" type="datetimeFigureOut">
              <a:rPr lang="ru-RU" smtClean="0"/>
              <a:t>21.05.2015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D5870-F6C4-43A8-9201-4E535F05B69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4B8B2-5747-4068-8DF0-71826B6AC8E2}" type="datetimeFigureOut">
              <a:rPr lang="ru-RU" smtClean="0"/>
              <a:t>21.05.2015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D5870-F6C4-43A8-9201-4E535F05B69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4B8B2-5747-4068-8DF0-71826B6AC8E2}" type="datetimeFigureOut">
              <a:rPr lang="ru-RU" smtClean="0"/>
              <a:t>21.05.2015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D5870-F6C4-43A8-9201-4E535F05B69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4B8B2-5747-4068-8DF0-71826B6AC8E2}" type="datetimeFigureOut">
              <a:rPr lang="ru-RU" smtClean="0"/>
              <a:t>21.05.2015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D5870-F6C4-43A8-9201-4E535F05B69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4B8B2-5747-4068-8DF0-71826B6AC8E2}" type="datetimeFigureOut">
              <a:rPr lang="ru-RU" smtClean="0"/>
              <a:t>21.05.2015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D5870-F6C4-43A8-9201-4E535F05B69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4B8B2-5747-4068-8DF0-71826B6AC8E2}" type="datetimeFigureOut">
              <a:rPr lang="ru-RU" smtClean="0"/>
              <a:t>21.05.2015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D5870-F6C4-43A8-9201-4E535F05B69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4B8B2-5747-4068-8DF0-71826B6AC8E2}" type="datetimeFigureOut">
              <a:rPr lang="ru-RU" smtClean="0"/>
              <a:t>21.05.2015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D5870-F6C4-43A8-9201-4E535F05B69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4B8B2-5747-4068-8DF0-71826B6AC8E2}" type="datetimeFigureOut">
              <a:rPr lang="ru-RU" smtClean="0"/>
              <a:t>21.05.2015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D5870-F6C4-43A8-9201-4E535F05B69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4B8B2-5747-4068-8DF0-71826B6AC8E2}" type="datetimeFigureOut">
              <a:rPr lang="ru-RU" smtClean="0"/>
              <a:t>21.05.2015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D5870-F6C4-43A8-9201-4E535F05B69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304B8B2-5747-4068-8DF0-71826B6AC8E2}" type="datetimeFigureOut">
              <a:rPr lang="ru-RU" smtClean="0"/>
              <a:t>21.05.2015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7DD5870-F6C4-43A8-9201-4E535F05B69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(Poet)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Alexander Block</a:t>
            </a:r>
            <a:endParaRPr lang="ru-RU" dirty="0"/>
          </a:p>
        </p:txBody>
      </p:sp>
      <p:pic>
        <p:nvPicPr>
          <p:cNvPr id="5" name="Picture 2" descr="C:\Users\AyazhanKaiyrgozhina\AppData\Local\Microsoft\Windows\INetCache\IE\X5WL4EBB\215px-Calligramme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10469"/>
            <a:ext cx="2010420" cy="2534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69802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383"/>
    </mc:Choice>
    <mc:Fallback>
      <p:transition spd="slow" advTm="1383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yazhanKaiyrgozhina\AppData\Local\Microsoft\Windows\INetCache\IE\JF1PL49E\poetry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799" y="332656"/>
            <a:ext cx="1872208" cy="1161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33800" y="2204864"/>
            <a:ext cx="8767292" cy="39703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He was born in Saint Petersburg on 16 November 1880.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Block was a Russian lyrical poet.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He grew up into a sophisticated and intellectual family. 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Philosopher Vladimir </a:t>
            </a:r>
            <a:r>
              <a:rPr lang="en-US" sz="2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Solovyov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had influenced to his vision.</a:t>
            </a:r>
          </a:p>
          <a:p>
            <a:endParaRPr lang="en-US" sz="28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60153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908720"/>
            <a:ext cx="9036496" cy="68634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4000" b="1" dirty="0" smtClean="0">
                <a:ln w="28575">
                  <a:solidFill>
                    <a:schemeClr val="accent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BERKLEY" panose="02000000000000000000" pitchFamily="2" charset="0"/>
              </a:rPr>
              <a:t>He married </a:t>
            </a:r>
            <a:r>
              <a:rPr lang="en-US" sz="4000" b="1" dirty="0" err="1" smtClean="0">
                <a:ln w="28575">
                  <a:solidFill>
                    <a:schemeClr val="accent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BERKLEY" panose="02000000000000000000" pitchFamily="2" charset="0"/>
              </a:rPr>
              <a:t>Lyubov</a:t>
            </a:r>
            <a:r>
              <a:rPr lang="en-US" sz="4000" b="1" dirty="0" smtClean="0">
                <a:ln w="28575">
                  <a:solidFill>
                    <a:schemeClr val="accent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BERKLEY" panose="02000000000000000000" pitchFamily="2" charset="0"/>
              </a:rPr>
              <a:t> </a:t>
            </a:r>
            <a:r>
              <a:rPr lang="en-US" sz="4000" b="1" dirty="0" err="1" smtClean="0">
                <a:ln w="28575">
                  <a:solidFill>
                    <a:schemeClr val="accent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BERKLEY" panose="02000000000000000000" pitchFamily="2" charset="0"/>
              </a:rPr>
              <a:t>Dmitrievna</a:t>
            </a:r>
            <a:r>
              <a:rPr lang="en-US" sz="4000" b="1" dirty="0" smtClean="0">
                <a:ln w="28575">
                  <a:solidFill>
                    <a:schemeClr val="accent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BERKLEY" panose="02000000000000000000" pitchFamily="2" charset="0"/>
              </a:rPr>
              <a:t> </a:t>
            </a:r>
            <a:r>
              <a:rPr lang="en-US" sz="4000" b="1" dirty="0" err="1" smtClean="0">
                <a:ln w="28575">
                  <a:solidFill>
                    <a:schemeClr val="accent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BERKLEY" panose="02000000000000000000" pitchFamily="2" charset="0"/>
              </a:rPr>
              <a:t>Mendeleeva</a:t>
            </a:r>
            <a:r>
              <a:rPr lang="en-US" sz="4000" b="1" dirty="0" smtClean="0">
                <a:ln w="28575">
                  <a:solidFill>
                    <a:schemeClr val="accent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BERKLEY" panose="02000000000000000000" pitchFamily="2" charset="0"/>
              </a:rPr>
              <a:t>, daughter of famous scientist in chemistry  Dmitry Mendeleev, who created periodic table. </a:t>
            </a:r>
          </a:p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4000" b="1" dirty="0" smtClean="0">
                <a:ln w="28575">
                  <a:solidFill>
                    <a:schemeClr val="accent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BERKLEY" panose="02000000000000000000" pitchFamily="2" charset="0"/>
              </a:rPr>
              <a:t>He wrote a lot of poetry for her such as </a:t>
            </a:r>
            <a:r>
              <a:rPr lang="en-US" sz="4000" b="1" i="1" dirty="0" smtClean="0">
                <a:ln w="28575">
                  <a:solidFill>
                    <a:schemeClr val="accent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BERKLEY" panose="02000000000000000000" pitchFamily="2" charset="0"/>
              </a:rPr>
              <a:t>Verses About the Beautiful Lady. </a:t>
            </a:r>
          </a:p>
          <a:p>
            <a:pPr marL="571500" indent="-571500">
              <a:buFont typeface="Courier New" panose="02070309020205020404" pitchFamily="49" charset="0"/>
              <a:buChar char="o"/>
            </a:pPr>
            <a:r>
              <a:rPr lang="en-US" sz="4000" b="1" i="1" dirty="0" smtClean="0">
                <a:ln w="28575">
                  <a:solidFill>
                    <a:schemeClr val="accent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BERKLEY" panose="02000000000000000000" pitchFamily="2" charset="0"/>
              </a:rPr>
              <a:t>However, they divorced due to that </a:t>
            </a:r>
            <a:r>
              <a:rPr lang="en-US" sz="4000" b="1" dirty="0" err="1" smtClean="0">
                <a:ln w="28575">
                  <a:solidFill>
                    <a:schemeClr val="accent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BERKLEY" panose="02000000000000000000" pitchFamily="2" charset="0"/>
              </a:rPr>
              <a:t>Lyubov</a:t>
            </a:r>
            <a:r>
              <a:rPr lang="en-US" sz="4000" b="1" dirty="0" smtClean="0">
                <a:ln w="28575">
                  <a:solidFill>
                    <a:schemeClr val="accent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BERKLEY" panose="02000000000000000000" pitchFamily="2" charset="0"/>
              </a:rPr>
              <a:t> </a:t>
            </a:r>
            <a:r>
              <a:rPr lang="en-US" sz="4000" b="1" dirty="0" err="1" smtClean="0">
                <a:ln w="28575">
                  <a:solidFill>
                    <a:schemeClr val="accent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BERKLEY" panose="02000000000000000000" pitchFamily="2" charset="0"/>
              </a:rPr>
              <a:t>Dmitrievna</a:t>
            </a:r>
            <a:r>
              <a:rPr lang="en-US" sz="4000" b="1" dirty="0" smtClean="0">
                <a:ln w="28575">
                  <a:solidFill>
                    <a:schemeClr val="accent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BERKLEY" panose="02000000000000000000" pitchFamily="2" charset="0"/>
              </a:rPr>
              <a:t> felled in love to Andrei </a:t>
            </a:r>
            <a:r>
              <a:rPr lang="en-US" sz="4000" b="1" dirty="0" err="1" smtClean="0">
                <a:ln w="28575">
                  <a:solidFill>
                    <a:schemeClr val="accent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BERKLEY" panose="02000000000000000000" pitchFamily="2" charset="0"/>
              </a:rPr>
              <a:t>Beliy</a:t>
            </a:r>
            <a:r>
              <a:rPr lang="en-US" sz="4000" b="1" dirty="0" smtClean="0">
                <a:ln w="28575">
                  <a:solidFill>
                    <a:schemeClr val="accent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BERKLEY" panose="02000000000000000000" pitchFamily="2" charset="0"/>
              </a:rPr>
              <a:t>.</a:t>
            </a:r>
          </a:p>
          <a:p>
            <a:pPr marL="571500" indent="-571500">
              <a:buFont typeface="Courier New" panose="02070309020205020404" pitchFamily="49" charset="0"/>
              <a:buChar char="o"/>
            </a:pPr>
            <a:endParaRPr lang="en-US" sz="4000" b="1" dirty="0" smtClean="0">
              <a:ln w="28575">
                <a:solidFill>
                  <a:schemeClr val="accent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 BERKLEY" panose="02000000000000000000" pitchFamily="2" charset="0"/>
            </a:endParaRPr>
          </a:p>
          <a:p>
            <a:pPr marL="571500" indent="-571500">
              <a:buFont typeface="Courier New" panose="02070309020205020404" pitchFamily="49" charset="0"/>
              <a:buChar char="o"/>
            </a:pPr>
            <a:endParaRPr lang="ru-RU" sz="4000" b="1" dirty="0">
              <a:ln w="28575">
                <a:solidFill>
                  <a:schemeClr val="accent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91285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AyazhanKaiyrgozhina\AppData\Local\Microsoft\Windows\INetCache\IE\4LDFC3C9\Ink-and-Feather-Quill-300x300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984476"/>
            <a:ext cx="2857500" cy="28575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9404" y="764704"/>
            <a:ext cx="9036495" cy="267765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	After divorce he wrote one of his famous poetry “"The night, the street, the lantern, the drugstore..." ”, that is topical nowadays too.</a:t>
            </a:r>
          </a:p>
          <a:p>
            <a:endParaRPr lang="en-US" sz="28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endParaRPr lang="en-US" sz="28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7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5234" y="2636912"/>
            <a:ext cx="4182092" cy="3849290"/>
          </a:xfrm>
        </p:spPr>
      </p:pic>
    </p:spTree>
    <p:extLst>
      <p:ext uri="{BB962C8B-B14F-4D97-AF65-F5344CB8AC3E}">
        <p14:creationId xmlns:p14="http://schemas.microsoft.com/office/powerpoint/2010/main" val="17127971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915816" y="908720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8193" y="733246"/>
            <a:ext cx="9144000" cy="61247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800" dirty="0" smtClean="0">
                <a:latin typeface="Agency FB" panose="020B0503020202020204" pitchFamily="34" charset="0"/>
              </a:rPr>
              <a:t>Some night and street, some chemist's lantern</a:t>
            </a:r>
            <a:br>
              <a:rPr lang="en-US" sz="2800" dirty="0" smtClean="0">
                <a:latin typeface="Agency FB" panose="020B0503020202020204" pitchFamily="34" charset="0"/>
              </a:rPr>
            </a:br>
            <a:r>
              <a:rPr lang="en-US" sz="2800" dirty="0" smtClean="0">
                <a:latin typeface="Agency FB" panose="020B0503020202020204" pitchFamily="34" charset="0"/>
              </a:rPr>
              <a:t>Is bringing senseless weary light.</a:t>
            </a:r>
            <a:br>
              <a:rPr lang="en-US" sz="2800" dirty="0" smtClean="0">
                <a:latin typeface="Agency FB" panose="020B0503020202020204" pitchFamily="34" charset="0"/>
              </a:rPr>
            </a:br>
            <a:r>
              <a:rPr lang="en-US" sz="2800" dirty="0" smtClean="0">
                <a:latin typeface="Agency FB" panose="020B0503020202020204" pitchFamily="34" charset="0"/>
              </a:rPr>
              <a:t>Well, nothing changes, that's one pattern,</a:t>
            </a:r>
            <a:br>
              <a:rPr lang="en-US" sz="2800" dirty="0" smtClean="0">
                <a:latin typeface="Agency FB" panose="020B0503020202020204" pitchFamily="34" charset="0"/>
              </a:rPr>
            </a:br>
            <a:r>
              <a:rPr lang="en-US" sz="2800" dirty="0" smtClean="0">
                <a:latin typeface="Agency FB" panose="020B0503020202020204" pitchFamily="34" charset="0"/>
              </a:rPr>
              <a:t>Live extra twenty-five and find.</a:t>
            </a:r>
            <a:br>
              <a:rPr lang="en-US" sz="2800" dirty="0" smtClean="0">
                <a:latin typeface="Agency FB" panose="020B0503020202020204" pitchFamily="34" charset="0"/>
              </a:rPr>
            </a:br>
            <a:r>
              <a:rPr lang="en-US" sz="2800" dirty="0" smtClean="0">
                <a:latin typeface="Agency FB" panose="020B0503020202020204" pitchFamily="34" charset="0"/>
              </a:rPr>
              <a:t/>
            </a:r>
            <a:br>
              <a:rPr lang="en-US" sz="2800" dirty="0" smtClean="0">
                <a:latin typeface="Agency FB" panose="020B0503020202020204" pitchFamily="34" charset="0"/>
              </a:rPr>
            </a:br>
            <a:r>
              <a:rPr lang="en-US" sz="2800" dirty="0" smtClean="0">
                <a:latin typeface="Agency FB" panose="020B0503020202020204" pitchFamily="34" charset="0"/>
              </a:rPr>
              <a:t>You die to start a life all over,</a:t>
            </a:r>
            <a:br>
              <a:rPr lang="en-US" sz="2800" dirty="0" smtClean="0">
                <a:latin typeface="Agency FB" panose="020B0503020202020204" pitchFamily="34" charset="0"/>
              </a:rPr>
            </a:br>
            <a:r>
              <a:rPr lang="en-US" sz="2800" dirty="0" smtClean="0">
                <a:latin typeface="Agency FB" panose="020B0503020202020204" pitchFamily="34" charset="0"/>
              </a:rPr>
              <a:t>All things repeat as did before.</a:t>
            </a:r>
            <a:br>
              <a:rPr lang="en-US" sz="2800" dirty="0" smtClean="0">
                <a:latin typeface="Agency FB" panose="020B0503020202020204" pitchFamily="34" charset="0"/>
              </a:rPr>
            </a:br>
            <a:r>
              <a:rPr lang="en-US" sz="2800" dirty="0" smtClean="0">
                <a:latin typeface="Agency FB" panose="020B0503020202020204" pitchFamily="34" charset="0"/>
              </a:rPr>
              <a:t>That night, cold waters at quay border,</a:t>
            </a:r>
            <a:br>
              <a:rPr lang="en-US" sz="2800" dirty="0" smtClean="0">
                <a:latin typeface="Agency FB" panose="020B0503020202020204" pitchFamily="34" charset="0"/>
              </a:rPr>
            </a:br>
            <a:r>
              <a:rPr lang="en-US" sz="2800" dirty="0" smtClean="0">
                <a:latin typeface="Agency FB" panose="020B0503020202020204" pitchFamily="34" charset="0"/>
              </a:rPr>
              <a:t>That light, that street, that chemist's store.</a:t>
            </a:r>
          </a:p>
          <a:p>
            <a:r>
              <a:rPr lang="en-US" sz="2800" b="1" dirty="0" smtClean="0">
                <a:latin typeface="Agency FB" panose="020B0503020202020204" pitchFamily="34" charset="0"/>
              </a:rPr>
              <a:t>“</a:t>
            </a:r>
          </a:p>
          <a:p>
            <a:r>
              <a:rPr lang="en-US" sz="2800" b="1" dirty="0" smtClean="0">
                <a:latin typeface="Agency FB" panose="020B0503020202020204" pitchFamily="34" charset="0"/>
              </a:rPr>
              <a:t>”</a:t>
            </a:r>
          </a:p>
          <a:p>
            <a:r>
              <a:rPr lang="en-US" sz="2800" dirty="0" smtClean="0">
                <a:latin typeface="Agency FB" panose="020B0503020202020204" pitchFamily="34" charset="0"/>
              </a:rPr>
              <a:t>"The night, the street, the lantern, the drugstore..." (1912) Translated by Alexei </a:t>
            </a:r>
            <a:r>
              <a:rPr lang="en-US" sz="2800" dirty="0" err="1" smtClean="0">
                <a:latin typeface="Agency FB" panose="020B0503020202020204" pitchFamily="34" charset="0"/>
              </a:rPr>
              <a:t>Parphyonov</a:t>
            </a:r>
            <a:endParaRPr lang="en-US" sz="2800" dirty="0" smtClean="0">
              <a:latin typeface="Agency FB" panose="020B0503020202020204" pitchFamily="34" charset="0"/>
            </a:endParaRP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050910665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27</TotalTime>
  <Words>53</Words>
  <Application>Microsoft Office PowerPoint</Application>
  <PresentationFormat>Экран (4:3)</PresentationFormat>
  <Paragraphs>15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Воздушный поток</vt:lpstr>
      <vt:lpstr>Alexander Block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Alexander Block</dc:title>
  <dc:creator>AyazhanKaiyrgozhina</dc:creator>
  <cp:lastModifiedBy>AyazhanKaiyrgozhina</cp:lastModifiedBy>
  <cp:revision>3</cp:revision>
  <dcterms:created xsi:type="dcterms:W3CDTF">2015-05-21T11:23:02Z</dcterms:created>
  <dcterms:modified xsi:type="dcterms:W3CDTF">2015-05-21T11:50:50Z</dcterms:modified>
</cp:coreProperties>
</file>