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8" r:id="rId11"/>
  </p:sldIdLst>
  <p:sldSz cx="12192000" cy="6858000"/>
  <p:notesSz cx="6858000" cy="9144000"/>
  <p:custDataLst>
    <p:tags r:id="rId12"/>
  </p:custDataLst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FBB38F-94A4-4D72-99D8-F9652F22E1C5}">
          <p14:sldIdLst>
            <p14:sldId id="256"/>
            <p14:sldId id="258"/>
            <p14:sldId id="259"/>
            <p14:sldId id="260"/>
            <p14:sldId id="261"/>
            <p14:sldId id="262"/>
            <p14:sldId id="265"/>
            <p14:sldId id="264"/>
            <p14:sldId id="266"/>
            <p14:sldId id="268"/>
          </p14:sldIdLst>
        </p14:section>
        <p14:section name="Раздел без заголовка" id="{A848F363-8383-4FDF-BD65-3565AEDAFE7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475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098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615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017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292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299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044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939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81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815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921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091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88F8F-B5D7-4B34-A324-C356ED323CC2}" type="datetimeFigureOut">
              <a:rPr lang="uk-UA" smtClean="0"/>
              <a:t>21.12.2022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2967A-5E51-4690-B84D-B7842B6DC3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317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9SOsJP3RxdE" TargetMode="External"/><Relationship Id="rId6" Type="http://schemas.openxmlformats.org/officeDocument/2006/relationships/hyperlink" Target="https://youtu.be/9SOsJP3RxdE" TargetMode="External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slide" Target="slide4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hyperlink" Target="http://www.mindomo.com/" TargetMode="External"/><Relationship Id="rId7" Type="http://schemas.openxmlformats.org/officeDocument/2006/relationships/hyperlink" Target="http://www.spiderscribe.ne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2.bubbl.us.com/" TargetMode="External"/><Relationship Id="rId5" Type="http://schemas.openxmlformats.org/officeDocument/2006/relationships/hyperlink" Target="http://www.mindmeister.com/ru" TargetMode="External"/><Relationship Id="rId4" Type="http://schemas.openxmlformats.org/officeDocument/2006/relationships/hyperlink" Target="https://www.mapmyself.com/" TargetMode="External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7.JPG"/><Relationship Id="rId4" Type="http://schemas.openxmlformats.org/officeDocument/2006/relationships/image" Target="../media/image6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34411" y="2828835"/>
            <a:ext cx="692317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Ментальні</a:t>
            </a:r>
            <a:r>
              <a:rPr lang="ru-RU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72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карти</a:t>
            </a:r>
            <a:endParaRPr lang="ru-RU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6000">
        <p14:reveal/>
      </p:transition>
    </mc:Choice>
    <mc:Fallback xmlns="">
      <p:transition spd="slow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30000" y="3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41302 -0.480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51" y="-2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6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pic>
        <p:nvPicPr>
          <p:cNvPr id="7" name="Рисунок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  <p:sp>
        <p:nvSpPr>
          <p:cNvPr id="8" name="Прямоугольник 7">
            <a:hlinkClick r:id="rId6" tooltip="Переглянути в Інтернеті"/>
          </p:cNvPr>
          <p:cNvSpPr/>
          <p:nvPr/>
        </p:nvSpPr>
        <p:spPr>
          <a:xfrm>
            <a:off x="2144361" y="5956792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Roboto" panose="02000000000000000000" pitchFamily="2" charset="0"/>
              </a:rPr>
              <a:t>Візир В.А. Методичні </a:t>
            </a:r>
            <a:r>
              <a:rPr lang="uk-UA" b="0" i="0" dirty="0">
                <a:effectLst/>
                <a:latin typeface="Roboto" panose="02000000000000000000" pitchFamily="2" charset="0"/>
              </a:rPr>
              <a:t>родзинки «Створюємо інтелект-карту (</a:t>
            </a:r>
            <a:r>
              <a:rPr lang="en-US" b="0" i="0" dirty="0">
                <a:effectLst/>
                <a:latin typeface="Roboto" panose="02000000000000000000" pitchFamily="2" charset="0"/>
              </a:rPr>
              <a:t>Mind Map)»</a:t>
            </a:r>
          </a:p>
        </p:txBody>
      </p:sp>
      <p:pic>
        <p:nvPicPr>
          <p:cNvPr id="3" name="9SOsJP3RxdE"/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1293232" y="449998"/>
            <a:ext cx="9605537" cy="540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6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9184" y="621792"/>
            <a:ext cx="11539728" cy="277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Ментальні карти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спосіб організації процесу творчого мислення за допомогою схем , побудованих за певними правилами.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Ментальні карти ( інтелект карти, карти розуму , карти пам'яті , </a:t>
            </a:r>
            <a:r>
              <a:rPr lang="uk-UA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Mind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Maps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 - це унікальна технологія роботи з інформацією , спосіб зображення процесу загального системного мислення за допомогою схем 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Карти пам'яті - проста і ефективна техніка . У деяких європейських країнах вони використовуються при навчанні дітей у початкових класах школи.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Інші назви : карта розуму , інтелект-карти , </a:t>
            </a:r>
            <a:r>
              <a:rPr lang="uk-UA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Mind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(саме останнє є основною назвою , введеним Тоні </a:t>
            </a:r>
            <a:r>
              <a:rPr lang="uk-UA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Бьюзеном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 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1598" y="4145724"/>
            <a:ext cx="37883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hlinkClick r:id="rId3" action="ppaction://hlinksldjump" tooltip="Більше інформації"/>
              </a:rPr>
              <a:t>Використання ментальних карт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33804" y="4856493"/>
            <a:ext cx="268392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 action="ppaction://hlinksldjump" tooltip="Більше інформації"/>
              </a:rPr>
              <a:t>Області застосування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53184" y="5635648"/>
            <a:ext cx="244516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 action="ppaction://hlinksldjump" tooltip="Більше інформації"/>
              </a:rPr>
              <a:t>Правила створення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81571" y="4145724"/>
            <a:ext cx="1571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hlinkClick r:id="rId6" action="ppaction://hlinksldjump" tooltip="Більше інформації"/>
              </a:rPr>
              <a:t>Веб-сервіси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80998" y="5643172"/>
            <a:ext cx="1772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hlinkClick r:id="rId7" action="ppaction://hlinksldjump" tooltip="Більше інформації"/>
              </a:rPr>
              <a:t>Майстер-клас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209299" y="4866175"/>
            <a:ext cx="1316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hlinkClick r:id="rId8" action="ppaction://hlinksldjump" tooltip="Більше інформації"/>
              </a:rPr>
              <a:t>Приклади</a:t>
            </a:r>
            <a:endParaRPr lang="uk-UA" dirty="0"/>
          </a:p>
        </p:txBody>
      </p:sp>
      <p:pic>
        <p:nvPicPr>
          <p:cNvPr id="11" name="Рисунок 1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068" y="6306312"/>
            <a:ext cx="551688" cy="55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58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75176" y="1719072"/>
            <a:ext cx="56906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Навчання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Конспектування лекцій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Конспектування книг;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Підготовка матеріалу з певної теми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Рішення творчих завдань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Мозковий штурм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Презентації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Планування та розробка проектів різної складності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Складання списків справ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Спілкування 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Проведення тренінгів;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Розвиток інтелектуальних здібностей;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Вирішення особистих проблем;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І </a:t>
            </a:r>
            <a:r>
              <a:rPr lang="uk-UA" dirty="0" err="1"/>
              <a:t>т.д</a:t>
            </a:r>
            <a:r>
              <a:rPr lang="uk-UA" dirty="0"/>
              <a:t>.</a:t>
            </a:r>
          </a:p>
        </p:txBody>
      </p:sp>
      <p:pic>
        <p:nvPicPr>
          <p:cNvPr id="11" name="Рисунок 10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159715" y="672979"/>
            <a:ext cx="587257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70510" algn="just">
              <a:lnSpc>
                <a:spcPct val="107000"/>
              </a:lnSpc>
              <a:spcAft>
                <a:spcPts val="800"/>
              </a:spcAft>
            </a:pPr>
            <a:r>
              <a:rPr lang="uk-UA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Використовуються карти для наступних цілей: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11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3552" y="1720840"/>
            <a:ext cx="7269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Навчання:</a:t>
            </a:r>
            <a:endParaRPr lang="uk-UA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створення ясних і зрозумілих конспектів лекцій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максимальна віддача від прочитання книг / підручників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написання рефератів , курсових проектів , дипломів.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запам'ятовування 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підготовка до іспитів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запам'ятовування списків : що зробити / кому зателефонувати / ...</a:t>
            </a:r>
          </a:p>
          <a:p>
            <a:pPr lvl="0" algn="just"/>
            <a:endParaRPr lang="uk-UA" dirty="0"/>
          </a:p>
          <a:p>
            <a:pPr algn="just"/>
            <a:r>
              <a:rPr lang="uk-UA" b="1" dirty="0"/>
              <a:t>Презентації :</a:t>
            </a:r>
            <a:endParaRPr lang="uk-UA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ви за менший час даєте більше інформації, при цьому вас краще розуміють і запам'ятовують 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/>
              <a:t>проведення ділових зустрічей і переговорів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51939" y="672979"/>
            <a:ext cx="2310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/>
              <a:t>Області застосування</a:t>
            </a:r>
            <a:endParaRPr lang="uk-UA" dirty="0"/>
          </a:p>
        </p:txBody>
      </p:sp>
      <p:pic>
        <p:nvPicPr>
          <p:cNvPr id="10" name="Рисунок 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  <p:pic>
        <p:nvPicPr>
          <p:cNvPr id="12" name="Рисунок 1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-1" y="6326124"/>
            <a:ext cx="440436" cy="44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69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3552" y="1720840"/>
            <a:ext cx="72694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Планування :</a:t>
            </a:r>
            <a:endParaRPr lang="uk-UA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управління часом : план на день , тиждень , місяць , рік ...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розробка складних проектів: нового бізнесу , ...</a:t>
            </a:r>
          </a:p>
          <a:p>
            <a:pPr lvl="0" algn="just"/>
            <a:endParaRPr lang="uk-UA" dirty="0"/>
          </a:p>
          <a:p>
            <a:pPr algn="just"/>
            <a:r>
              <a:rPr lang="uk-UA" b="1" dirty="0"/>
              <a:t>Мозковий штурм</a:t>
            </a:r>
            <a:r>
              <a:rPr lang="uk-UA" dirty="0"/>
              <a:t> 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генерація нових ідей , творчість;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колективне рішення складних завдань.</a:t>
            </a:r>
          </a:p>
          <a:p>
            <a:pPr lvl="0" algn="just"/>
            <a:endParaRPr lang="uk-UA" dirty="0"/>
          </a:p>
          <a:p>
            <a:pPr algn="just"/>
            <a:r>
              <a:rPr lang="uk-UA" b="1" dirty="0"/>
              <a:t>Прийняття рішень :</a:t>
            </a:r>
            <a:endParaRPr lang="uk-UA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чітке бачення всіх « за» і « проти»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більш зважене і продумане рішення 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51939" y="672979"/>
            <a:ext cx="2310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/>
              <a:t>Області застосування</a:t>
            </a:r>
            <a:endParaRPr lang="uk-UA" dirty="0"/>
          </a:p>
        </p:txBody>
      </p:sp>
      <p:pic>
        <p:nvPicPr>
          <p:cNvPr id="9" name="Рисунок 8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50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68880" y="1720840"/>
            <a:ext cx="7269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Для ефективного користування будь-яким інструментом варто почитати інструкцію. Правила побудови інтелектуальної карти є визначеними. Особливо їх варто дотримуватися тим, хто тільки знайомиться з цією технікою.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Отже, </a:t>
            </a:r>
            <a:r>
              <a:rPr lang="uk-UA" b="1" dirty="0"/>
              <a:t>10 простих правил створення карт</a:t>
            </a:r>
            <a:r>
              <a:rPr lang="uk-UA" dirty="0"/>
              <a:t>:</a:t>
            </a:r>
          </a:p>
          <a:p>
            <a:pPr algn="just"/>
            <a:endParaRPr lang="uk-UA" dirty="0"/>
          </a:p>
          <a:p>
            <a:pPr marL="342900" lvl="0" indent="-342900" algn="just">
              <a:buFont typeface="+mj-lt"/>
              <a:buAutoNum type="arabicPeriod"/>
            </a:pPr>
            <a:r>
              <a:rPr lang="uk-UA" dirty="0"/>
              <a:t>Починаємо з центральної ідеї посередині чистого аркушу, використовуючи малюнок і хоча б 3 кольори.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dirty="0"/>
              <a:t>Використовуємо картинки, символи, коди і заповнюємо ними весь вільний простір.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dirty="0"/>
              <a:t>Вибираємо ключові слова і друкованим текстом наносимо на гілки, використовуючи верхній та нижній регістр.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dirty="0"/>
              <a:t>Кожен елемент (слово/картинка) повинен мати власну гілку.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43379" y="672979"/>
            <a:ext cx="2129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/>
              <a:t>Правила створення</a:t>
            </a:r>
            <a:endParaRPr lang="uk-UA" dirty="0"/>
          </a:p>
        </p:txBody>
      </p:sp>
      <p:pic>
        <p:nvPicPr>
          <p:cNvPr id="7" name="Рисунок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  <p:pic>
        <p:nvPicPr>
          <p:cNvPr id="10" name="Рисунок 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-1" y="6326124"/>
            <a:ext cx="440436" cy="44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50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68880" y="1720840"/>
            <a:ext cx="7269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Для ефективного користування будь-яким інструментом варто почитати інструкцію. Правила побудови інтелектуальної карти є визначеними. Особливо їх варто дотримуватися тим, хто тільки знайомиться з цією технікою.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Отже, </a:t>
            </a:r>
            <a:r>
              <a:rPr lang="uk-UA" b="1" dirty="0"/>
              <a:t>10 простих правил створення карт</a:t>
            </a:r>
            <a:r>
              <a:rPr lang="uk-UA" dirty="0"/>
              <a:t>:</a:t>
            </a:r>
          </a:p>
          <a:p>
            <a:pPr algn="just"/>
            <a:endParaRPr lang="uk-UA" dirty="0"/>
          </a:p>
          <a:p>
            <a:pPr marL="342900" lvl="0" indent="-342900" algn="just">
              <a:buFont typeface="+mj-lt"/>
              <a:buAutoNum type="arabicPeriod" startAt="5"/>
            </a:pPr>
            <a:r>
              <a:rPr lang="uk-UA" dirty="0"/>
              <a:t>Лінії повинні бути з’єднані, починаючи від центральної ідеї. Центральні лінії товстіші, органічні і текучі. Всі наступні гілки стаючи тоншими в залежності від радіального розходження від центру.</a:t>
            </a:r>
          </a:p>
          <a:p>
            <a:pPr marL="342900" lvl="0" indent="-342900" algn="just">
              <a:buFont typeface="+mj-lt"/>
              <a:buAutoNum type="arabicPeriod" startAt="5"/>
            </a:pPr>
            <a:r>
              <a:rPr lang="uk-UA" dirty="0"/>
              <a:t>Робимо лінії такої ж довжини, як і слово/картинка.</a:t>
            </a:r>
          </a:p>
          <a:p>
            <a:pPr marL="342900" lvl="0" indent="-342900" algn="just">
              <a:buFont typeface="+mj-lt"/>
              <a:buAutoNum type="arabicPeriod" startAt="5"/>
            </a:pPr>
            <a:r>
              <a:rPr lang="uk-UA" dirty="0"/>
              <a:t>Використовуємо кольори на власний розсуд і на всій карті пам’яті.</a:t>
            </a:r>
          </a:p>
          <a:p>
            <a:pPr marL="342900" lvl="0" indent="-342900" algn="just">
              <a:buFont typeface="+mj-lt"/>
              <a:buAutoNum type="arabicPeriod" startAt="5"/>
            </a:pPr>
            <a:r>
              <a:rPr lang="uk-UA" dirty="0"/>
              <a:t>Розробляємо свій особистий стиль </a:t>
            </a:r>
            <a:r>
              <a:rPr lang="uk-UA" dirty="0" err="1"/>
              <a:t>майнд</a:t>
            </a:r>
            <a:r>
              <a:rPr lang="uk-UA" dirty="0"/>
              <a:t> </a:t>
            </a:r>
            <a:r>
              <a:rPr lang="uk-UA" dirty="0" err="1"/>
              <a:t>меппінгу</a:t>
            </a:r>
            <a:r>
              <a:rPr lang="uk-UA" dirty="0"/>
              <a:t>.</a:t>
            </a:r>
          </a:p>
          <a:p>
            <a:pPr marL="342900" lvl="0" indent="-342900" algn="just">
              <a:buFont typeface="+mj-lt"/>
              <a:buAutoNum type="arabicPeriod" startAt="5"/>
            </a:pPr>
            <a:r>
              <a:rPr lang="uk-UA" dirty="0"/>
              <a:t>Використовуємо акценти і показуємо асоціації на своїй карті пам’яті.</a:t>
            </a:r>
          </a:p>
          <a:p>
            <a:pPr marL="342900" lvl="0" indent="-342900" algn="just">
              <a:buFont typeface="+mj-lt"/>
              <a:buAutoNum type="arabicPeriod" startAt="5"/>
            </a:pPr>
            <a:r>
              <a:rPr lang="uk-UA" dirty="0"/>
              <a:t>Зберігаємо ясність інтелектуальної карти, використовуючи радіальну ієрархію в цифровому порядку, або охоплюючи всі гілки.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43379" y="672979"/>
            <a:ext cx="2129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/>
              <a:t>Правила створення</a:t>
            </a:r>
            <a:endParaRPr lang="uk-UA" dirty="0"/>
          </a:p>
        </p:txBody>
      </p:sp>
      <p:pic>
        <p:nvPicPr>
          <p:cNvPr id="7" name="Рисунок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68880" y="1062472"/>
            <a:ext cx="7269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b="1" u="sng" dirty="0" err="1">
                <a:hlinkClick r:id="rId3"/>
              </a:rPr>
              <a:t>Mindomo</a:t>
            </a:r>
            <a:r>
              <a:rPr lang="uk-UA" dirty="0"/>
              <a:t> — програмне забезпечення створення діаграм </a:t>
            </a:r>
            <a:r>
              <a:rPr lang="uk-UA" dirty="0" err="1"/>
              <a:t>зв'язків</a:t>
            </a:r>
            <a:r>
              <a:rPr lang="uk-UA" dirty="0"/>
              <a:t> за допомогою Інтернету. До 3-х карт в безкоштовному режимі.</a:t>
            </a:r>
          </a:p>
          <a:p>
            <a:pPr lvl="0" algn="just"/>
            <a:endParaRPr lang="uk-UA" dirty="0"/>
          </a:p>
          <a:p>
            <a:pPr lvl="0" algn="just"/>
            <a:r>
              <a:rPr lang="uk-UA" b="1" u="sng" dirty="0" err="1">
                <a:hlinkClick r:id="rId4"/>
              </a:rPr>
              <a:t>MAPMYself</a:t>
            </a:r>
            <a:r>
              <a:rPr lang="uk-UA" dirty="0"/>
              <a:t> - також відомий як </a:t>
            </a:r>
            <a:r>
              <a:rPr lang="uk-UA" dirty="0" err="1"/>
              <a:t>Mapul</a:t>
            </a:r>
            <a:r>
              <a:rPr lang="uk-UA" dirty="0"/>
              <a:t> - інтернет-сервіс для створення гарних діаграм </a:t>
            </a:r>
            <a:r>
              <a:rPr lang="uk-UA" dirty="0" err="1"/>
              <a:t>зв'язків</a:t>
            </a:r>
            <a:r>
              <a:rPr lang="uk-UA" dirty="0"/>
              <a:t>, намальованих від руки, побудований на </a:t>
            </a:r>
            <a:r>
              <a:rPr lang="uk-UA" dirty="0" err="1"/>
              <a:t>SilverLight</a:t>
            </a:r>
            <a:r>
              <a:rPr lang="uk-UA" dirty="0"/>
              <a:t>. До 2-х карт в безкоштовному режимі.</a:t>
            </a:r>
          </a:p>
          <a:p>
            <a:pPr lvl="0" algn="just"/>
            <a:endParaRPr lang="uk-UA" dirty="0"/>
          </a:p>
          <a:p>
            <a:pPr lvl="0" algn="just"/>
            <a:r>
              <a:rPr lang="uk-UA" b="1" u="sng" dirty="0" err="1">
                <a:hlinkClick r:id="rId5"/>
              </a:rPr>
              <a:t>MindMeister</a:t>
            </a:r>
            <a:r>
              <a:rPr lang="uk-UA" dirty="0"/>
              <a:t> - Веб 2.0 додаток для побудови діаграм </a:t>
            </a:r>
            <a:r>
              <a:rPr lang="uk-UA" dirty="0" err="1"/>
              <a:t>зв'язків</a:t>
            </a:r>
            <a:r>
              <a:rPr lang="uk-UA" dirty="0"/>
              <a:t>, підтримує експорт у </a:t>
            </a:r>
            <a:r>
              <a:rPr lang="uk-UA" dirty="0" err="1"/>
              <a:t>pdf</a:t>
            </a:r>
            <a:r>
              <a:rPr lang="uk-UA" dirty="0"/>
              <a:t>, </a:t>
            </a:r>
            <a:r>
              <a:rPr lang="uk-UA" dirty="0" err="1"/>
              <a:t>FreeMind</a:t>
            </a:r>
            <a:r>
              <a:rPr lang="uk-UA" dirty="0"/>
              <a:t> (. </a:t>
            </a:r>
            <a:r>
              <a:rPr lang="uk-UA" dirty="0" err="1"/>
              <a:t>Mm</a:t>
            </a:r>
            <a:r>
              <a:rPr lang="uk-UA" dirty="0"/>
              <a:t>), </a:t>
            </a:r>
            <a:r>
              <a:rPr lang="uk-UA" dirty="0" err="1"/>
              <a:t>MindManager</a:t>
            </a:r>
            <a:r>
              <a:rPr lang="uk-UA" dirty="0"/>
              <a:t> 6 (. </a:t>
            </a:r>
            <a:r>
              <a:rPr lang="uk-UA" dirty="0" err="1"/>
              <a:t>Mmap</a:t>
            </a:r>
            <a:r>
              <a:rPr lang="uk-UA" dirty="0"/>
              <a:t>), а також у документ. </a:t>
            </a:r>
            <a:r>
              <a:rPr lang="uk-UA" dirty="0" err="1"/>
              <a:t>Rtf</a:t>
            </a:r>
            <a:r>
              <a:rPr lang="uk-UA" dirty="0"/>
              <a:t> або у вигляді зображення (. </a:t>
            </a:r>
            <a:r>
              <a:rPr lang="uk-UA" dirty="0" err="1"/>
              <a:t>Jpg</a:t>
            </a:r>
            <a:r>
              <a:rPr lang="uk-UA" dirty="0"/>
              <a:t>,. </a:t>
            </a:r>
            <a:r>
              <a:rPr lang="uk-UA" dirty="0" err="1"/>
              <a:t>Gif</a:t>
            </a:r>
            <a:r>
              <a:rPr lang="uk-UA" dirty="0"/>
              <a:t>,. </a:t>
            </a:r>
            <a:r>
              <a:rPr lang="uk-UA" dirty="0" err="1"/>
              <a:t>Png</a:t>
            </a:r>
            <a:r>
              <a:rPr lang="uk-UA" dirty="0"/>
              <a:t>). До 3-х карт в безкоштовному режимі.</a:t>
            </a:r>
          </a:p>
          <a:p>
            <a:pPr lvl="0" algn="just"/>
            <a:endParaRPr lang="uk-UA" dirty="0"/>
          </a:p>
          <a:p>
            <a:pPr lvl="0" algn="just"/>
            <a:r>
              <a:rPr lang="uk-UA" b="1" u="sng" dirty="0">
                <a:hlinkClick r:id="rId6"/>
              </a:rPr>
              <a:t>Bubbl.us</a:t>
            </a:r>
            <a:r>
              <a:rPr lang="uk-UA" dirty="0"/>
              <a:t> - інтернет-сервіс спільного створення діаграм </a:t>
            </a:r>
            <a:r>
              <a:rPr lang="uk-UA" dirty="0" err="1"/>
              <a:t>зв'язків</a:t>
            </a:r>
            <a:r>
              <a:rPr lang="uk-UA" dirty="0"/>
              <a:t>. Безкоштовно можна створити до 3-х діаграм, і це єдине обмеження.</a:t>
            </a:r>
          </a:p>
          <a:p>
            <a:pPr lvl="0" algn="just"/>
            <a:endParaRPr lang="uk-UA" dirty="0"/>
          </a:p>
          <a:p>
            <a:pPr lvl="0" algn="just"/>
            <a:r>
              <a:rPr lang="uk-UA" b="1" u="sng" dirty="0" err="1">
                <a:hlinkClick r:id="rId7"/>
              </a:rPr>
              <a:t>SpiderScribe</a:t>
            </a:r>
            <a:r>
              <a:rPr lang="uk-UA" dirty="0"/>
              <a:t> - безкоштовний сервіс (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Flash</a:t>
            </a:r>
            <a:r>
              <a:rPr lang="uk-UA" dirty="0"/>
              <a:t>). У вузлах карти можуть міститися: простий текст, картинка (</a:t>
            </a:r>
            <a:r>
              <a:rPr lang="uk-UA" dirty="0" err="1"/>
              <a:t>jpg</a:t>
            </a:r>
            <a:r>
              <a:rPr lang="uk-UA" dirty="0"/>
              <a:t>, </a:t>
            </a:r>
            <a:r>
              <a:rPr lang="uk-UA" dirty="0" err="1"/>
              <a:t>png</a:t>
            </a:r>
            <a:r>
              <a:rPr lang="uk-UA" dirty="0"/>
              <a:t>), дата (календар), карта (</a:t>
            </a:r>
            <a:r>
              <a:rPr lang="uk-UA" dirty="0" err="1"/>
              <a:t>GoogleMap</a:t>
            </a:r>
            <a:r>
              <a:rPr lang="uk-UA" dirty="0"/>
              <a:t>), або прикріплений файл. Експорт до </a:t>
            </a:r>
            <a:r>
              <a:rPr lang="uk-UA" dirty="0" err="1"/>
              <a:t>jpg</a:t>
            </a:r>
            <a:r>
              <a:rPr lang="uk-UA" dirty="0"/>
              <a:t> і </a:t>
            </a:r>
            <a:r>
              <a:rPr lang="uk-UA" dirty="0" err="1"/>
              <a:t>png</a:t>
            </a:r>
            <a:r>
              <a:rPr lang="uk-UA" dirty="0"/>
              <a:t>. Підтримується спільна робота над картою. Інтерфейс англійська, з підтримкою кирилиці проблем немає.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27227" y="672979"/>
            <a:ext cx="4545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/>
              <a:t>Веб-сервіси по створенню ментальних карт</a:t>
            </a:r>
            <a:endParaRPr lang="uk-UA" dirty="0"/>
          </a:p>
        </p:txBody>
      </p:sp>
      <p:pic>
        <p:nvPicPr>
          <p:cNvPr id="7" name="Рисунок 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5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371" y="1204088"/>
            <a:ext cx="8815245" cy="6862992"/>
          </a:xfrm>
          <a:prstGeom prst="rect">
            <a:avLst/>
          </a:prstGeom>
        </p:spPr>
      </p:pic>
      <p:pic>
        <p:nvPicPr>
          <p:cNvPr id="9" name="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142" y="0"/>
            <a:ext cx="3182143" cy="1731758"/>
          </a:xfrm>
          <a:prstGeom prst="rect">
            <a:avLst/>
          </a:prstGeom>
        </p:spPr>
      </p:pic>
      <p:pic>
        <p:nvPicPr>
          <p:cNvPr id="13" name="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88" y="3921013"/>
            <a:ext cx="3182143" cy="1585897"/>
          </a:xfrm>
          <a:prstGeom prst="rect">
            <a:avLst/>
          </a:prstGeom>
        </p:spPr>
      </p:pic>
      <p:pic>
        <p:nvPicPr>
          <p:cNvPr id="4" name="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4427" y="1473270"/>
            <a:ext cx="3182143" cy="19368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2230978" cy="450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31899" y="672979"/>
            <a:ext cx="2945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u="sng" dirty="0"/>
              <a:t>Приклади ментальних карт</a:t>
            </a:r>
            <a:endParaRPr lang="uk-UA" dirty="0"/>
          </a:p>
        </p:txBody>
      </p:sp>
      <p:pic>
        <p:nvPicPr>
          <p:cNvPr id="7" name="Рисунок 6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51564" y="6326124"/>
            <a:ext cx="440436" cy="440436"/>
          </a:xfrm>
          <a:prstGeom prst="rect">
            <a:avLst/>
          </a:prstGeom>
        </p:spPr>
      </p:pic>
      <p:pic>
        <p:nvPicPr>
          <p:cNvPr id="14" name="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1604" y="213800"/>
            <a:ext cx="10195968" cy="5081405"/>
          </a:xfrm>
          <a:prstGeom prst="rect">
            <a:avLst/>
          </a:prstGeom>
        </p:spPr>
      </p:pic>
      <p:pic>
        <p:nvPicPr>
          <p:cNvPr id="11" name="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388" y="607392"/>
            <a:ext cx="10269612" cy="6250608"/>
          </a:xfrm>
          <a:prstGeom prst="rect">
            <a:avLst/>
          </a:prstGeom>
        </p:spPr>
      </p:pic>
      <p:pic>
        <p:nvPicPr>
          <p:cNvPr id="10" name="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39" y="4053705"/>
            <a:ext cx="3800092" cy="202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3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a661bfa02bc2c56b8755964fa89c415aeb88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707</Words>
  <Application>Microsoft Office PowerPoint</Application>
  <PresentationFormat>Широкоэкранный</PresentationFormat>
  <Paragraphs>82</Paragraphs>
  <Slides>10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Василь</dc:creator>
  <cp:lastModifiedBy>Zverdvd.org</cp:lastModifiedBy>
  <cp:revision>27</cp:revision>
  <dcterms:created xsi:type="dcterms:W3CDTF">2019-05-12T03:07:10Z</dcterms:created>
  <dcterms:modified xsi:type="dcterms:W3CDTF">2022-12-21T08:56:45Z</dcterms:modified>
</cp:coreProperties>
</file>