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</p:sldMasterIdLst>
  <p:notesMasterIdLst>
    <p:notesMasterId r:id="rId4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301" r:id="rId23"/>
    <p:sldId id="276" r:id="rId24"/>
    <p:sldId id="302" r:id="rId25"/>
    <p:sldId id="303" r:id="rId26"/>
    <p:sldId id="277" r:id="rId27"/>
    <p:sldId id="304" r:id="rId28"/>
    <p:sldId id="278" r:id="rId29"/>
    <p:sldId id="314" r:id="rId30"/>
    <p:sldId id="279" r:id="rId31"/>
    <p:sldId id="280" r:id="rId32"/>
    <p:sldId id="281" r:id="rId33"/>
    <p:sldId id="282" r:id="rId34"/>
    <p:sldId id="283" r:id="rId35"/>
    <p:sldId id="305" r:id="rId36"/>
    <p:sldId id="306" r:id="rId37"/>
    <p:sldId id="308" r:id="rId38"/>
    <p:sldId id="309" r:id="rId39"/>
    <p:sldId id="310" r:id="rId40"/>
    <p:sldId id="311" r:id="rId41"/>
    <p:sldId id="312" r:id="rId42"/>
    <p:sldId id="313" r:id="rId43"/>
    <p:sldId id="284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99BF4-1677-4A92-B398-83444AB6E858}" type="datetimeFigureOut">
              <a:rPr lang="uk-UA" smtClean="0"/>
              <a:t>28.02.2023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F338-2542-467C-A083-576C703C2D2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821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F338-2542-467C-A083-576C703C2D28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218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62E89B38-6B9B-4915-A0D1-66C862F30FD6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D3F6A7-04A6-4062-BAD4-88442D14EF6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19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28FB0A-55E5-4663-9872-AB54FACCAF38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59C90-AC75-4B46-93D5-5E35DA460D5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5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B0CC-74D9-4B4B-876D-AFE6188019F3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EDC93-B379-4860-BA11-D7B9BA0048CF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03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761E55-D553-4B93-B9AD-E437793DCC5C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7A02B-054D-4D9D-A698-3997210A68C9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46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E682E35-96C7-4678-AE7C-8DA17D7E1120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66307775-9B32-4353-8373-35DC7965DA8F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57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57D52BB1-ED45-4DC4-9C4D-212E31E69D76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pPr>
              <a:defRPr/>
            </a:pPr>
            <a:fld id="{A4DC64C0-80BF-4686-BE01-120B831100E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08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7B425E-19C9-458A-81E9-599076E4C268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E646B-EBF4-4881-B331-EFB1436370C3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42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08175-88AA-41DB-B6CB-CBC53B437D3D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B1819-F819-4557-980B-93BC150A64DA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856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4CF922-A269-46B7-A275-9C1A875D4FAA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6EDE7-6E27-4FA5-B57E-1B51463A6DBC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45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CA29A0-5FC3-42DD-BC8F-71EE9CBC0895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B8CBA-328A-48FE-82CA-358CF6ADFEE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149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7C565C-34BC-4D36-AF6B-AFDF31BBFA51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A9C84-F59F-49CB-A5D3-4ECA03C516EF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53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3A1A87B4-2BF6-447B-9B86-506AEC40BBD6}" type="datetimeFigureOut">
              <a:rPr lang="ru-RU" smtClean="0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9A280A-A6C0-4FAF-BF8F-115926429ADF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3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1885" y="722812"/>
            <a:ext cx="7114903" cy="5138058"/>
          </a:xfrm>
        </p:spPr>
        <p:txBody>
          <a:bodyPr/>
          <a:lstStyle/>
          <a:p>
            <a:pPr algn="ctr"/>
            <a:r>
              <a:rPr lang="uk-UA" sz="4400" dirty="0">
                <a:latin typeface="Georgia" panose="02040502050405020303" pitchFamily="18" charset="0"/>
              </a:rPr>
              <a:t>Тарас Шевченко. «Сон» («У всякого своя доля…»). Поема і тогочасна суспільна дійсність. Композиційний прийом «сну». Зміст твору, головні ідеї</a:t>
            </a:r>
          </a:p>
        </p:txBody>
      </p:sp>
      <p:pic>
        <p:nvPicPr>
          <p:cNvPr id="1026" name="Picture 2" descr="Сон («У всякого своя доля») - АудіоКниги Українсько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788" y="287383"/>
            <a:ext cx="4401233" cy="630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815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80" y="339635"/>
            <a:ext cx="8825659" cy="161108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Поема «Сон» </a:t>
            </a:r>
            <a:b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(«У всякого своя доля…»)</a:t>
            </a:r>
            <a:endParaRPr lang="uk-UA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8982" y="2706255"/>
            <a:ext cx="8538157" cy="226290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Тема: </a:t>
            </a:r>
            <a:r>
              <a:rPr lang="uk-UA" sz="3600" dirty="0">
                <a:solidFill>
                  <a:schemeClr val="bg1"/>
                </a:solidFill>
                <a:latin typeface="Georgia" panose="02040502050405020303" pitchFamily="18" charset="0"/>
              </a:rPr>
              <a:t>зображення і протиставлення нещасного життя народного  життю «райському» вельмож, царів.</a:t>
            </a:r>
            <a:endParaRPr lang="uk-UA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54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80" y="339635"/>
            <a:ext cx="8825659" cy="161108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Поема «Сон» </a:t>
            </a:r>
            <a:b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(«У всякого своя доля…»)</a:t>
            </a:r>
            <a:endParaRPr lang="uk-UA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8982" y="2706255"/>
            <a:ext cx="10427854" cy="2540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Ідея: </a:t>
            </a:r>
            <a:r>
              <a:rPr lang="uk-UA" sz="3600" dirty="0">
                <a:solidFill>
                  <a:schemeClr val="bg1"/>
                </a:solidFill>
                <a:latin typeface="Georgia" panose="02040502050405020303" pitchFamily="18" charset="0"/>
              </a:rPr>
              <a:t>засудження аморальності й паразитизму господарів країни, заклик до самоусвідомлення народу, пробудження його національної гідності.</a:t>
            </a:r>
            <a:endParaRPr lang="uk-UA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5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80" y="339635"/>
            <a:ext cx="8825659" cy="161108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Поема «Сон» </a:t>
            </a:r>
            <a:b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(«У всякого своя доля…»)</a:t>
            </a:r>
            <a:endParaRPr lang="uk-UA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8982" y="2355273"/>
            <a:ext cx="10427854" cy="37130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Основна думка: </a:t>
            </a:r>
            <a:r>
              <a:rPr lang="uk-UA" sz="3600" dirty="0">
                <a:solidFill>
                  <a:schemeClr val="bg1"/>
                </a:solidFill>
                <a:latin typeface="Georgia" panose="02040502050405020303" pitchFamily="18" charset="0"/>
              </a:rPr>
              <a:t>І. Франко: «Сон» - се, безперечно, перший в Росії смілий і прямий удар на гниль і неправду кріпацтва». </a:t>
            </a:r>
          </a:p>
          <a:p>
            <a:pPr algn="ctr"/>
            <a:r>
              <a:rPr lang="uk-UA" sz="3600" dirty="0">
                <a:solidFill>
                  <a:schemeClr val="bg1"/>
                </a:solidFill>
                <a:latin typeface="Georgia" panose="02040502050405020303" pitchFamily="18" charset="0"/>
              </a:rPr>
              <a:t>Тарас Шевченко в поемі заявив на весь голос, що головні біди України є похідними від її підневільного стану в Російській імперії.</a:t>
            </a:r>
            <a:endParaRPr lang="uk-UA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5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80" y="339635"/>
            <a:ext cx="8825659" cy="161108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Поема «Сон» </a:t>
            </a:r>
            <a:b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(«У всякого своя доля…»)</a:t>
            </a:r>
            <a:endParaRPr lang="uk-UA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8982" y="2706255"/>
            <a:ext cx="10427854" cy="254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Жанр: </a:t>
            </a:r>
            <a:r>
              <a:rPr lang="uk-UA" sz="3600" dirty="0">
                <a:solidFill>
                  <a:schemeClr val="bg1"/>
                </a:solidFill>
                <a:latin typeface="Georgia" panose="02040502050405020303" pitchFamily="18" charset="0"/>
              </a:rPr>
              <a:t>ліро-епічна сатирична поема; це політична сатира</a:t>
            </a:r>
            <a:endParaRPr lang="uk-UA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80" y="339635"/>
            <a:ext cx="8825659" cy="161108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Поема «Сон» </a:t>
            </a:r>
            <a:b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(«У всякого своя доля…»)</a:t>
            </a:r>
            <a:endParaRPr lang="uk-UA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8982" y="2706255"/>
            <a:ext cx="10427854" cy="254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Особливості назви. </a:t>
            </a:r>
            <a:r>
              <a:rPr lang="uk-UA" sz="3600" dirty="0">
                <a:solidFill>
                  <a:schemeClr val="bg1"/>
                </a:solidFill>
                <a:latin typeface="Georgia" panose="02040502050405020303" pitchFamily="18" charset="0"/>
              </a:rPr>
              <a:t>Назва несе певне ідейне навантаження. В українській літературі часто використовувалась метафора сну, від якого народ скоро повинен прокинутись.</a:t>
            </a:r>
            <a:endParaRPr lang="uk-UA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61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81" y="339635"/>
            <a:ext cx="5718484" cy="220960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Поема «Сон» </a:t>
            </a:r>
            <a:b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(«У всякого своя доля…»)</a:t>
            </a:r>
            <a:b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b="1" dirty="0">
                <a:solidFill>
                  <a:srgbClr val="7030A0"/>
                </a:solidFill>
                <a:latin typeface="Georgia" panose="02040502050405020303" pitchFamily="18" charset="0"/>
              </a:rPr>
              <a:t>КОМПОЗИЦІЯ</a:t>
            </a:r>
            <a:endParaRPr lang="uk-UA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8982" y="3094182"/>
            <a:ext cx="5430983" cy="34636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Tx/>
              <a:buChar char="-"/>
            </a:pP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пролог;</a:t>
            </a:r>
          </a:p>
          <a:p>
            <a:pPr marL="571500" indent="-571500" algn="ctr">
              <a:buFontTx/>
              <a:buChar char="-"/>
            </a:pP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покріпачена Україна;</a:t>
            </a:r>
          </a:p>
          <a:p>
            <a:pPr marL="571500" indent="-571500" algn="ctr">
              <a:buFontTx/>
              <a:buChar char="-"/>
            </a:pP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сибірські терени;</a:t>
            </a:r>
          </a:p>
          <a:p>
            <a:pPr marL="571500" indent="-571500" algn="ctr">
              <a:buFontTx/>
              <a:buChar char="-"/>
            </a:pP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самодержавний Петербург;</a:t>
            </a:r>
          </a:p>
          <a:p>
            <a:pPr marL="571500" indent="-571500" algn="ctr">
              <a:buFontTx/>
              <a:buChar char="-"/>
            </a:pP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прийом у царських палатах;</a:t>
            </a:r>
          </a:p>
          <a:p>
            <a:pPr marL="571500" indent="-571500" algn="ctr">
              <a:buFontTx/>
              <a:buChar char="-"/>
            </a:pP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видіння над Невою;</a:t>
            </a:r>
          </a:p>
          <a:p>
            <a:pPr marL="571500" indent="-571500" algn="ctr">
              <a:buFontTx/>
              <a:buChar char="-"/>
            </a:pP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вранішня столиця;</a:t>
            </a:r>
          </a:p>
          <a:p>
            <a:pPr marL="571500" indent="-571500" algn="ctr">
              <a:buFontTx/>
              <a:buChar char="-"/>
            </a:pPr>
            <a:r>
              <a:rPr lang="uk-UA" sz="2400" dirty="0">
                <a:solidFill>
                  <a:schemeClr val="bg1"/>
                </a:solidFill>
                <a:latin typeface="Georgia" panose="02040502050405020303" pitchFamily="18" charset="0"/>
              </a:rPr>
              <a:t>другий прийом у палатах.</a:t>
            </a:r>
          </a:p>
        </p:txBody>
      </p:sp>
      <p:pic>
        <p:nvPicPr>
          <p:cNvPr id="6146" name="Picture 2" descr="Ваш сюжет для иг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0"/>
            <a:ext cx="57054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2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81" y="339635"/>
            <a:ext cx="5718484" cy="220960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Поема «Сон» </a:t>
            </a:r>
            <a:b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(«У всякого своя доля…»)</a:t>
            </a:r>
            <a:b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b="1" dirty="0">
                <a:solidFill>
                  <a:srgbClr val="7030A0"/>
                </a:solidFill>
                <a:latin typeface="Georgia" panose="02040502050405020303" pitchFamily="18" charset="0"/>
              </a:rPr>
              <a:t>КОМПОЗИЦІЯ</a:t>
            </a:r>
            <a:endParaRPr lang="uk-UA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8982" y="3094182"/>
            <a:ext cx="9772073" cy="237374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Експозиція</a:t>
            </a:r>
            <a:r>
              <a:rPr lang="uk-UA" sz="3200" dirty="0">
                <a:solidFill>
                  <a:schemeClr val="bg1"/>
                </a:solidFill>
                <a:latin typeface="Georgia" panose="02040502050405020303" pitchFamily="18" charset="0"/>
              </a:rPr>
              <a:t>: пролог, у якому поет розмірковує над тим, що кожна людина має власну долю; зображує соціальні й моральні гріхи, які процвітають у країні.</a:t>
            </a:r>
          </a:p>
        </p:txBody>
      </p:sp>
    </p:spTree>
    <p:extLst>
      <p:ext uri="{BB962C8B-B14F-4D97-AF65-F5344CB8AC3E}">
        <p14:creationId xmlns:p14="http://schemas.microsoft.com/office/powerpoint/2010/main" val="3702400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81" y="339635"/>
            <a:ext cx="5718484" cy="220960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Поема «Сон» </a:t>
            </a:r>
            <a:b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(«У всякого своя доля…»)</a:t>
            </a:r>
            <a:b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b="1" dirty="0">
                <a:solidFill>
                  <a:srgbClr val="7030A0"/>
                </a:solidFill>
                <a:latin typeface="Georgia" panose="02040502050405020303" pitchFamily="18" charset="0"/>
              </a:rPr>
              <a:t>КОМПОЗИЦІЯ</a:t>
            </a:r>
            <a:endParaRPr lang="uk-UA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8982" y="3094183"/>
            <a:ext cx="9772073" cy="203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Зав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’</a:t>
            </a:r>
            <a:r>
              <a:rPr lang="ru-RU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язка: </a:t>
            </a:r>
            <a:r>
              <a:rPr lang="ru-RU" sz="3200" dirty="0">
                <a:solidFill>
                  <a:schemeClr val="bg1"/>
                </a:solidFill>
                <a:latin typeface="Georgia" panose="02040502050405020303" pitchFamily="18" charset="0"/>
              </a:rPr>
              <a:t>лаштування п</a:t>
            </a: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’</a:t>
            </a:r>
            <a:r>
              <a:rPr lang="ru-RU" sz="3200" dirty="0">
                <a:solidFill>
                  <a:schemeClr val="bg1"/>
                </a:solidFill>
                <a:latin typeface="Georgia" panose="02040502050405020303" pitchFamily="18" charset="0"/>
              </a:rPr>
              <a:t>яного ліричного героя до сну і врешті-решт його політ до неба.</a:t>
            </a:r>
          </a:p>
        </p:txBody>
      </p:sp>
    </p:spTree>
    <p:extLst>
      <p:ext uri="{BB962C8B-B14F-4D97-AF65-F5344CB8AC3E}">
        <p14:creationId xmlns:p14="http://schemas.microsoft.com/office/powerpoint/2010/main" val="2438626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81" y="339635"/>
            <a:ext cx="5718484" cy="220960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Поема «Сон» </a:t>
            </a:r>
            <a:b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(«У всякого своя доля…»)</a:t>
            </a:r>
            <a:b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b="1" dirty="0">
                <a:solidFill>
                  <a:srgbClr val="7030A0"/>
                </a:solidFill>
                <a:latin typeface="Georgia" panose="02040502050405020303" pitchFamily="18" charset="0"/>
              </a:rPr>
              <a:t>КОМПОЗИЦІЯ</a:t>
            </a:r>
            <a:endParaRPr lang="uk-UA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8982" y="3094182"/>
            <a:ext cx="9772073" cy="22167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Розвиток</a:t>
            </a:r>
            <a:r>
              <a:rPr lang="ru-RU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подій</a:t>
            </a:r>
            <a:r>
              <a:rPr lang="ru-RU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: </a:t>
            </a:r>
            <a:r>
              <a:rPr lang="ru-RU" sz="3200" dirty="0" err="1">
                <a:solidFill>
                  <a:schemeClr val="bg1"/>
                </a:solidFill>
                <a:latin typeface="Georgia" panose="02040502050405020303" pitchFamily="18" charset="0"/>
              </a:rPr>
              <a:t>змалювання</a:t>
            </a:r>
            <a:r>
              <a:rPr lang="ru-RU" sz="3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Georgia" panose="02040502050405020303" pitchFamily="18" charset="0"/>
              </a:rPr>
              <a:t>загальної</a:t>
            </a:r>
            <a:r>
              <a:rPr lang="ru-RU" sz="3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Georgia" panose="02040502050405020303" pitchFamily="18" charset="0"/>
              </a:rPr>
              <a:t>картини</a:t>
            </a:r>
            <a:r>
              <a:rPr lang="ru-RU" sz="3200" dirty="0">
                <a:solidFill>
                  <a:schemeClr val="bg1"/>
                </a:solidFill>
                <a:latin typeface="Georgia" panose="02040502050405020303" pitchFamily="18" charset="0"/>
              </a:rPr>
              <a:t> життя у </a:t>
            </a:r>
            <a:r>
              <a:rPr lang="ru-RU" sz="3200" dirty="0" err="1">
                <a:solidFill>
                  <a:schemeClr val="bg1"/>
                </a:solidFill>
                <a:latin typeface="Georgia" panose="02040502050405020303" pitchFamily="18" charset="0"/>
              </a:rPr>
              <a:t>часи</a:t>
            </a:r>
            <a:r>
              <a:rPr lang="ru-RU" sz="3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Georgia" panose="02040502050405020303" pitchFamily="18" charset="0"/>
              </a:rPr>
              <a:t>покріпачення</a:t>
            </a:r>
            <a:r>
              <a:rPr lang="ru-RU" sz="32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Georgia" panose="02040502050405020303" pitchFamily="18" charset="0"/>
              </a:rPr>
              <a:t>самодержавством</a:t>
            </a:r>
            <a:r>
              <a:rPr lang="ru-RU" sz="3200" dirty="0">
                <a:solidFill>
                  <a:schemeClr val="bg1"/>
                </a:solidFill>
                <a:latin typeface="Georgia" panose="02040502050405020303" pitchFamily="18" charset="0"/>
              </a:rPr>
              <a:t> простого люду.</a:t>
            </a:r>
          </a:p>
        </p:txBody>
      </p:sp>
    </p:spTree>
    <p:extLst>
      <p:ext uri="{BB962C8B-B14F-4D97-AF65-F5344CB8AC3E}">
        <p14:creationId xmlns:p14="http://schemas.microsoft.com/office/powerpoint/2010/main" val="814476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81" y="339635"/>
            <a:ext cx="5718484" cy="220960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Поема «Сон» </a:t>
            </a:r>
            <a:b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(«У всякого своя доля…»)</a:t>
            </a:r>
            <a:b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b="1" dirty="0">
                <a:solidFill>
                  <a:srgbClr val="7030A0"/>
                </a:solidFill>
                <a:latin typeface="Georgia" panose="02040502050405020303" pitchFamily="18" charset="0"/>
              </a:rPr>
              <a:t>КОМПОЗИЦІЯ</a:t>
            </a:r>
            <a:endParaRPr lang="uk-UA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8982" y="3094182"/>
            <a:ext cx="9772073" cy="205047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Кульмінація:</a:t>
            </a:r>
            <a:r>
              <a:rPr lang="ru-RU" sz="3600" dirty="0">
                <a:solidFill>
                  <a:schemeClr val="bg1"/>
                </a:solidFill>
                <a:latin typeface="Georgia" panose="02040502050405020303" pitchFamily="18" charset="0"/>
              </a:rPr>
              <a:t> сатиричне висміювання катів і грабіжників народу.</a:t>
            </a:r>
          </a:p>
        </p:txBody>
      </p:sp>
    </p:spTree>
    <p:extLst>
      <p:ext uri="{BB962C8B-B14F-4D97-AF65-F5344CB8AC3E}">
        <p14:creationId xmlns:p14="http://schemas.microsoft.com/office/powerpoint/2010/main" val="259800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Georgia" panose="02040502050405020303" pitchFamily="18" charset="0"/>
              </a:rPr>
              <a:t>1843 рік для Шевченка був дуже важливим у творчому зростанні…</a:t>
            </a:r>
          </a:p>
        </p:txBody>
      </p:sp>
      <p:pic>
        <p:nvPicPr>
          <p:cNvPr id="2050" name="Picture 2" descr="Студентська газета філологічного факультету &amp;quot;Ярослов&amp;quot; » №14 – лютий –  березень 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244" y="1960835"/>
            <a:ext cx="3620970" cy="432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6320" y="2682240"/>
            <a:ext cx="5738949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Georgia" panose="02040502050405020303" pitchFamily="18" charset="0"/>
              </a:rPr>
              <a:t>Після багаторічної розлуки з рідним краєм поет відвідав Україну. Ще підлітком-кріпаком він залишив її не з власної волі.</a:t>
            </a:r>
          </a:p>
        </p:txBody>
      </p:sp>
    </p:spTree>
    <p:extLst>
      <p:ext uri="{BB962C8B-B14F-4D97-AF65-F5344CB8AC3E}">
        <p14:creationId xmlns:p14="http://schemas.microsoft.com/office/powerpoint/2010/main" val="3306664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81" y="339635"/>
            <a:ext cx="5718484" cy="220960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Поема «Сон» </a:t>
            </a:r>
            <a:b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(«У всякого своя доля…»)</a:t>
            </a:r>
            <a:b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b="1" dirty="0">
                <a:solidFill>
                  <a:srgbClr val="7030A0"/>
                </a:solidFill>
                <a:latin typeface="Georgia" panose="02040502050405020303" pitchFamily="18" charset="0"/>
              </a:rPr>
              <a:t>КОМПОЗИЦІЯ</a:t>
            </a:r>
            <a:endParaRPr lang="uk-UA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8982" y="3094183"/>
            <a:ext cx="9772073" cy="2493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Розв</a:t>
            </a:r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’</a:t>
            </a:r>
            <a:r>
              <a:rPr lang="uk-UA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язка: </a:t>
            </a:r>
            <a:r>
              <a:rPr lang="uk-UA" sz="3600" dirty="0">
                <a:solidFill>
                  <a:schemeClr val="bg1"/>
                </a:solidFill>
                <a:latin typeface="Georgia" panose="02040502050405020303" pitchFamily="18" charset="0"/>
              </a:rPr>
              <a:t>«Не здивуйте, / Брати любі, милі,/Що не своє розказав вам, / А те, що приснилось».</a:t>
            </a:r>
            <a:endParaRPr lang="uk-UA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36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548680"/>
            <a:ext cx="8856984" cy="106984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Асоціативний ряд  вступної частини:</a:t>
            </a:r>
            <a:br>
              <a:rPr lang="ru-RU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9737" y="1052737"/>
            <a:ext cx="6768752" cy="5264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 - </a:t>
            </a:r>
            <a:r>
              <a:rPr lang="ru-RU" sz="32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«Той мурує, той руйнує»;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 - « Той неситим оком за край світа зазирає»;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  - «Той тузами обирає свата»;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  - «А той нишком у куточку гострить ніж на брата»;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 - «Запустить пазурі в печінки»;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 - «Кров, як воду, точить».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420888"/>
            <a:ext cx="2148357" cy="1942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852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Georgia" panose="02040502050405020303" pitchFamily="18" charset="0"/>
              </a:rPr>
              <a:t>Перша подорож в Україну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111" y="1560946"/>
            <a:ext cx="10890107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Georgia" panose="02040502050405020303" pitchFamily="18" charset="0"/>
              </a:rPr>
              <a:t>У першій частині оповідач прощається з «безталанною вдовою» Україною, яку спочатку змальовано як земний рай, оповитий красою, а потім як пекло, у якому панують жорстокість і деспотизм.</a:t>
            </a:r>
          </a:p>
        </p:txBody>
      </p:sp>
      <p:pic>
        <p:nvPicPr>
          <p:cNvPr id="12290" name="Picture 2" descr="Філологічні викрутаси: Ідейно-художній аналіз поеми «Сон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09" y="3712557"/>
            <a:ext cx="5745018" cy="301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00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620688"/>
            <a:ext cx="5364088" cy="106984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Асоціативний ряд</a:t>
            </a:r>
            <a:br>
              <a:rPr lang="ru-RU" b="1" i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r>
              <a:rPr lang="ru-RU" b="1" i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«Україна – земний рай»</a:t>
            </a:r>
            <a:b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556793"/>
            <a:ext cx="4172322" cy="261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03826" y="1412777"/>
            <a:ext cx="475667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 «світає, край неба палає»;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 «соловейко сонце зустрічає»;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 «тихесенько вітер віє»;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 «степи, лани мріють»;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1624" y="4437112"/>
            <a:ext cx="7344816" cy="1835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 «верби зеленіють»;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 «тополі… розмовляють з полем»;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 «країна повита красою».</a:t>
            </a:r>
          </a:p>
        </p:txBody>
      </p:sp>
    </p:spTree>
    <p:extLst>
      <p:ext uri="{BB962C8B-B14F-4D97-AF65-F5344CB8AC3E}">
        <p14:creationId xmlns:p14="http://schemas.microsoft.com/office/powerpoint/2010/main" val="3996631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692696"/>
            <a:ext cx="4186808" cy="106984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Асоціативний ряд</a:t>
            </a:r>
            <a:br>
              <a:rPr lang="ru-RU" b="1" i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r>
              <a:rPr lang="ru-RU" b="1" i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«Україна – пекло»</a:t>
            </a:r>
            <a:br>
              <a:rPr lang="ru-RU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037" y="332656"/>
            <a:ext cx="195132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71865" y="1268761"/>
            <a:ext cx="5796136" cy="2845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  </a:t>
            </a:r>
            <a:r>
              <a:rPr lang="ru-RU" sz="2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 </a:t>
            </a:r>
            <a:r>
              <a:rPr lang="ru-RU" sz="2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«Немає  там  власті»;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  «Немає  там  кари»;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 «Латану  свитину з каліки  знімають»;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 «Покритка з байстрям шкандибає»;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 «Батько й мати одцурались;</a:t>
            </a:r>
            <a:endParaRPr lang="ru-RU" sz="26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0926" y="4293097"/>
            <a:ext cx="7416824" cy="172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«Розпинають  вдову за  подушне»;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«А сина кують, в військо оддають»;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«Під тином опухла дитина, голоднеє мре».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447474"/>
            <a:ext cx="2232248" cy="301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642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Georgia" panose="02040502050405020303" pitchFamily="18" charset="0"/>
              </a:rPr>
              <a:t>Друга подорож в Сибір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111" y="1560946"/>
            <a:ext cx="10890107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Сибір – частина азіатської території Росії. Площа майже 10 млн км2. З кінця 18 ст. Сибір – місце політичного заслання, де відбували покарання політичні діячі.</a:t>
            </a:r>
          </a:p>
        </p:txBody>
      </p:sp>
      <p:pic>
        <p:nvPicPr>
          <p:cNvPr id="18434" name="Picture 2" descr="Блог історика: як українців до Сибіру виганяли - BBC News Украї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64" y="3156671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579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64704"/>
            <a:ext cx="5688632" cy="57606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Асоціативний ряд:  Сибір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1213008"/>
            <a:ext cx="5581058" cy="5117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2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 «Вітер віє…. сніг біліє»;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2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 «Туман і пустота»;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2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 «Людей не чуть»;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2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- «Загули кайдани»;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2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- «заворушилася пустиня»;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2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- «мерці за правдою встають»;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2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 «злодій штемпований кайдани волочить»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2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- «розбійник зубами скрегоче»;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2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- «цар всесвітній, цар волі»;</a:t>
            </a:r>
          </a:p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2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- «не плаче, не стогне».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64" y="1213008"/>
            <a:ext cx="3401193" cy="240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9" b="13809"/>
          <a:stretch/>
        </p:blipFill>
        <p:spPr bwMode="auto">
          <a:xfrm>
            <a:off x="1674863" y="3933057"/>
            <a:ext cx="3433048" cy="18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866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5015780" cy="1400530"/>
          </a:xfrm>
        </p:spPr>
        <p:txBody>
          <a:bodyPr/>
          <a:lstStyle/>
          <a:p>
            <a:pPr algn="ctr"/>
            <a:r>
              <a:rPr lang="uk-UA" sz="3600" dirty="0">
                <a:latin typeface="Georgia" panose="02040502050405020303" pitchFamily="18" charset="0"/>
              </a:rPr>
              <a:t>Третя подорож </a:t>
            </a:r>
            <a:br>
              <a:rPr lang="uk-UA" sz="3600" dirty="0">
                <a:latin typeface="Georgia" panose="02040502050405020303" pitchFamily="18" charset="0"/>
              </a:rPr>
            </a:br>
            <a:r>
              <a:rPr lang="uk-UA" sz="3600" dirty="0">
                <a:latin typeface="Georgia" panose="02040502050405020303" pitchFamily="18" charset="0"/>
              </a:rPr>
              <a:t>у Петербург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111" y="1754908"/>
            <a:ext cx="5643853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Georgia" panose="02040502050405020303" pitchFamily="18" charset="0"/>
              </a:rPr>
              <a:t>Безкрає місто.</a:t>
            </a:r>
          </a:p>
          <a:p>
            <a:pPr marL="514350" indent="-514350"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Georgia" panose="02040502050405020303" pitchFamily="18" charset="0"/>
              </a:rPr>
              <a:t>Зустріч із земляком перед царським палацом.</a:t>
            </a:r>
          </a:p>
          <a:p>
            <a:pPr marL="514350" indent="-514350"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Georgia" panose="02040502050405020303" pitchFamily="18" charset="0"/>
              </a:rPr>
              <a:t>Опис царя і цариці.</a:t>
            </a:r>
          </a:p>
          <a:p>
            <a:pPr marL="514350" indent="-514350"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Georgia" panose="02040502050405020303" pitchFamily="18" charset="0"/>
              </a:rPr>
              <a:t>Сцени «генерального мордобитія».</a:t>
            </a:r>
          </a:p>
          <a:p>
            <a:pPr marL="514350" indent="-514350"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Georgia" panose="02040502050405020303" pitchFamily="18" charset="0"/>
              </a:rPr>
              <a:t>Прогулянка містом.</a:t>
            </a:r>
          </a:p>
          <a:p>
            <a:pPr marL="514350" indent="-514350"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Georgia" panose="02040502050405020303" pitchFamily="18" charset="0"/>
              </a:rPr>
              <a:t>Біля пам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’</a:t>
            </a:r>
            <a:r>
              <a:rPr lang="uk-UA" sz="2000" dirty="0">
                <a:solidFill>
                  <a:schemeClr val="bg1"/>
                </a:solidFill>
                <a:latin typeface="Georgia" panose="02040502050405020303" pitchFamily="18" charset="0"/>
              </a:rPr>
              <a:t>ятника Петру І.</a:t>
            </a:r>
          </a:p>
          <a:p>
            <a:pPr marL="514350" indent="-514350"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Georgia" panose="02040502050405020303" pitchFamily="18" charset="0"/>
              </a:rPr>
              <a:t>Пісня білої птахи.</a:t>
            </a:r>
          </a:p>
          <a:p>
            <a:pPr marL="514350" indent="-514350"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Georgia" panose="02040502050405020303" pitchFamily="18" charset="0"/>
              </a:rPr>
              <a:t>Біля сенату.</a:t>
            </a:r>
          </a:p>
          <a:p>
            <a:pPr marL="514350" indent="-514350"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Georgia" panose="02040502050405020303" pitchFamily="18" charset="0"/>
              </a:rPr>
              <a:t>Назад у палати. Цар після похмілля.</a:t>
            </a:r>
          </a:p>
        </p:txBody>
      </p:sp>
      <p:pic>
        <p:nvPicPr>
          <p:cNvPr id="19460" name="Picture 4" descr="В чугуне и сусальном золоте. Семь историй известных петербургских мостов |  События | Город | АиФ Санкт-Петербур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15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64704"/>
            <a:ext cx="8063060" cy="57606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Асоціативний ряд:  Петербург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88198" y="1213008"/>
            <a:ext cx="2568916" cy="4599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-  </a:t>
            </a: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-  </a:t>
            </a: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-  </a:t>
            </a: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-  </a:t>
            </a: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-  </a:t>
            </a: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-  </a:t>
            </a: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-  </a:t>
            </a: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-  </a:t>
            </a: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-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BB9829-57BC-F1FF-2B4D-1737D67CB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35" y="1552572"/>
            <a:ext cx="6096528" cy="4048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41A2F1-A0D7-9C8D-CF1F-8AFE34C8D586}"/>
              </a:ext>
            </a:extLst>
          </p:cNvPr>
          <p:cNvSpPr txBox="1"/>
          <p:nvPr/>
        </p:nvSpPr>
        <p:spPr>
          <a:xfrm>
            <a:off x="9681328" y="2102176"/>
            <a:ext cx="14705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0" dirty="0"/>
              <a:t>?</a:t>
            </a:r>
            <a:endParaRPr lang="en-US" sz="18000" dirty="0"/>
          </a:p>
        </p:txBody>
      </p:sp>
    </p:spTree>
    <p:extLst>
      <p:ext uri="{BB962C8B-B14F-4D97-AF65-F5344CB8AC3E}">
        <p14:creationId xmlns:p14="http://schemas.microsoft.com/office/powerpoint/2010/main" val="3859566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9" y="339635"/>
            <a:ext cx="5773903" cy="6079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Цар Микола І</a:t>
            </a:r>
            <a:b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- високий, сердитий, «одутий, мов посинів»;</a:t>
            </a:r>
            <a:b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- поганий, проклятий, лукавий, лютий;</a:t>
            </a:r>
            <a:b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- вседержитель;</a:t>
            </a:r>
            <a:b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- ведмідь або кошеня;</a:t>
            </a:r>
            <a:b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- «цар волі»;</a:t>
            </a:r>
            <a:b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- п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’</a:t>
            </a: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яничка;</a:t>
            </a:r>
            <a:b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- неситий, «цвенькає».</a:t>
            </a:r>
            <a:endParaRPr lang="uk-UA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0482" name="Picture 2" descr="Николай I , история жизни, значимые события и засл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73" y="38793"/>
            <a:ext cx="5600331" cy="784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7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Georgia" panose="02040502050405020303" pitchFamily="18" charset="0"/>
              </a:rPr>
              <a:t>Прийшла воля, перші успіхи в малярстві й літературне визнання.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6320" y="2682240"/>
            <a:ext cx="573894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Georgia" panose="02040502050405020303" pitchFamily="18" charset="0"/>
              </a:rPr>
              <a:t>Повертається в Україну вже не кріпаком.</a:t>
            </a:r>
          </a:p>
        </p:txBody>
      </p:sp>
      <p:pic>
        <p:nvPicPr>
          <p:cNvPr id="3076" name="Picture 4" descr="Чернігівська 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08" y="2052879"/>
            <a:ext cx="3258186" cy="37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8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9" y="339635"/>
            <a:ext cx="5773903" cy="6079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Цариця</a:t>
            </a:r>
            <a:b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- «мов та чапля меж птахами, скаче, бадьориться»;</a:t>
            </a:r>
            <a:b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- небога, мов опеньок засушений»;</a:t>
            </a:r>
            <a:b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- «тонка, довгонога, … хита головою»;</a:t>
            </a:r>
            <a:b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- «богиня»;</a:t>
            </a:r>
            <a:b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«цяця».</a:t>
            </a:r>
            <a:endParaRPr lang="uk-UA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1506" name="Picture 2" descr="Олександра Федорів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68" y="0"/>
            <a:ext cx="4948949" cy="675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82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9" y="339635"/>
            <a:ext cx="5773903" cy="6079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Цар Петро І</a:t>
            </a:r>
            <a:b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- «очі неситі»;</a:t>
            </a:r>
            <a:b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- жорстокий, підступний, байдужий до проблем простого люду;</a:t>
            </a:r>
            <a:b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- «людоїде, змію»;</a:t>
            </a:r>
            <a:b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- вбивця і самодур;</a:t>
            </a:r>
            <a:b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- проклятий людом;</a:t>
            </a:r>
            <a:b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- «мов світ увесь хоче загарбати»;</a:t>
            </a:r>
            <a:b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- кат-бузувір.</a:t>
            </a:r>
            <a:endParaRPr lang="uk-UA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2530" name="Picture 2" descr="Как Петра I подменили - 20 фактов в пользу этой теории - ЯПлакал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412" y="-68733"/>
            <a:ext cx="4978588" cy="692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32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909" y="1357745"/>
            <a:ext cx="5606473" cy="466436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Чиновники і панство</a:t>
            </a:r>
            <a:b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- улесливі, жадібні, ненажерливі, підступні;</a:t>
            </a:r>
            <a:b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- «деруть і з батька, і з брата»;</a:t>
            </a:r>
            <a:b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- «п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’</a:t>
            </a: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явки людські»;</a:t>
            </a:r>
            <a:b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- пузаті, сопуть, хропуть, понадувались, як індики.</a:t>
            </a:r>
            <a:endParaRPr lang="uk-UA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23556" name="Picture 4" descr="Три истории о Воронеже: чиновник с титулом «баран», ябеда-губернатор и  нано-Кольцов | Журнал &amp;quot;ГЛАЗА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214" y="1791855"/>
            <a:ext cx="5335693" cy="365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14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858982"/>
            <a:ext cx="9404723" cy="2493818"/>
          </a:xfrm>
        </p:spPr>
        <p:txBody>
          <a:bodyPr/>
          <a:lstStyle/>
          <a:p>
            <a:pPr algn="ctr"/>
            <a:r>
              <a:rPr lang="uk-UA" sz="3200" dirty="0">
                <a:latin typeface="Georgia" panose="02040502050405020303" pitchFamily="18" charset="0"/>
              </a:rPr>
              <a:t>Саме царі – найперші винуватці національного поневолення українського народу, грабіжники його багатства, руйнівники </a:t>
            </a:r>
            <a:br>
              <a:rPr lang="uk-UA" sz="3200" dirty="0">
                <a:latin typeface="Georgia" panose="02040502050405020303" pitchFamily="18" charset="0"/>
              </a:rPr>
            </a:br>
            <a:r>
              <a:rPr lang="uk-UA" sz="3200" dirty="0">
                <a:latin typeface="Georgia" panose="02040502050405020303" pitchFamily="18" charset="0"/>
              </a:rPr>
              <a:t>його традицій, </a:t>
            </a:r>
            <a:br>
              <a:rPr lang="uk-UA" sz="3200" dirty="0">
                <a:latin typeface="Georgia" panose="02040502050405020303" pitchFamily="18" charset="0"/>
              </a:rPr>
            </a:br>
            <a:r>
              <a:rPr lang="uk-UA" sz="3200" dirty="0">
                <a:latin typeface="Georgia" panose="02040502050405020303" pitchFamily="18" charset="0"/>
              </a:rPr>
              <a:t>мови, культури.</a:t>
            </a:r>
          </a:p>
        </p:txBody>
      </p:sp>
      <p:pic>
        <p:nvPicPr>
          <p:cNvPr id="3076" name="Picture 4" descr="Чернігівська 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90" y="2450042"/>
            <a:ext cx="3258186" cy="37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Сон (&amp;quot;У всякого своя доля...&amp;quot;) — Тарас Шевченко, читати повністю текст  твору онлайн. УкрЛіб : Українська Бібліот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90" y="3954815"/>
            <a:ext cx="5143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689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60648"/>
            <a:ext cx="4690864" cy="106984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Тестове опитування: 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1504" y="1196752"/>
            <a:ext cx="941671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9144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Завершити фразу відповідно до змісту твору: «У всякого не тільки своя доля, а й…»: </a:t>
            </a:r>
            <a:b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а) погляд на довкілля; б) індивідуальні здібності;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в) життєвий шлях; г) нахили і здібності. </a:t>
            </a:r>
            <a:b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2. «Щедра та розкішна» людина: </a:t>
            </a:r>
            <a:b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а) храми мурує; б) богобоязлива; в) намагається «неситим оком за край світа зазирати»;    г) не реагує на будь-яке лихо. </a:t>
            </a:r>
            <a:b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3. «Царят і старчат» поет називає: </a:t>
            </a:r>
            <a:b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а) адамовими дітьми; б) тихими і тверезими; в) байдужими до власної долі; </a:t>
            </a:r>
            <a:b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г) загарбниками і поневолювачами рідного краю. </a:t>
            </a:r>
            <a:b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ru-RU" sz="2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Рисунок 11" descr="D:\НА СТЕНД У КОРИДОР\поради батькам\батькам\immagin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332657"/>
            <a:ext cx="1116265" cy="102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520" y="692697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4. Хижина ліричного героя, що з’явився напідпитку додому, нагадувала:</a:t>
            </a:r>
            <a:r>
              <a:rPr lang="ru-RU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br>
              <a:rPr lang="ru-RU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а) садок вишневий; б) море перед бурею; в) достиглу ниву; г) тихий рай. </a:t>
            </a:r>
            <a:br>
              <a:rPr lang="ru-RU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5. Як характеризується сон п’яного з бенкету: </a:t>
            </a:r>
            <a:br>
              <a:rPr lang="ru-RU" sz="3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а) віщим; б) дивним; в) казковим;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г) миттєвим. </a:t>
            </a:r>
            <a:br>
              <a:rPr lang="ru-RU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6. Птах, який супроводжував політ героя уві сні: </a:t>
            </a:r>
            <a:br>
              <a:rPr lang="ru-RU" sz="3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а) сокіл; б) орел; в) сова; г) жайворонок. </a:t>
            </a:r>
            <a:br>
              <a:rPr lang="ru-RU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ru-RU" sz="36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Рисунок 11" descr="D:\НА СТЕНД У КОРИДОР\поради батькам\батькам\immagin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3277037"/>
            <a:ext cx="1714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6751" y="620688"/>
            <a:ext cx="88569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7. Вирушаючи у підхмарну подорож, герой залишає край: </a:t>
            </a:r>
            <a:b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а) неприязний; б) Богом забутий; в) сліз і страждання;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г) де землі родючії й сади квітучі.</a:t>
            </a:r>
            <a:b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8. Твір Т. Шевченка, про героїню якого згадує він у «Сні», зазначаючи: </a:t>
            </a:r>
            <a:r>
              <a:rPr lang="ru-RU" sz="2800" b="1" i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То покритка, попідтинню / з байстрям шкандибає, / батько й мати одцурались, / й чужі не приймають. </a:t>
            </a:r>
            <a:br>
              <a:rPr lang="ru-RU" sz="2800" i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а) «Тополя»; б) «Лілея»; в) «Катерина»; г) «Причинна». </a:t>
            </a:r>
            <a:b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9. З якою метою оповідач звертається до Бога? Щоб він: </a:t>
            </a:r>
            <a:br>
              <a:rPr lang="ru-RU" sz="2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а) побачив, що відбувається на землі;   б) покарав винних у соціальній несправедливості;   в) поспівчував горю покритки;   г) щораз ощасливлював бідних людей. </a:t>
            </a:r>
            <a:endParaRPr lang="ru-RU" sz="2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4" name="Рисунок 11" descr="D:\НА СТЕНД У КОРИДОР\поради батькам\батькам\immagin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87" y="2276872"/>
            <a:ext cx="857249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427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30557" y="764704"/>
            <a:ext cx="89289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10. Для чого ліричний герой здійснював мандри по небу? Щоб:</a:t>
            </a:r>
            <a: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b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а) дослідити життя в підхмар’ї; б) відчути радість і насолоду від цього; </a:t>
            </a:r>
            <a:b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в) віднайти на краю світу рай; г) поспілкуватися з Богом. </a:t>
            </a:r>
            <a:b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11. Пролітаючи над містом, сновидець міг спостерігати за: </a:t>
            </a:r>
            <a:br>
              <a:rPr lang="ru-RU" sz="2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а) театральним дійством; б) спорудженням храмів; </a:t>
            </a:r>
            <a:b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в) муштрою солдат; г) катуванням злочинця. </a:t>
            </a:r>
            <a:b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12. Царицю поет у творі називає: </a:t>
            </a:r>
            <a:br>
              <a:rPr lang="ru-RU" sz="2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а) зів’ялою квіткою; б) опалим листям;  в) засушеним опеньком; г) пораненим птахом. </a:t>
            </a:r>
            <a:br>
              <a:rPr lang="ru-RU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ru-RU" sz="2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" name="Рисунок 11" descr="D:\НА СТЕНД У КОРИДОР\поради батькам\батькам\immagin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909" y="5517232"/>
            <a:ext cx="1331640" cy="122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vz-ShxwbCs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1504" y="515213"/>
            <a:ext cx="5185122" cy="609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960096" y="980728"/>
            <a:ext cx="371447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0000"/>
                </a:solidFill>
                <a:latin typeface="Tahoma"/>
              </a:rPr>
              <a:t>Олег Шупляк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0000"/>
                </a:solidFill>
                <a:latin typeface="Tahoma"/>
              </a:rPr>
              <a:t>Сюрреалістичні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0000"/>
                </a:solidFill>
                <a:latin typeface="Tahoma"/>
              </a:rPr>
              <a:t> картини з оптичними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0000"/>
                </a:solidFill>
                <a:latin typeface="Tahoma"/>
              </a:rPr>
              <a:t> ілюзіями.</a:t>
            </a:r>
            <a:endParaRPr lang="ru-RU" sz="2400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67" y="2852937"/>
            <a:ext cx="2092936" cy="2795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bs.km.ua/uploads/images/444/Literatura/Kartiny-illyuzii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476673"/>
            <a:ext cx="4346255" cy="559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http://kzoszch45.dnepredu.com/uploads/editor/3178/206978/sitepage_112/images/b255c6954e3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561289"/>
            <a:ext cx="4075597" cy="550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10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097" y="2159727"/>
            <a:ext cx="8825659" cy="267353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Алегорія</a:t>
            </a:r>
            <a:r>
              <a:rPr lang="uk-UA" sz="4000" dirty="0">
                <a:solidFill>
                  <a:schemeClr val="bg1"/>
                </a:solidFill>
                <a:latin typeface="Georgia" panose="02040502050405020303" pitchFamily="18" charset="0"/>
              </a:rPr>
              <a:t> – інакомовне відображення абстрактного поняття, передане за допомогою конкретного образу.</a:t>
            </a:r>
          </a:p>
        </p:txBody>
      </p:sp>
    </p:spTree>
    <p:extLst>
      <p:ext uri="{BB962C8B-B14F-4D97-AF65-F5344CB8AC3E}">
        <p14:creationId xmlns:p14="http://schemas.microsoft.com/office/powerpoint/2010/main" val="820405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88" y="0"/>
            <a:ext cx="9118513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674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421365"/>
            <a:ext cx="4698888" cy="632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219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80" y="339635"/>
            <a:ext cx="8825659" cy="292080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Домашнє завдання: </a:t>
            </a:r>
            <a:b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uk-UA" sz="4000" dirty="0">
                <a:solidFill>
                  <a:schemeClr val="bg1"/>
                </a:solidFill>
                <a:latin typeface="Georgia" panose="02040502050405020303" pitchFamily="18" charset="0"/>
              </a:rPr>
              <a:t>вивчити напам'ять </a:t>
            </a:r>
            <a: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уривок з поеми «Сон»</a:t>
            </a:r>
            <a:endParaRPr lang="uk-UA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5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51" y="266273"/>
            <a:ext cx="8825659" cy="206393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Символ</a:t>
            </a:r>
            <a:r>
              <a:rPr lang="uk-UA" sz="4000" dirty="0">
                <a:solidFill>
                  <a:schemeClr val="bg1"/>
                </a:solidFill>
                <a:latin typeface="Georgia" panose="02040502050405020303" pitchFamily="18" charset="0"/>
              </a:rPr>
              <a:t> – предмет або слово, яке умовно виражає суть певного явища (хліб-сіль – гостинність).</a:t>
            </a:r>
          </a:p>
        </p:txBody>
      </p:sp>
      <p:pic>
        <p:nvPicPr>
          <p:cNvPr id="3074" name="Picture 2" descr="Православ&amp;#39;я як національний символ. Символи православ&amp;#39;я і їх знач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611" y="271549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66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4" y="240145"/>
            <a:ext cx="8737599" cy="217054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Гротеск</a:t>
            </a:r>
            <a:r>
              <a:rPr lang="uk-UA" sz="3200" dirty="0">
                <a:solidFill>
                  <a:schemeClr val="bg1"/>
                </a:solidFill>
                <a:latin typeface="Georgia" panose="02040502050405020303" pitchFamily="18" charset="0"/>
              </a:rPr>
              <a:t> – максимально можливе перебільшення сатиричного плану, засноване на нарочитому перетворенні дійсності за допомогою фантазії.</a:t>
            </a:r>
          </a:p>
        </p:txBody>
      </p:sp>
      <p:pic>
        <p:nvPicPr>
          <p:cNvPr id="2050" name="Picture 2" descr="Гротеск в литературе: подробный обзор литературного термина с примерам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" r="2571"/>
          <a:stretch/>
        </p:blipFill>
        <p:spPr bwMode="auto">
          <a:xfrm>
            <a:off x="4553527" y="2574656"/>
            <a:ext cx="7213600" cy="402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07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80" y="339635"/>
            <a:ext cx="8825659" cy="161108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Контраст</a:t>
            </a:r>
            <a:r>
              <a:rPr lang="uk-UA" sz="4000" dirty="0">
                <a:solidFill>
                  <a:schemeClr val="bg1"/>
                </a:solidFill>
                <a:latin typeface="Georgia" panose="02040502050405020303" pitchFamily="18" charset="0"/>
              </a:rPr>
              <a:t> – протиставлення або зіставлення явищ, понять.</a:t>
            </a:r>
          </a:p>
        </p:txBody>
      </p:sp>
      <p:pic>
        <p:nvPicPr>
          <p:cNvPr id="1026" name="Picture 2" descr="Модульна картина &amp;quot;Контраст&amp;quot;, купити модульну карти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2193445"/>
            <a:ext cx="6608457" cy="43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772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80" y="339635"/>
            <a:ext cx="8825659" cy="22650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Художня умовність</a:t>
            </a:r>
            <a:r>
              <a:rPr lang="uk-UA" sz="2800" dirty="0">
                <a:solidFill>
                  <a:schemeClr val="bg1"/>
                </a:solidFill>
                <a:latin typeface="Georgia" panose="02040502050405020303" pitchFamily="18" charset="0"/>
              </a:rPr>
              <a:t> – свідоме порушення правдоподібності з метою висвітлити, зробити зримим те, що з якої-небудь причини не може бути назване прямо або не має в реальному житті свого предметного втілення.</a:t>
            </a:r>
          </a:p>
        </p:txBody>
      </p:sp>
      <p:pic>
        <p:nvPicPr>
          <p:cNvPr id="4098" name="Picture 2" descr="Чим цінна художня літера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701" y="2879002"/>
            <a:ext cx="5524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64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274" y="951345"/>
            <a:ext cx="6040582" cy="266931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chemeClr val="bg1"/>
                </a:solidFill>
                <a:latin typeface="Georgia" panose="02040502050405020303" pitchFamily="18" charset="0"/>
              </a:rPr>
              <a:t>Приклади художніх засобів та прийомів у поемі «Сон»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4954" y="3953163"/>
            <a:ext cx="8825659" cy="258618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Алегорія</a:t>
            </a:r>
            <a:r>
              <a:rPr lang="uk-UA" sz="2000" dirty="0">
                <a:solidFill>
                  <a:schemeClr val="bg1"/>
                </a:solidFill>
                <a:latin typeface="Georgia" panose="02040502050405020303" pitchFamily="18" charset="0"/>
              </a:rPr>
              <a:t> – картина «</a:t>
            </a:r>
            <a:r>
              <a:rPr lang="uk-UA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мордобиття</a:t>
            </a:r>
            <a:r>
              <a:rPr lang="uk-UA" sz="2000" dirty="0">
                <a:solidFill>
                  <a:schemeClr val="bg1"/>
                </a:solidFill>
                <a:latin typeface="Georgia" panose="02040502050405020303" pitchFamily="18" charset="0"/>
              </a:rPr>
              <a:t>» – система управління державою.</a:t>
            </a:r>
          </a:p>
          <a:p>
            <a:r>
              <a:rPr lang="uk-UA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Символ</a:t>
            </a:r>
            <a:r>
              <a:rPr lang="uk-UA" sz="2000" dirty="0">
                <a:solidFill>
                  <a:schemeClr val="bg1"/>
                </a:solidFill>
                <a:latin typeface="Georgia" panose="02040502050405020303" pitchFamily="18" charset="0"/>
              </a:rPr>
              <a:t> – сова – туга, страх, безнадія.</a:t>
            </a:r>
          </a:p>
          <a:p>
            <a:r>
              <a:rPr lang="uk-UA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Гротеск</a:t>
            </a:r>
            <a:r>
              <a:rPr lang="uk-UA" sz="2000" dirty="0">
                <a:solidFill>
                  <a:schemeClr val="bg1"/>
                </a:solidFill>
                <a:latin typeface="Georgia" panose="02040502050405020303" pitchFamily="18" charset="0"/>
              </a:rPr>
              <a:t> – портрети вельмож, царя й цариці.</a:t>
            </a:r>
          </a:p>
          <a:p>
            <a:r>
              <a:rPr lang="uk-UA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Контраст</a:t>
            </a:r>
            <a:r>
              <a:rPr lang="uk-UA" sz="2000" dirty="0">
                <a:solidFill>
                  <a:schemeClr val="bg1"/>
                </a:solidFill>
                <a:latin typeface="Georgia" panose="02040502050405020303" pitchFamily="18" charset="0"/>
              </a:rPr>
              <a:t> – розкішна природі і жахливе життя покріпаченого народу.</a:t>
            </a:r>
          </a:p>
          <a:p>
            <a:r>
              <a:rPr lang="uk-UA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Умовність</a:t>
            </a:r>
            <a:r>
              <a:rPr lang="uk-UA" sz="2000" dirty="0">
                <a:solidFill>
                  <a:schemeClr val="bg1"/>
                </a:solidFill>
                <a:latin typeface="Georgia" panose="02040502050405020303" pitchFamily="18" charset="0"/>
              </a:rPr>
              <a:t> – зображення побаченого сну.</a:t>
            </a:r>
          </a:p>
        </p:txBody>
      </p:sp>
      <p:pic>
        <p:nvPicPr>
          <p:cNvPr id="5122" name="Picture 2" descr="Перо Для Письма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1"/>
          <a:stretch/>
        </p:blipFill>
        <p:spPr bwMode="auto">
          <a:xfrm>
            <a:off x="6762750" y="-17319"/>
            <a:ext cx="5429250" cy="254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141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732</TotalTime>
  <Words>1728</Words>
  <Application>Microsoft Office PowerPoint</Application>
  <PresentationFormat>Широкий екран</PresentationFormat>
  <Paragraphs>125</Paragraphs>
  <Slides>42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42</vt:i4>
      </vt:variant>
    </vt:vector>
  </HeadingPairs>
  <TitlesOfParts>
    <vt:vector size="52" baseType="lpstr">
      <vt:lpstr>Arial</vt:lpstr>
      <vt:lpstr>Calibri</vt:lpstr>
      <vt:lpstr>Century Gothic</vt:lpstr>
      <vt:lpstr>Georgia</vt:lpstr>
      <vt:lpstr>Tahoma</vt:lpstr>
      <vt:lpstr>Trebuchet MS</vt:lpstr>
      <vt:lpstr>Wingdings 2</vt:lpstr>
      <vt:lpstr>Wingdings 3</vt:lpstr>
      <vt:lpstr>Ион</vt:lpstr>
      <vt:lpstr>Городская</vt:lpstr>
      <vt:lpstr>Тарас Шевченко. «Сон» («У всякого своя доля…»). Поема і тогочасна суспільна дійсність. Композиційний прийом «сну». Зміст твору, головні ідеї</vt:lpstr>
      <vt:lpstr>1843 рік для Шевченка був дуже важливим у творчому зростанні…</vt:lpstr>
      <vt:lpstr>Прийшла воля, перші успіхи в малярстві й літературне визнання.</vt:lpstr>
      <vt:lpstr>Алегорія – інакомовне відображення абстрактного поняття, передане за допомогою конкретного образу.</vt:lpstr>
      <vt:lpstr>Символ – предмет або слово, яке умовно виражає суть певного явища (хліб-сіль – гостинність).</vt:lpstr>
      <vt:lpstr>Гротеск – максимально можливе перебільшення сатиричного плану, засноване на нарочитому перетворенні дійсності за допомогою фантазії.</vt:lpstr>
      <vt:lpstr>Контраст – протиставлення або зіставлення явищ, понять.</vt:lpstr>
      <vt:lpstr>Художня умовність – свідоме порушення правдоподібності з метою висвітлити, зробити зримим те, що з якої-небудь причини не може бути назване прямо або не має в реальному житті свого предметного втілення.</vt:lpstr>
      <vt:lpstr>Приклади художніх засобів та прийомів у поемі «Сон»</vt:lpstr>
      <vt:lpstr>Поема «Сон»  («У всякого своя доля…»)</vt:lpstr>
      <vt:lpstr>Поема «Сон»  («У всякого своя доля…»)</vt:lpstr>
      <vt:lpstr>Поема «Сон»  («У всякого своя доля…»)</vt:lpstr>
      <vt:lpstr>Поема «Сон»  («У всякого своя доля…»)</vt:lpstr>
      <vt:lpstr>Поема «Сон»  («У всякого своя доля…»)</vt:lpstr>
      <vt:lpstr>Поема «Сон»  («У всякого своя доля…»)  КОМПОЗИЦІЯ</vt:lpstr>
      <vt:lpstr>Поема «Сон»  («У всякого своя доля…»)  КОМПОЗИЦІЯ</vt:lpstr>
      <vt:lpstr>Поема «Сон»  («У всякого своя доля…»)  КОМПОЗИЦІЯ</vt:lpstr>
      <vt:lpstr>Поема «Сон»  («У всякого своя доля…»)  КОМПОЗИЦІЯ</vt:lpstr>
      <vt:lpstr>Поема «Сон»  («У всякого своя доля…»)  КОМПОЗИЦІЯ</vt:lpstr>
      <vt:lpstr>Поема «Сон»  («У всякого своя доля…»)  КОМПОЗИЦІЯ</vt:lpstr>
      <vt:lpstr>Асоціативний ряд  вступної частини: </vt:lpstr>
      <vt:lpstr>Перша подорож в Україну</vt:lpstr>
      <vt:lpstr>Асоціативний ряд «Україна – земний рай» </vt:lpstr>
      <vt:lpstr>Асоціативний ряд «Україна – пекло» </vt:lpstr>
      <vt:lpstr>Друга подорож в Сибір</vt:lpstr>
      <vt:lpstr>Асоціативний ряд:  Сибір </vt:lpstr>
      <vt:lpstr>Третя подорож  у Петербург</vt:lpstr>
      <vt:lpstr>Асоціативний ряд:  Петербург </vt:lpstr>
      <vt:lpstr>Цар Микола І  - високий, сердитий, «одутий, мов посинів»; - поганий, проклятий, лукавий, лютий; - вседержитель; - ведмідь або кошеня; - «цар волі»; - п’яничка; - неситий, «цвенькає».</vt:lpstr>
      <vt:lpstr>Цариця  - «мов та чапля меж птахами, скаче, бадьориться»; - небога, мов опеньок засушений»; - «тонка, довгонога, … хита головою»; - «богиня»; «цяця».</vt:lpstr>
      <vt:lpstr>Цар Петро І  - «очі неситі»; - жорстокий, підступний, байдужий до проблем простого люду; - «людоїде, змію»; - вбивця і самодур; - проклятий людом; - «мов світ увесь хоче загарбати»; - кат-бузувір.</vt:lpstr>
      <vt:lpstr>Чиновники і панство  - улесливі, жадібні, ненажерливі, підступні; - «деруть і з батька, і з брата»; - «п’явки людські»; - пузаті, сопуть, хропуть, понадувались, як індики.</vt:lpstr>
      <vt:lpstr>Саме царі – найперші винуватці національного поневолення українського народу, грабіжники його багатства, руйнівники  його традицій,  мови, культури.</vt:lpstr>
      <vt:lpstr>Тестове опитування: 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завдання:   вивчити напам'ять уривок з поеми «Сон»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Тарас Шевченко. «Сон» («У всякого своя доля…»). Поема і тогочасна суспільна дійсність. Композиційний прийом «сну». Зміст твору, головні ідеї</dc:title>
  <dc:creator>Марія</dc:creator>
  <cp:lastModifiedBy>Олена Севост'янова</cp:lastModifiedBy>
  <cp:revision>18</cp:revision>
  <dcterms:created xsi:type="dcterms:W3CDTF">2022-02-12T21:42:33Z</dcterms:created>
  <dcterms:modified xsi:type="dcterms:W3CDTF">2023-02-28T18:42:54Z</dcterms:modified>
</cp:coreProperties>
</file>