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6600"/>
    <a:srgbClr val="FBFDA1"/>
    <a:srgbClr val="F0F6A8"/>
    <a:srgbClr val="E8EEB0"/>
    <a:srgbClr val="A50021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1E90D-91A5-442C-BCAC-D1283C6E8A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85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53A07-C0CB-49EE-A2DA-FD8F89C243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95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26458-0C7E-4045-9F0B-4BF5884726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50BD1-B897-46C9-9307-B5D3827BA6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1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115D9-C2DD-4698-BB6C-9879DB674A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9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B7762-6B1A-45EB-8158-E453FBAFB6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24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0BF79-9C64-4C7E-988D-CE7F2701F9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5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485D6-8F22-4AC0-A00B-9F6D0A5F93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0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66504-7C66-4A9F-8FD4-AE41DC34179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7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143EB-589A-4B14-9AD6-2A95995B04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3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0BB1A-55D2-4929-93B1-B0BAD693BC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10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643377-0C1B-44F4-AAF9-EE9B0DD8866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algn="l"/>
            <a:r>
              <a:rPr lang="ru-RU" b="1" i="1">
                <a:solidFill>
                  <a:srgbClr val="A50021"/>
                </a:solidFill>
              </a:rPr>
              <a:t>Тема:</a:t>
            </a:r>
            <a:r>
              <a:rPr lang="en-US" b="1" i="1">
                <a:solidFill>
                  <a:srgbClr val="A50021"/>
                </a:solidFill>
              </a:rPr>
              <a:t/>
            </a:r>
            <a:br>
              <a:rPr lang="en-US" b="1" i="1">
                <a:solidFill>
                  <a:srgbClr val="A50021"/>
                </a:solidFill>
              </a:rPr>
            </a:br>
            <a:r>
              <a:rPr lang="ru-RU" i="1">
                <a:solidFill>
                  <a:srgbClr val="0033CC"/>
                </a:solidFill>
              </a:rPr>
              <a:t>Алгоритмы в нашей жизни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2514600"/>
            <a:ext cx="3581400" cy="31242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1800" b="1">
                <a:solidFill>
                  <a:srgbClr val="A50021"/>
                </a:solidFill>
              </a:rPr>
              <a:t>Выполнили работу:</a:t>
            </a:r>
            <a:endParaRPr lang="ru-RU" sz="1800">
              <a:solidFill>
                <a:srgbClr val="A50021"/>
              </a:solidFill>
            </a:endParaRPr>
          </a:p>
          <a:p>
            <a:pPr algn="l">
              <a:lnSpc>
                <a:spcPct val="80000"/>
              </a:lnSpc>
            </a:pPr>
            <a:r>
              <a:rPr lang="ru-RU" sz="1800">
                <a:solidFill>
                  <a:srgbClr val="A50021"/>
                </a:solidFill>
              </a:rPr>
              <a:t>Гордиенко Владимир</a:t>
            </a:r>
          </a:p>
          <a:p>
            <a:pPr algn="l">
              <a:lnSpc>
                <a:spcPct val="80000"/>
              </a:lnSpc>
            </a:pPr>
            <a:r>
              <a:rPr lang="ru-RU" sz="1800">
                <a:solidFill>
                  <a:srgbClr val="A50021"/>
                </a:solidFill>
              </a:rPr>
              <a:t>Загайнова Софья</a:t>
            </a:r>
          </a:p>
          <a:p>
            <a:pPr algn="l">
              <a:lnSpc>
                <a:spcPct val="80000"/>
              </a:lnSpc>
            </a:pPr>
            <a:r>
              <a:rPr lang="ru-RU" sz="1800">
                <a:solidFill>
                  <a:srgbClr val="A50021"/>
                </a:solidFill>
              </a:rPr>
              <a:t>Гореликов Илья</a:t>
            </a:r>
          </a:p>
          <a:p>
            <a:pPr algn="l">
              <a:lnSpc>
                <a:spcPct val="80000"/>
              </a:lnSpc>
            </a:pPr>
            <a:r>
              <a:rPr lang="ru-RU" sz="1800">
                <a:solidFill>
                  <a:srgbClr val="A50021"/>
                </a:solidFill>
              </a:rPr>
              <a:t>Куртеев Михаил</a:t>
            </a:r>
          </a:p>
          <a:p>
            <a:pPr algn="l">
              <a:lnSpc>
                <a:spcPct val="80000"/>
              </a:lnSpc>
            </a:pPr>
            <a:r>
              <a:rPr lang="ru-RU" sz="1800">
                <a:solidFill>
                  <a:srgbClr val="A50021"/>
                </a:solidFill>
              </a:rPr>
              <a:t>обучающиеся 3 «Б» класса</a:t>
            </a:r>
          </a:p>
          <a:p>
            <a:pPr algn="l">
              <a:lnSpc>
                <a:spcPct val="80000"/>
              </a:lnSpc>
            </a:pPr>
            <a:r>
              <a:rPr lang="ru-RU" sz="1800">
                <a:solidFill>
                  <a:srgbClr val="A50021"/>
                </a:solidFill>
              </a:rPr>
              <a:t>МОУ «СОШ № 28» </a:t>
            </a:r>
            <a:endParaRPr lang="ru-RU" sz="1800" b="1">
              <a:solidFill>
                <a:srgbClr val="A50021"/>
              </a:solidFill>
            </a:endParaRPr>
          </a:p>
          <a:p>
            <a:pPr algn="l">
              <a:lnSpc>
                <a:spcPct val="80000"/>
              </a:lnSpc>
            </a:pPr>
            <a:r>
              <a:rPr lang="ru-RU" sz="1800" b="1">
                <a:solidFill>
                  <a:srgbClr val="A50021"/>
                </a:solidFill>
              </a:rPr>
              <a:t>Руководитель:</a:t>
            </a:r>
            <a:endParaRPr lang="ru-RU" sz="1800">
              <a:solidFill>
                <a:srgbClr val="A50021"/>
              </a:solidFill>
            </a:endParaRPr>
          </a:p>
          <a:p>
            <a:pPr algn="l">
              <a:lnSpc>
                <a:spcPct val="80000"/>
              </a:lnSpc>
            </a:pPr>
            <a:r>
              <a:rPr lang="ru-RU" sz="1800">
                <a:solidFill>
                  <a:srgbClr val="A50021"/>
                </a:solidFill>
              </a:rPr>
              <a:t>Шишова Елена Викторовна</a:t>
            </a:r>
          </a:p>
          <a:p>
            <a:pPr algn="l">
              <a:lnSpc>
                <a:spcPct val="80000"/>
              </a:lnSpc>
            </a:pPr>
            <a:r>
              <a:rPr lang="ru-RU" sz="1800">
                <a:solidFill>
                  <a:srgbClr val="A50021"/>
                </a:solidFill>
              </a:rPr>
              <a:t>учитель начальных классов</a:t>
            </a:r>
          </a:p>
          <a:p>
            <a:pPr algn="l">
              <a:lnSpc>
                <a:spcPct val="80000"/>
              </a:lnSpc>
            </a:pPr>
            <a:r>
              <a:rPr lang="ru-RU" sz="1800">
                <a:solidFill>
                  <a:srgbClr val="A50021"/>
                </a:solidFill>
              </a:rPr>
              <a:t>МОУ «СОШ № 28»</a:t>
            </a:r>
          </a:p>
        </p:txBody>
      </p:sp>
      <p:pic>
        <p:nvPicPr>
          <p:cNvPr id="5125" name="Picture 5" descr="MC90028575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3200"/>
            <a:ext cx="2590800" cy="22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1143000"/>
          </a:xfrm>
          <a:solidFill>
            <a:srgbClr val="FBFDA1"/>
          </a:solidFill>
        </p:spPr>
        <p:txBody>
          <a:bodyPr/>
          <a:lstStyle/>
          <a:p>
            <a:r>
              <a:rPr lang="ru-RU" sz="3600" b="1" i="1">
                <a:solidFill>
                  <a:schemeClr val="accent2"/>
                </a:solidFill>
              </a:rPr>
              <a:t>Алгоритмы в нашей жизни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chemeClr val="accent2"/>
                </a:solidFill>
              </a:rPr>
              <a:t>Ц</a:t>
            </a:r>
            <a:r>
              <a:rPr lang="ru-RU" sz="2800" b="1" dirty="0" smtClean="0">
                <a:solidFill>
                  <a:schemeClr val="accent2"/>
                </a:solidFill>
              </a:rPr>
              <a:t>ель</a:t>
            </a:r>
            <a:r>
              <a:rPr lang="ru-RU" sz="2800" b="1" dirty="0">
                <a:solidFill>
                  <a:schemeClr val="accent2"/>
                </a:solidFill>
              </a:rPr>
              <a:t>: </a:t>
            </a:r>
            <a:r>
              <a:rPr lang="ru-RU" sz="2800" dirty="0">
                <a:solidFill>
                  <a:schemeClr val="accent2"/>
                </a:solidFill>
              </a:rPr>
              <a:t>закрепление знаний об алгоритмах 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accent2"/>
                </a:solidFill>
              </a:rPr>
              <a:t>выделение групп алгоритмов, встречающихся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solidFill>
                  <a:schemeClr val="accent2"/>
                </a:solidFill>
              </a:rPr>
              <a:t>в нашей жизни.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chemeClr val="accent2"/>
                </a:solidFill>
              </a:rPr>
              <a:t>Задачи</a:t>
            </a:r>
            <a:r>
              <a:rPr lang="ru-RU" sz="2800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accent2"/>
                </a:solidFill>
              </a:rPr>
              <a:t>уточнить понятие «алгоритм»;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accent2"/>
                </a:solidFill>
              </a:rPr>
              <a:t>узнать историю возникновения понятия «алгоритм»;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accent2"/>
                </a:solidFill>
              </a:rPr>
              <a:t>выделить алгоритмы из нашей жизни;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accent2"/>
                </a:solidFill>
              </a:rPr>
              <a:t>составить учебные алгоритмы.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905000" y="1524000"/>
            <a:ext cx="5722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chemeClr val="accent2"/>
                </a:solidFill>
                <a:latin typeface="Times New Roman" pitchFamily="18" charset="0"/>
              </a:rPr>
              <a:t>1.Что такое алгоритм?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81000" y="4800600"/>
            <a:ext cx="83058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A50021"/>
                </a:solidFill>
              </a:rPr>
              <a:t>Алгоритм </a:t>
            </a:r>
            <a:r>
              <a:rPr lang="ru-RU" sz="2800" b="1">
                <a:solidFill>
                  <a:srgbClr val="A50021"/>
                </a:solidFill>
              </a:rPr>
              <a:t>– это план достижения цели, </a:t>
            </a:r>
          </a:p>
          <a:p>
            <a:r>
              <a:rPr lang="ru-RU" sz="2800" b="1">
                <a:solidFill>
                  <a:srgbClr val="A50021"/>
                </a:solidFill>
              </a:rPr>
              <a:t>состоящий из шагов. Шаги алгоритма </a:t>
            </a:r>
          </a:p>
          <a:p>
            <a:r>
              <a:rPr lang="ru-RU" sz="2800" b="1">
                <a:solidFill>
                  <a:srgbClr val="A50021"/>
                </a:solidFill>
              </a:rPr>
              <a:t>выполняются один за другим от начала </a:t>
            </a:r>
          </a:p>
          <a:p>
            <a:r>
              <a:rPr lang="ru-RU" sz="2800" b="1">
                <a:solidFill>
                  <a:srgbClr val="A50021"/>
                </a:solidFill>
              </a:rPr>
              <a:t>к его концу.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3400" y="28956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6600"/>
                </a:solidFill>
              </a:rPr>
              <a:t>Достать ключ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33400" y="3276600"/>
            <a:ext cx="4991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6600"/>
                </a:solidFill>
              </a:rPr>
              <a:t>Вставить ключ в замочную скважину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33400" y="3657600"/>
            <a:ext cx="667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6600"/>
                </a:solidFill>
              </a:rPr>
              <a:t>Повернуть  ключ два раза против часовой стрелки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33400" y="4038600"/>
            <a:ext cx="1884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6600"/>
                </a:solidFill>
              </a:rPr>
              <a:t>Вынуть ключ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12725" y="2322513"/>
            <a:ext cx="993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A50021"/>
                </a:solidFill>
              </a:rPr>
              <a:t>начало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04800" y="449580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A50021"/>
                </a:solidFill>
              </a:rPr>
              <a:t>конец</a:t>
            </a:r>
          </a:p>
        </p:txBody>
      </p:sp>
      <p:pic>
        <p:nvPicPr>
          <p:cNvPr id="8204" name="Picture 12" descr="1212431839_bb918811e3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971800"/>
            <a:ext cx="1676400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2428E-6 L -0.00156 -0.059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0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439 L 0.00417 0.053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4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9" grpId="0"/>
      <p:bldP spid="8199" grpId="1"/>
      <p:bldP spid="820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895600" y="1600200"/>
            <a:ext cx="32337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A50021"/>
                </a:solidFill>
              </a:rPr>
              <a:t>Algorithmi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743200" y="2514600"/>
            <a:ext cx="35163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33CC"/>
                </a:solidFill>
              </a:rPr>
              <a:t>аль-Хорезми</a:t>
            </a:r>
            <a:r>
              <a:rPr lang="ru-RU"/>
              <a:t> </a:t>
            </a:r>
          </a:p>
        </p:txBody>
      </p:sp>
      <p:pic>
        <p:nvPicPr>
          <p:cNvPr id="14342" name="Picture 6" descr="447px-Abu_Abdullah_Muhammad_bin_Musa_al-Khwarizmi_ed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27844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33400" y="3429000"/>
            <a:ext cx="52990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A50021"/>
                </a:solidFill>
              </a:rPr>
              <a:t>Великий математик,</a:t>
            </a:r>
          </a:p>
          <a:p>
            <a:r>
              <a:rPr lang="ru-RU" sz="3600" b="1" i="1">
                <a:solidFill>
                  <a:srgbClr val="A50021"/>
                </a:solidFill>
              </a:rPr>
              <a:t>астроном и географ, </a:t>
            </a:r>
          </a:p>
          <a:p>
            <a:r>
              <a:rPr lang="ru-RU" sz="3600" b="1" i="1">
                <a:solidFill>
                  <a:srgbClr val="A50021"/>
                </a:solidFill>
              </a:rPr>
              <a:t>основатель алгебры.</a:t>
            </a:r>
          </a:p>
        </p:txBody>
      </p:sp>
      <p:pic>
        <p:nvPicPr>
          <p:cNvPr id="14344" name="Picture 8" descr="958898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57800"/>
            <a:ext cx="113188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295400" y="1295400"/>
            <a:ext cx="6970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chemeClr val="accent2"/>
                </a:solidFill>
                <a:latin typeface="Times New Roman" pitchFamily="18" charset="0"/>
              </a:rPr>
              <a:t>2. </a:t>
            </a:r>
            <a:r>
              <a:rPr lang="ru-RU" sz="4000" b="1" i="1">
                <a:solidFill>
                  <a:schemeClr val="accent2"/>
                </a:solidFill>
                <a:latin typeface="Times New Roman" pitchFamily="18" charset="0"/>
              </a:rPr>
              <a:t>Алгоритмы</a:t>
            </a:r>
            <a:r>
              <a:rPr lang="ru-RU" sz="3200" b="1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4000" b="1" i="1">
                <a:solidFill>
                  <a:schemeClr val="accent2"/>
                </a:solidFill>
                <a:latin typeface="Times New Roman" pitchFamily="18" charset="0"/>
              </a:rPr>
              <a:t>в нашей жизни.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8600" y="1905000"/>
            <a:ext cx="5059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A50021"/>
                </a:solidFill>
              </a:rPr>
              <a:t>1) Алгоритмы в кулинарных рецептах</a:t>
            </a:r>
            <a:r>
              <a:rPr lang="ru-RU"/>
              <a:t>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191000" y="3048000"/>
            <a:ext cx="479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6600"/>
                </a:solidFill>
              </a:rPr>
              <a:t>2) Алгоритмы из окружающего мира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04800" y="3581400"/>
            <a:ext cx="4467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33CC"/>
                </a:solidFill>
              </a:rPr>
              <a:t>3) Алгоритмы из школьной жизни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590800" y="5334000"/>
            <a:ext cx="3071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9900CC"/>
                </a:solidFill>
              </a:rPr>
              <a:t>4) Учебные алгоритмы</a:t>
            </a:r>
          </a:p>
        </p:txBody>
      </p:sp>
      <p:pic>
        <p:nvPicPr>
          <p:cNvPr id="15370" name="Picture 10" descr="edaa-7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9747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edaa-68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19812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5791200" y="3429000"/>
            <a:ext cx="1981200" cy="18288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buFont typeface="Wingdings" pitchFamily="2" charset="2"/>
              <a:buChar char="ü"/>
            </a:pPr>
            <a:r>
              <a:rPr lang="ru-RU" b="1" i="1">
                <a:solidFill>
                  <a:srgbClr val="9900CC"/>
                </a:solidFill>
              </a:rPr>
              <a:t>Режим дня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i="1">
                <a:solidFill>
                  <a:srgbClr val="9900CC"/>
                </a:solidFill>
              </a:rPr>
              <a:t>______7ч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i="1">
                <a:solidFill>
                  <a:srgbClr val="9900CC"/>
                </a:solidFill>
              </a:rPr>
              <a:t>______8ч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i="1">
                <a:solidFill>
                  <a:srgbClr val="9900CC"/>
                </a:solidFill>
              </a:rPr>
              <a:t>______12ч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i="1">
                <a:solidFill>
                  <a:srgbClr val="9900CC"/>
                </a:solidFill>
              </a:rPr>
              <a:t>_______14ч</a:t>
            </a:r>
          </a:p>
        </p:txBody>
      </p:sp>
      <p:pic>
        <p:nvPicPr>
          <p:cNvPr id="15373" name="Picture 13" descr="chasa-1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9525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381000" y="4038600"/>
            <a:ext cx="24860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ru-RU" sz="1600">
                <a:solidFill>
                  <a:srgbClr val="006600"/>
                </a:solidFill>
              </a:rPr>
              <a:t>Расписание уроков</a:t>
            </a:r>
          </a:p>
          <a:p>
            <a:pPr lvl="1">
              <a:buFontTx/>
              <a:buChar char="•"/>
            </a:pPr>
            <a:r>
              <a:rPr lang="ru-RU" sz="1600">
                <a:solidFill>
                  <a:srgbClr val="006600"/>
                </a:solidFill>
              </a:rPr>
              <a:t>График подачи звонков</a:t>
            </a:r>
          </a:p>
          <a:p>
            <a:pPr lvl="1">
              <a:buFontTx/>
              <a:buChar char="•"/>
            </a:pPr>
            <a:r>
              <a:rPr lang="ru-RU" sz="1600">
                <a:solidFill>
                  <a:srgbClr val="006600"/>
                </a:solidFill>
              </a:rPr>
              <a:t>Расписание кружков</a:t>
            </a:r>
          </a:p>
        </p:txBody>
      </p:sp>
      <p:pic>
        <p:nvPicPr>
          <p:cNvPr id="15376" name="Picture 16" descr="image_thum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1905000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057400" y="5791200"/>
            <a:ext cx="4114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>
                <a:solidFill>
                  <a:srgbClr val="9900CC"/>
                </a:solidFill>
              </a:rPr>
              <a:t>Как писать изложение, диктант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9900CC"/>
                </a:solidFill>
              </a:rPr>
              <a:t>Как решать задачи по математике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9900CC"/>
                </a:solidFill>
              </a:rPr>
              <a:t>Как выучить стихотворение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85800" y="16764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33CC"/>
                </a:solidFill>
              </a:rPr>
              <a:t>Учебные алгоритмы на уроках русского языка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066800" y="2286000"/>
            <a:ext cx="66294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>
              <a:tabLst>
                <a:tab pos="457200" algn="l"/>
              </a:tabLst>
            </a:pPr>
            <a:r>
              <a:rPr lang="ru-RU" sz="2000" b="1">
                <a:solidFill>
                  <a:srgbClr val="A50021"/>
                </a:solidFill>
              </a:rPr>
              <a:t>Алгоритм правильного написания окончания существительного единственного числа</a:t>
            </a:r>
            <a:endParaRPr lang="ru-RU" sz="2000">
              <a:solidFill>
                <a:srgbClr val="A50021"/>
              </a:solidFill>
            </a:endParaRPr>
          </a:p>
          <a:p>
            <a:pPr marL="342900" indent="-342900">
              <a:tabLst>
                <a:tab pos="457200" algn="l"/>
              </a:tabLst>
            </a:pPr>
            <a:r>
              <a:rPr lang="ru-RU" sz="2000">
                <a:solidFill>
                  <a:srgbClr val="A50021"/>
                </a:solidFill>
              </a:rPr>
              <a:t>начало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sz="2000">
                <a:solidFill>
                  <a:srgbClr val="9900CC"/>
                </a:solidFill>
              </a:rPr>
              <a:t>Поставить в начальную форму (И.п., ед.ч.) и определить склонение.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sz="2000">
                <a:solidFill>
                  <a:srgbClr val="9900CC"/>
                </a:solidFill>
              </a:rPr>
              <a:t>Определить падеж.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sz="2000">
                <a:solidFill>
                  <a:srgbClr val="9900CC"/>
                </a:solidFill>
              </a:rPr>
              <a:t>Посмотреть в таблице окончания существительных данного склонения в этом падеже</a:t>
            </a:r>
          </a:p>
          <a:p>
            <a:pPr marL="342900" indent="-342900">
              <a:buFontTx/>
              <a:buAutoNum type="arabicPeriod"/>
              <a:tabLst>
                <a:tab pos="457200" algn="l"/>
              </a:tabLst>
            </a:pPr>
            <a:r>
              <a:rPr lang="ru-RU" sz="2000">
                <a:solidFill>
                  <a:srgbClr val="9900CC"/>
                </a:solidFill>
              </a:rPr>
              <a:t>Склонение существительных в единственном числе</a:t>
            </a:r>
          </a:p>
          <a:p>
            <a:pPr marL="342900" indent="-342900">
              <a:tabLst>
                <a:tab pos="457200" algn="l"/>
              </a:tabLst>
            </a:pPr>
            <a:r>
              <a:rPr lang="ru-RU" sz="2000">
                <a:solidFill>
                  <a:srgbClr val="9900CC"/>
                </a:solidFill>
              </a:rPr>
              <a:t>или подобрать опорное слово.</a:t>
            </a:r>
          </a:p>
          <a:p>
            <a:pPr marL="342900" indent="-342900">
              <a:tabLst>
                <a:tab pos="457200" algn="l"/>
              </a:tabLst>
            </a:pPr>
            <a:r>
              <a:rPr lang="ru-RU" sz="2000">
                <a:solidFill>
                  <a:srgbClr val="A50021"/>
                </a:solidFill>
              </a:rPr>
              <a:t>конец</a:t>
            </a:r>
          </a:p>
        </p:txBody>
      </p:sp>
      <p:pic>
        <p:nvPicPr>
          <p:cNvPr id="16392" name="Picture 8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38738"/>
            <a:ext cx="1600200" cy="150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81000" y="1752600"/>
            <a:ext cx="3703638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>
              <a:tabLst>
                <a:tab pos="676275" algn="l"/>
              </a:tabLst>
            </a:pPr>
            <a:r>
              <a:rPr lang="ru-RU" b="1">
                <a:solidFill>
                  <a:srgbClr val="A50021"/>
                </a:solidFill>
              </a:rPr>
              <a:t>Алгоритм определения склонения имени существительного</a:t>
            </a:r>
            <a:endParaRPr lang="ru-RU">
              <a:solidFill>
                <a:srgbClr val="A50021"/>
              </a:solidFill>
            </a:endParaRPr>
          </a:p>
          <a:p>
            <a:pPr marL="342900" indent="-342900">
              <a:tabLst>
                <a:tab pos="676275" algn="l"/>
              </a:tabLst>
            </a:pPr>
            <a:r>
              <a:rPr lang="ru-RU">
                <a:solidFill>
                  <a:srgbClr val="A50021"/>
                </a:solidFill>
              </a:rPr>
              <a:t>начало</a:t>
            </a:r>
          </a:p>
          <a:p>
            <a:pPr marL="342900" indent="-342900">
              <a:buFontTx/>
              <a:buAutoNum type="arabicPeriod"/>
              <a:tabLst>
                <a:tab pos="676275" algn="l"/>
              </a:tabLst>
            </a:pPr>
            <a:r>
              <a:rPr lang="ru-RU" b="1">
                <a:solidFill>
                  <a:srgbClr val="006600"/>
                </a:solidFill>
              </a:rPr>
              <a:t>Поставь имя существительное в начальную форму (И.п., ед.ч.)</a:t>
            </a:r>
          </a:p>
          <a:p>
            <a:pPr marL="342900" indent="-342900">
              <a:buFontTx/>
              <a:buAutoNum type="arabicPeriod"/>
              <a:tabLst>
                <a:tab pos="676275" algn="l"/>
              </a:tabLst>
            </a:pPr>
            <a:r>
              <a:rPr lang="ru-RU" b="1">
                <a:solidFill>
                  <a:srgbClr val="006600"/>
                </a:solidFill>
              </a:rPr>
              <a:t>Определи род имени существительного </a:t>
            </a:r>
          </a:p>
          <a:p>
            <a:pPr marL="342900" indent="-342900">
              <a:buFontTx/>
              <a:buAutoNum type="arabicPeriod"/>
              <a:tabLst>
                <a:tab pos="676275" algn="l"/>
              </a:tabLst>
            </a:pPr>
            <a:r>
              <a:rPr lang="ru-RU" b="1">
                <a:solidFill>
                  <a:srgbClr val="006600"/>
                </a:solidFill>
              </a:rPr>
              <a:t>Выдели окончание имени существительного</a:t>
            </a:r>
          </a:p>
          <a:p>
            <a:pPr marL="342900" indent="-342900">
              <a:buFontTx/>
              <a:buAutoNum type="arabicPeriod"/>
              <a:tabLst>
                <a:tab pos="676275" algn="l"/>
              </a:tabLst>
            </a:pPr>
            <a:r>
              <a:rPr lang="ru-RU" b="1">
                <a:solidFill>
                  <a:srgbClr val="006600"/>
                </a:solidFill>
              </a:rPr>
              <a:t>По роду и окончанию определи склонение</a:t>
            </a:r>
          </a:p>
          <a:p>
            <a:pPr marL="342900" indent="-342900">
              <a:tabLst>
                <a:tab pos="676275" algn="l"/>
              </a:tabLst>
            </a:pPr>
            <a:r>
              <a:rPr lang="ru-RU">
                <a:solidFill>
                  <a:srgbClr val="A50021"/>
                </a:solidFill>
              </a:rPr>
              <a:t>конец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130675" y="1676400"/>
            <a:ext cx="5013325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>
              <a:tabLst>
                <a:tab pos="676275" algn="l"/>
              </a:tabLst>
            </a:pPr>
            <a:r>
              <a:rPr lang="ru-RU" b="1">
                <a:solidFill>
                  <a:srgbClr val="0033CC"/>
                </a:solidFill>
              </a:rPr>
              <a:t>Алгоритм определения падежа имени существительного</a:t>
            </a:r>
            <a:endParaRPr lang="ru-RU">
              <a:solidFill>
                <a:srgbClr val="0033CC"/>
              </a:solidFill>
            </a:endParaRPr>
          </a:p>
          <a:p>
            <a:pPr marL="342900" indent="-342900">
              <a:tabLst>
                <a:tab pos="676275" algn="l"/>
              </a:tabLst>
            </a:pPr>
            <a:r>
              <a:rPr lang="ru-RU">
                <a:solidFill>
                  <a:srgbClr val="0033CC"/>
                </a:solidFill>
              </a:rPr>
              <a:t>начало</a:t>
            </a:r>
          </a:p>
          <a:p>
            <a:pPr marL="342900" indent="-342900">
              <a:buFontTx/>
              <a:buAutoNum type="arabicPeriod"/>
              <a:tabLst>
                <a:tab pos="676275" algn="l"/>
              </a:tabLst>
            </a:pPr>
            <a:r>
              <a:rPr lang="ru-RU" b="1">
                <a:solidFill>
                  <a:srgbClr val="006600"/>
                </a:solidFill>
              </a:rPr>
              <a:t>Найди словосочетание, в которое входит это имя существительное.</a:t>
            </a:r>
          </a:p>
          <a:p>
            <a:pPr marL="342900" indent="-342900">
              <a:buFontTx/>
              <a:buAutoNum type="arabicPeriod"/>
              <a:tabLst>
                <a:tab pos="676275" algn="l"/>
              </a:tabLst>
            </a:pPr>
            <a:r>
              <a:rPr lang="ru-RU" b="1">
                <a:solidFill>
                  <a:srgbClr val="006600"/>
                </a:solidFill>
              </a:rPr>
              <a:t>Определи главное и зависимое слово.</a:t>
            </a:r>
          </a:p>
          <a:p>
            <a:pPr marL="342900" indent="-342900">
              <a:buFontTx/>
              <a:buAutoNum type="arabicPeriod"/>
              <a:tabLst>
                <a:tab pos="676275" algn="l"/>
              </a:tabLst>
            </a:pPr>
            <a:r>
              <a:rPr lang="ru-RU" b="1">
                <a:solidFill>
                  <a:srgbClr val="006600"/>
                </a:solidFill>
              </a:rPr>
              <a:t>От главного слова к зависимому слову задай падежный вопрос.</a:t>
            </a:r>
          </a:p>
          <a:p>
            <a:pPr marL="342900" indent="-342900">
              <a:buFontTx/>
              <a:buAutoNum type="arabicPeriod"/>
              <a:tabLst>
                <a:tab pos="676275" algn="l"/>
              </a:tabLst>
            </a:pPr>
            <a:r>
              <a:rPr lang="ru-RU" b="1">
                <a:solidFill>
                  <a:srgbClr val="006600"/>
                </a:solidFill>
              </a:rPr>
              <a:t>По падежному вопросу и предлогу определи падеж имени существительного.</a:t>
            </a:r>
          </a:p>
          <a:p>
            <a:pPr marL="342900" indent="-342900">
              <a:tabLst>
                <a:tab pos="676275" algn="l"/>
              </a:tabLst>
            </a:pPr>
            <a:r>
              <a:rPr lang="ru-RU">
                <a:solidFill>
                  <a:srgbClr val="0033CC"/>
                </a:solidFill>
              </a:rPr>
              <a:t>конец</a:t>
            </a:r>
          </a:p>
        </p:txBody>
      </p:sp>
      <p:pic>
        <p:nvPicPr>
          <p:cNvPr id="18439" name="Picture 7" descr="учен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05400"/>
            <a:ext cx="12001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10668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ucos56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95800"/>
            <a:ext cx="10001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ucos7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15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219200" y="1905000"/>
            <a:ext cx="6781800" cy="1789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332</Words>
  <Application>Microsoft Office PowerPoint</Application>
  <PresentationFormat>Экран (4:3)</PresentationFormat>
  <Paragraphs>77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Тема: Алгоритмы в нашей жизни</vt:lpstr>
      <vt:lpstr>Алгоритмы в нашей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4</cp:revision>
  <cp:lastPrinted>1601-01-01T00:00:00Z</cp:lastPrinted>
  <dcterms:created xsi:type="dcterms:W3CDTF">1601-01-01T00:00:00Z</dcterms:created>
  <dcterms:modified xsi:type="dcterms:W3CDTF">2012-03-30T14:31:34Z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_MarkAsFinal">
    <vt:bool>true</vt:bool>
  </property>
</Properties>
</file>