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59" r:id="rId3"/>
    <p:sldId id="280" r:id="rId4"/>
    <p:sldId id="313" r:id="rId5"/>
    <p:sldId id="311" r:id="rId6"/>
    <p:sldId id="305" r:id="rId7"/>
    <p:sldId id="292" r:id="rId8"/>
    <p:sldId id="298" r:id="rId9"/>
    <p:sldId id="301" r:id="rId10"/>
    <p:sldId id="30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188640"/>
            <a:ext cx="8892480" cy="431193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Тема: </a:t>
            </a:r>
            <a:r>
              <a:rPr lang="ru-RU" sz="4000" b="1" dirty="0" smtClean="0">
                <a:solidFill>
                  <a:srgbClr val="FF0000"/>
                </a:solidFill>
              </a:rPr>
              <a:t>«</a:t>
            </a:r>
            <a:r>
              <a:rPr lang="ru-RU" sz="4000" b="1" dirty="0" err="1" smtClean="0">
                <a:solidFill>
                  <a:srgbClr val="FF0000"/>
                </a:solidFill>
              </a:rPr>
              <a:t>Правочин</a:t>
            </a:r>
            <a:r>
              <a:rPr lang="ru-RU" sz="4000" b="1" dirty="0" smtClean="0">
                <a:solidFill>
                  <a:srgbClr val="FF0000"/>
                </a:solidFill>
              </a:rPr>
              <a:t>. </a:t>
            </a:r>
            <a:r>
              <a:rPr lang="ru-RU" sz="4000" b="1" dirty="0" err="1" smtClean="0">
                <a:solidFill>
                  <a:srgbClr val="FF0000"/>
                </a:solidFill>
              </a:rPr>
              <a:t>Спадкове</a:t>
            </a:r>
            <a:r>
              <a:rPr lang="ru-RU" sz="4000" b="1" dirty="0" smtClean="0">
                <a:solidFill>
                  <a:srgbClr val="FF0000"/>
                </a:solidFill>
              </a:rPr>
              <a:t> право»</a:t>
            </a:r>
          </a:p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Питання 1-12:</a:t>
            </a:r>
            <a:endParaRPr lang="ru-RU" sz="4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4254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928992" cy="6741367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12. </a:t>
            </a:r>
            <a:r>
              <a:rPr lang="ru-RU" sz="3600" dirty="0" err="1">
                <a:solidFill>
                  <a:schemeClr val="tx1"/>
                </a:solidFill>
              </a:rPr>
              <a:t>Після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смерті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</a:rPr>
              <a:t>Одаренка</a:t>
            </a:r>
            <a:r>
              <a:rPr lang="ru-RU" sz="3600" dirty="0">
                <a:solidFill>
                  <a:schemeClr val="tx1"/>
                </a:solidFill>
              </a:rPr>
              <a:t>, </a:t>
            </a:r>
            <a:r>
              <a:rPr lang="ru-RU" sz="3600" dirty="0" err="1">
                <a:solidFill>
                  <a:schemeClr val="tx1"/>
                </a:solidFill>
              </a:rPr>
              <a:t>який</a:t>
            </a:r>
            <a:r>
              <a:rPr lang="ru-RU" sz="3600" dirty="0">
                <a:solidFill>
                  <a:schemeClr val="tx1"/>
                </a:solidFill>
              </a:rPr>
              <a:t> не </a:t>
            </a:r>
            <a:r>
              <a:rPr lang="ru-RU" sz="3600" dirty="0" err="1">
                <a:solidFill>
                  <a:schemeClr val="tx1"/>
                </a:solidFill>
              </a:rPr>
              <a:t>залишив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заповіту</a:t>
            </a:r>
            <a:r>
              <a:rPr lang="ru-RU" sz="3600" dirty="0">
                <a:solidFill>
                  <a:schemeClr val="tx1"/>
                </a:solidFill>
              </a:rPr>
              <a:t>, на </a:t>
            </a:r>
            <a:r>
              <a:rPr lang="ru-RU" sz="3600" dirty="0" err="1">
                <a:solidFill>
                  <a:schemeClr val="tx1"/>
                </a:solidFill>
              </a:rPr>
              <a:t>його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майно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претендують</a:t>
            </a:r>
            <a:r>
              <a:rPr lang="ru-RU" sz="3600" dirty="0">
                <a:solidFill>
                  <a:schemeClr val="tx1"/>
                </a:solidFill>
              </a:rPr>
              <a:t>: дружина (54 </a:t>
            </a:r>
            <a:r>
              <a:rPr lang="ru-RU" sz="3600" dirty="0" smtClean="0">
                <a:solidFill>
                  <a:schemeClr val="tx1"/>
                </a:solidFill>
              </a:rPr>
              <a:t>р.), </a:t>
            </a:r>
            <a:r>
              <a:rPr lang="ru-RU" sz="3600" dirty="0" err="1">
                <a:solidFill>
                  <a:schemeClr val="tx1"/>
                </a:solidFill>
              </a:rPr>
              <a:t>син</a:t>
            </a:r>
            <a:r>
              <a:rPr lang="ru-RU" sz="3600" dirty="0">
                <a:solidFill>
                  <a:schemeClr val="tx1"/>
                </a:solidFill>
              </a:rPr>
              <a:t> (28 </a:t>
            </a:r>
            <a:r>
              <a:rPr lang="ru-RU" sz="3600" dirty="0" smtClean="0">
                <a:solidFill>
                  <a:schemeClr val="tx1"/>
                </a:solidFill>
              </a:rPr>
              <a:t>р.), </a:t>
            </a:r>
            <a:r>
              <a:rPr lang="ru-RU" sz="3600" dirty="0" err="1" smtClean="0">
                <a:solidFill>
                  <a:schemeClr val="tx1"/>
                </a:solidFill>
              </a:rPr>
              <a:t>донька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</a:rPr>
              <a:t>дружини</a:t>
            </a:r>
            <a:r>
              <a:rPr lang="ru-RU" sz="3600" dirty="0" smtClean="0">
                <a:solidFill>
                  <a:schemeClr val="tx1"/>
                </a:solidFill>
              </a:rPr>
              <a:t>(10 </a:t>
            </a:r>
            <a:r>
              <a:rPr lang="ru-RU" sz="3600" dirty="0" err="1" smtClean="0">
                <a:solidFill>
                  <a:schemeClr val="tx1"/>
                </a:solidFill>
              </a:rPr>
              <a:t>р.,удочерив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chemeClr val="tx1"/>
                </a:solidFill>
              </a:rPr>
              <a:t>за </a:t>
            </a:r>
            <a:r>
              <a:rPr lang="ru-RU" sz="3600" dirty="0" err="1">
                <a:solidFill>
                  <a:schemeClr val="tx1"/>
                </a:solidFill>
              </a:rPr>
              <a:t>рік</a:t>
            </a:r>
            <a:r>
              <a:rPr lang="ru-RU" sz="3600" dirty="0">
                <a:solidFill>
                  <a:schemeClr val="tx1"/>
                </a:solidFill>
              </a:rPr>
              <a:t> до </a:t>
            </a:r>
            <a:r>
              <a:rPr lang="ru-RU" sz="3600" dirty="0" err="1">
                <a:solidFill>
                  <a:schemeClr val="tx1"/>
                </a:solidFill>
              </a:rPr>
              <a:t>смерті</a:t>
            </a:r>
            <a:r>
              <a:rPr lang="ru-RU" sz="3600" dirty="0">
                <a:solidFill>
                  <a:schemeClr val="tx1"/>
                </a:solidFill>
              </a:rPr>
              <a:t>), перша дружина (59 </a:t>
            </a:r>
            <a:r>
              <a:rPr lang="ru-RU" sz="3600" dirty="0" smtClean="0">
                <a:solidFill>
                  <a:schemeClr val="tx1"/>
                </a:solidFill>
              </a:rPr>
              <a:t>р.) </a:t>
            </a:r>
            <a:r>
              <a:rPr lang="ru-RU" sz="3600" dirty="0">
                <a:solidFill>
                  <a:schemeClr val="tx1"/>
                </a:solidFill>
              </a:rPr>
              <a:t>та </a:t>
            </a:r>
            <a:r>
              <a:rPr lang="ru-RU" sz="3600" dirty="0" err="1">
                <a:solidFill>
                  <a:schemeClr val="tx1"/>
                </a:solidFill>
              </a:rPr>
              <a:t>донька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від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першого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шлюбу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chemeClr val="tx1"/>
                </a:solidFill>
              </a:rPr>
              <a:t>(30 р.), </a:t>
            </a:r>
            <a:r>
              <a:rPr lang="ru-RU" sz="3600" dirty="0" err="1">
                <a:solidFill>
                  <a:schemeClr val="tx1"/>
                </a:solidFill>
              </a:rPr>
              <a:t>рідний</a:t>
            </a:r>
            <a:r>
              <a:rPr lang="ru-RU" sz="3600" dirty="0">
                <a:solidFill>
                  <a:schemeClr val="tx1"/>
                </a:solidFill>
              </a:rPr>
              <a:t> брат (62 </a:t>
            </a:r>
            <a:r>
              <a:rPr lang="ru-RU" sz="3600" dirty="0" smtClean="0">
                <a:solidFill>
                  <a:schemeClr val="tx1"/>
                </a:solidFill>
              </a:rPr>
              <a:t>р., </a:t>
            </a:r>
            <a:r>
              <a:rPr lang="ru-RU" sz="3600" dirty="0" err="1">
                <a:solidFill>
                  <a:schemeClr val="tx1"/>
                </a:solidFill>
              </a:rPr>
              <a:t>мати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померлого</a:t>
            </a:r>
            <a:r>
              <a:rPr lang="ru-RU" sz="3600" dirty="0">
                <a:solidFill>
                  <a:schemeClr val="tx1"/>
                </a:solidFill>
              </a:rPr>
              <a:t> (80 </a:t>
            </a:r>
            <a:r>
              <a:rPr lang="ru-RU" sz="3600" dirty="0" smtClean="0">
                <a:solidFill>
                  <a:schemeClr val="tx1"/>
                </a:solidFill>
              </a:rPr>
              <a:t>р.). </a:t>
            </a:r>
          </a:p>
          <a:p>
            <a:r>
              <a:rPr lang="ru-RU" sz="3600" dirty="0" err="1" smtClean="0">
                <a:solidFill>
                  <a:srgbClr val="FF0000"/>
                </a:solidFill>
              </a:rPr>
              <a:t>Критерії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</a:rPr>
              <a:t>відповіді</a:t>
            </a:r>
            <a:r>
              <a:rPr lang="ru-RU" sz="3600" dirty="0" smtClean="0">
                <a:solidFill>
                  <a:srgbClr val="FF0000"/>
                </a:solidFill>
              </a:rPr>
              <a:t>.</a:t>
            </a:r>
            <a:endParaRPr lang="ru-RU" sz="3600" dirty="0" smtClean="0">
              <a:solidFill>
                <a:schemeClr val="tx1"/>
              </a:solidFill>
            </a:endParaRPr>
          </a:p>
          <a:p>
            <a:r>
              <a:rPr lang="ru-RU" sz="3600" dirty="0" smtClean="0">
                <a:solidFill>
                  <a:srgbClr val="FF0000"/>
                </a:solidFill>
              </a:rPr>
              <a:t>1.Хто </a:t>
            </a:r>
            <a:r>
              <a:rPr lang="ru-RU" sz="3600" dirty="0" err="1" smtClean="0">
                <a:solidFill>
                  <a:srgbClr val="FF0000"/>
                </a:solidFill>
              </a:rPr>
              <a:t>має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>
                <a:solidFill>
                  <a:srgbClr val="FF0000"/>
                </a:solidFill>
              </a:rPr>
              <a:t>право на </a:t>
            </a:r>
            <a:r>
              <a:rPr lang="ru-RU" sz="3600" dirty="0" err="1">
                <a:solidFill>
                  <a:srgbClr val="FF0000"/>
                </a:solidFill>
              </a:rPr>
              <a:t>спадок</a:t>
            </a:r>
            <a:r>
              <a:rPr lang="ru-RU" sz="3600" dirty="0">
                <a:solidFill>
                  <a:srgbClr val="FF0000"/>
                </a:solidFill>
              </a:rPr>
              <a:t>? </a:t>
            </a:r>
            <a:endParaRPr lang="ru-RU" sz="3600" dirty="0" smtClean="0">
              <a:solidFill>
                <a:srgbClr val="FF0000"/>
              </a:solidFill>
            </a:endParaRPr>
          </a:p>
          <a:p>
            <a:r>
              <a:rPr lang="ru-RU" sz="3600" dirty="0" smtClean="0">
                <a:solidFill>
                  <a:srgbClr val="FF0000"/>
                </a:solidFill>
              </a:rPr>
              <a:t>2.На </a:t>
            </a:r>
            <a:r>
              <a:rPr lang="ru-RU" sz="3600" dirty="0" err="1">
                <a:solidFill>
                  <a:srgbClr val="FF0000"/>
                </a:solidFill>
              </a:rPr>
              <a:t>скільки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долів</a:t>
            </a:r>
            <a:r>
              <a:rPr lang="ru-RU" sz="3600" dirty="0">
                <a:solidFill>
                  <a:srgbClr val="FF0000"/>
                </a:solidFill>
              </a:rPr>
              <a:t> буде </a:t>
            </a:r>
            <a:r>
              <a:rPr lang="ru-RU" sz="3600" dirty="0" err="1">
                <a:solidFill>
                  <a:srgbClr val="FF0000"/>
                </a:solidFill>
              </a:rPr>
              <a:t>поділено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спадщину</a:t>
            </a:r>
            <a:r>
              <a:rPr lang="ru-RU" sz="3600" dirty="0">
                <a:solidFill>
                  <a:srgbClr val="FF0000"/>
                </a:solidFill>
              </a:rPr>
              <a:t>?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72761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5060" y="260648"/>
            <a:ext cx="896448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</a:rPr>
              <a:t>1</a:t>
            </a:r>
            <a:r>
              <a:rPr lang="ru-RU" sz="3200" dirty="0" smtClean="0">
                <a:latin typeface="Times New Roman" pitchFamily="18" charset="0"/>
              </a:rPr>
              <a:t>. (1б) </a:t>
            </a:r>
            <a:r>
              <a:rPr lang="ru-RU" sz="3200" dirty="0" err="1" smtClean="0">
                <a:latin typeface="Times New Roman" pitchFamily="18" charset="0"/>
              </a:rPr>
              <a:t>Цивільн</a:t>
            </a:r>
            <a:r>
              <a:rPr lang="uk-UA" sz="3200" dirty="0">
                <a:latin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правовідносини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виникають</a:t>
            </a:r>
            <a:r>
              <a:rPr lang="ru-RU" sz="3200" dirty="0">
                <a:latin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</a:rPr>
              <a:t>змінюються</a:t>
            </a:r>
            <a:r>
              <a:rPr lang="ru-RU" sz="3200" dirty="0">
                <a:latin typeface="Times New Roman" pitchFamily="18" charset="0"/>
              </a:rPr>
              <a:t> і </a:t>
            </a:r>
            <a:r>
              <a:rPr lang="ru-RU" sz="3200" dirty="0" err="1">
                <a:latin typeface="Times New Roman" pitchFamily="18" charset="0"/>
              </a:rPr>
              <a:t>припиняються</a:t>
            </a:r>
            <a:r>
              <a:rPr lang="ru-RU" sz="3200" dirty="0">
                <a:latin typeface="Times New Roman" pitchFamily="18" charset="0"/>
              </a:rPr>
              <a:t> на </a:t>
            </a:r>
            <a:r>
              <a:rPr lang="ru-RU" sz="3200" dirty="0" err="1">
                <a:latin typeface="Times New Roman" pitchFamily="18" charset="0"/>
              </a:rPr>
              <a:t>підставі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передбачених</a:t>
            </a:r>
            <a:r>
              <a:rPr lang="ru-RU" sz="3200" dirty="0">
                <a:latin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</a:rPr>
              <a:t>законі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обставин</a:t>
            </a:r>
            <a:r>
              <a:rPr lang="ru-RU" sz="3200" dirty="0">
                <a:latin typeface="Times New Roman" pitchFamily="18" charset="0"/>
              </a:rPr>
              <a:t> - </a:t>
            </a:r>
            <a:r>
              <a:rPr lang="ru-RU" sz="3200" dirty="0" err="1">
                <a:latin typeface="Times New Roman" pitchFamily="18" charset="0"/>
              </a:rPr>
              <a:t>юридичних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фактів</a:t>
            </a:r>
            <a:r>
              <a:rPr lang="ru-RU" sz="3200" dirty="0">
                <a:latin typeface="Times New Roman" pitchFamily="18" charset="0"/>
              </a:rPr>
              <a:t> - </a:t>
            </a:r>
            <a:r>
              <a:rPr lang="ru-RU" sz="3200" dirty="0" smtClean="0">
                <a:latin typeface="Times New Roman" pitchFamily="18" charset="0"/>
              </a:rPr>
              <a:t>_____і ____.</a:t>
            </a:r>
            <a:endParaRPr lang="ru-RU" sz="3200" dirty="0">
              <a:latin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</a:rPr>
              <a:t>_____- </a:t>
            </a:r>
            <a:r>
              <a:rPr lang="ru-RU" sz="3200" dirty="0" err="1">
                <a:latin typeface="Times New Roman" pitchFamily="18" charset="0"/>
              </a:rPr>
              <a:t>настають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незалежно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від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волі</a:t>
            </a:r>
            <a:r>
              <a:rPr lang="ru-RU" sz="3200" dirty="0">
                <a:latin typeface="Times New Roman" pitchFamily="18" charset="0"/>
              </a:rPr>
              <a:t> людей (</a:t>
            </a:r>
            <a:r>
              <a:rPr lang="ru-RU" sz="3200" dirty="0" err="1">
                <a:latin typeface="Times New Roman" pitchFamily="18" charset="0"/>
              </a:rPr>
              <a:t>стихійні</a:t>
            </a:r>
            <a:r>
              <a:rPr lang="ru-RU" sz="3200" dirty="0">
                <a:latin typeface="Times New Roman" pitchFamily="18" charset="0"/>
              </a:rPr>
              <a:t> лиха, смерть </a:t>
            </a:r>
            <a:r>
              <a:rPr lang="ru-RU" sz="3200" dirty="0" err="1">
                <a:latin typeface="Times New Roman" pitchFamily="18" charset="0"/>
              </a:rPr>
              <a:t>людини</a:t>
            </a:r>
            <a:r>
              <a:rPr lang="ru-RU" sz="3200" dirty="0">
                <a:latin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</a:rPr>
              <a:t>закінчення</a:t>
            </a:r>
            <a:r>
              <a:rPr lang="ru-RU" sz="3200" dirty="0">
                <a:latin typeface="Times New Roman" pitchFamily="18" charset="0"/>
              </a:rPr>
              <a:t> строку </a:t>
            </a:r>
            <a:r>
              <a:rPr lang="ru-RU" sz="3200" dirty="0" err="1">
                <a:latin typeface="Times New Roman" pitchFamily="18" charset="0"/>
              </a:rPr>
              <a:t>тощо</a:t>
            </a:r>
            <a:r>
              <a:rPr lang="ru-RU" sz="3200" dirty="0">
                <a:latin typeface="Times New Roman" pitchFamily="18" charset="0"/>
              </a:rPr>
              <a:t>). </a:t>
            </a:r>
          </a:p>
          <a:p>
            <a:r>
              <a:rPr lang="ru-RU" sz="3200" dirty="0" smtClean="0">
                <a:latin typeface="Times New Roman" pitchFamily="18" charset="0"/>
              </a:rPr>
              <a:t>______- </a:t>
            </a:r>
            <a:r>
              <a:rPr lang="ru-RU" sz="3200" dirty="0">
                <a:latin typeface="Times New Roman" pitchFamily="18" charset="0"/>
              </a:rPr>
              <a:t>результат </a:t>
            </a:r>
            <a:r>
              <a:rPr lang="ru-RU" sz="3200" dirty="0" err="1">
                <a:latin typeface="Times New Roman" pitchFamily="18" charset="0"/>
              </a:rPr>
              <a:t>свідомої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діяльності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людини</a:t>
            </a:r>
            <a:r>
              <a:rPr lang="ru-RU" sz="3200" dirty="0">
                <a:latin typeface="Times New Roman" pitchFamily="18" charset="0"/>
              </a:rPr>
              <a:t>. Вони </a:t>
            </a:r>
            <a:r>
              <a:rPr lang="ru-RU" sz="3200" dirty="0" err="1">
                <a:latin typeface="Times New Roman" pitchFamily="18" charset="0"/>
              </a:rPr>
              <a:t>поділяються</a:t>
            </a:r>
            <a:r>
              <a:rPr lang="ru-RU" sz="3200" dirty="0">
                <a:latin typeface="Times New Roman" pitchFamily="18" charset="0"/>
              </a:rPr>
              <a:t> на:</a:t>
            </a:r>
          </a:p>
          <a:p>
            <a:r>
              <a:rPr lang="ru-RU" sz="3200" dirty="0">
                <a:latin typeface="Times New Roman" pitchFamily="18" charset="0"/>
              </a:rPr>
              <a:t>- </a:t>
            </a:r>
            <a:r>
              <a:rPr lang="ru-RU" sz="3200" dirty="0" smtClean="0">
                <a:latin typeface="Times New Roman" pitchFamily="18" charset="0"/>
              </a:rPr>
              <a:t>______, </a:t>
            </a:r>
            <a:r>
              <a:rPr lang="ru-RU" sz="3200" dirty="0" err="1">
                <a:latin typeface="Times New Roman" pitchFamily="18" charset="0"/>
              </a:rPr>
              <a:t>що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відповідають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приписам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</a:rPr>
              <a:t>закону;</a:t>
            </a:r>
            <a:endParaRPr lang="ru-RU" sz="3200" dirty="0">
              <a:latin typeface="Times New Roman" pitchFamily="18" charset="0"/>
            </a:endParaRPr>
          </a:p>
          <a:p>
            <a:r>
              <a:rPr lang="ru-RU" sz="3200" dirty="0">
                <a:latin typeface="Times New Roman" pitchFamily="18" charset="0"/>
              </a:rPr>
              <a:t>- </a:t>
            </a:r>
            <a:r>
              <a:rPr lang="ru-RU" sz="3200" dirty="0" smtClean="0">
                <a:latin typeface="Times New Roman" pitchFamily="18" charset="0"/>
              </a:rPr>
              <a:t>______, </a:t>
            </a:r>
            <a:r>
              <a:rPr lang="ru-RU" sz="3200" dirty="0" err="1">
                <a:latin typeface="Times New Roman" pitchFamily="18" charset="0"/>
              </a:rPr>
              <a:t>що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суперечать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</a:rPr>
              <a:t>закону.</a:t>
            </a:r>
            <a:endParaRPr lang="ru-RU" sz="3200" dirty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5253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260648"/>
            <a:ext cx="90364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2</a:t>
            </a:r>
            <a:r>
              <a:rPr lang="ru-RU" sz="4000" dirty="0" smtClean="0"/>
              <a:t>.(05б) </a:t>
            </a:r>
            <a:r>
              <a:rPr lang="ru-RU" sz="4000" dirty="0" err="1" smtClean="0"/>
              <a:t>Вольові</a:t>
            </a:r>
            <a:r>
              <a:rPr lang="ru-RU" sz="4000" dirty="0"/>
              <a:t>, </a:t>
            </a:r>
            <a:r>
              <a:rPr lang="ru-RU" sz="4000" dirty="0" err="1"/>
              <a:t>правомірні</a:t>
            </a:r>
            <a:r>
              <a:rPr lang="ru-RU" sz="4000" dirty="0"/>
              <a:t> </a:t>
            </a:r>
            <a:r>
              <a:rPr lang="ru-RU" sz="4000" dirty="0" err="1"/>
              <a:t>дії</a:t>
            </a:r>
            <a:r>
              <a:rPr lang="ru-RU" sz="4000" dirty="0"/>
              <a:t> </a:t>
            </a:r>
            <a:r>
              <a:rPr lang="ru-RU" sz="4000" dirty="0" err="1"/>
              <a:t>осіб</a:t>
            </a:r>
            <a:r>
              <a:rPr lang="ru-RU" sz="4000" dirty="0"/>
              <a:t>, </a:t>
            </a:r>
            <a:r>
              <a:rPr lang="ru-RU" sz="4000" dirty="0" err="1"/>
              <a:t>спрямовані</a:t>
            </a:r>
            <a:r>
              <a:rPr lang="ru-RU" sz="4000" dirty="0"/>
              <a:t> на </a:t>
            </a:r>
            <a:r>
              <a:rPr lang="ru-RU" sz="4000" dirty="0" err="1"/>
              <a:t>виникнення</a:t>
            </a:r>
            <a:r>
              <a:rPr lang="ru-RU" sz="4000" dirty="0"/>
              <a:t>, </a:t>
            </a:r>
            <a:r>
              <a:rPr lang="ru-RU" sz="4000" dirty="0" err="1"/>
              <a:t>зміну</a:t>
            </a:r>
            <a:r>
              <a:rPr lang="ru-RU" sz="4000" dirty="0"/>
              <a:t> </a:t>
            </a:r>
            <a:r>
              <a:rPr lang="ru-RU" sz="4000" dirty="0" err="1"/>
              <a:t>чи</a:t>
            </a:r>
            <a:r>
              <a:rPr lang="ru-RU" sz="4000" dirty="0"/>
              <a:t> </a:t>
            </a:r>
            <a:r>
              <a:rPr lang="ru-RU" sz="4000" dirty="0" err="1"/>
              <a:t>припинення</a:t>
            </a:r>
            <a:r>
              <a:rPr lang="ru-RU" sz="4000" dirty="0"/>
              <a:t> </a:t>
            </a:r>
            <a:r>
              <a:rPr lang="ru-RU" sz="4000" dirty="0" err="1"/>
              <a:t>цивільних</a:t>
            </a:r>
            <a:r>
              <a:rPr lang="ru-RU" sz="4000" dirty="0"/>
              <a:t> прав та </a:t>
            </a:r>
            <a:r>
              <a:rPr lang="ru-RU" sz="4000" dirty="0" err="1"/>
              <a:t>обов'язків</a:t>
            </a:r>
            <a:r>
              <a:rPr lang="ru-RU" sz="4000" dirty="0"/>
              <a:t> </a:t>
            </a:r>
            <a:r>
              <a:rPr lang="ru-RU" sz="4000" dirty="0" err="1" smtClean="0"/>
              <a:t>це</a:t>
            </a:r>
            <a:r>
              <a:rPr lang="ru-RU" sz="4000" dirty="0" smtClean="0"/>
              <a:t> - _________ </a:t>
            </a:r>
          </a:p>
          <a:p>
            <a:r>
              <a:rPr lang="ru-RU" sz="4000" dirty="0" smtClean="0"/>
              <a:t>________ </a:t>
            </a:r>
            <a:r>
              <a:rPr lang="ru-RU" sz="4000" dirty="0"/>
              <a:t>— права та </a:t>
            </a:r>
            <a:r>
              <a:rPr lang="ru-RU" sz="4000" dirty="0" err="1"/>
              <a:t>обов’язки</a:t>
            </a:r>
            <a:r>
              <a:rPr lang="ru-RU" sz="4000" dirty="0"/>
              <a:t> </a:t>
            </a:r>
            <a:r>
              <a:rPr lang="ru-RU" sz="4000" dirty="0" err="1"/>
              <a:t>померлої</a:t>
            </a:r>
            <a:r>
              <a:rPr lang="ru-RU" sz="4000" dirty="0"/>
              <a:t> </a:t>
            </a:r>
            <a:r>
              <a:rPr lang="ru-RU" sz="4000" dirty="0" err="1"/>
              <a:t>людини</a:t>
            </a:r>
            <a:r>
              <a:rPr lang="ru-RU" sz="4000" dirty="0"/>
              <a:t>, </a:t>
            </a:r>
            <a:r>
              <a:rPr lang="ru-RU" sz="4000" dirty="0" err="1"/>
              <a:t>які</a:t>
            </a:r>
            <a:r>
              <a:rPr lang="ru-RU" sz="4000" dirty="0"/>
              <a:t> </a:t>
            </a:r>
            <a:r>
              <a:rPr lang="ru-RU" sz="4000" dirty="0" err="1"/>
              <a:t>залишаються</a:t>
            </a:r>
            <a:r>
              <a:rPr lang="ru-RU" sz="4000" dirty="0"/>
              <a:t> </a:t>
            </a:r>
            <a:r>
              <a:rPr lang="ru-RU" sz="4000" dirty="0" err="1"/>
              <a:t>після</a:t>
            </a:r>
            <a:r>
              <a:rPr lang="ru-RU" sz="4000" dirty="0"/>
              <a:t> </a:t>
            </a:r>
            <a:r>
              <a:rPr lang="ru-RU" sz="4000" dirty="0" err="1"/>
              <a:t>її</a:t>
            </a:r>
            <a:r>
              <a:rPr lang="ru-RU" sz="4000" dirty="0"/>
              <a:t> </a:t>
            </a:r>
            <a:r>
              <a:rPr lang="ru-RU" sz="4000" dirty="0" err="1"/>
              <a:t>смерті</a:t>
            </a:r>
            <a:r>
              <a:rPr lang="ru-RU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45597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00042"/>
            <a:ext cx="8291264" cy="5626121"/>
          </a:xfrm>
        </p:spPr>
        <p:txBody>
          <a:bodyPr>
            <a:normAutofit/>
          </a:bodyPr>
          <a:lstStyle/>
          <a:p>
            <a:pPr marL="0" indent="0" fontAlgn="ctr">
              <a:spcBef>
                <a:spcPts val="0"/>
              </a:spcBef>
              <a:buNone/>
            </a:pP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(05) До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складу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285992"/>
            <a:ext cx="864399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>
              <a:spcBef>
                <a:spcPct val="20000"/>
              </a:spcBef>
            </a:pPr>
            <a:r>
              <a:rPr lang="ru-RU" sz="4000" dirty="0" smtClean="0">
                <a:solidFill>
                  <a:prstClr val="black"/>
                </a:solidFill>
              </a:rPr>
              <a:t>4.(05) </a:t>
            </a:r>
            <a:r>
              <a:rPr lang="ru-RU" sz="4000" dirty="0" err="1" smtClean="0">
                <a:solidFill>
                  <a:prstClr val="black"/>
                </a:solidFill>
              </a:rPr>
              <a:t>Хто</a:t>
            </a:r>
            <a:r>
              <a:rPr lang="ru-RU" sz="4000" dirty="0" smtClean="0">
                <a:solidFill>
                  <a:prstClr val="black"/>
                </a:solidFill>
              </a:rPr>
              <a:t> </a:t>
            </a:r>
            <a:r>
              <a:rPr lang="ru-RU" sz="4000" dirty="0" err="1" smtClean="0">
                <a:solidFill>
                  <a:prstClr val="black"/>
                </a:solidFill>
              </a:rPr>
              <a:t>має</a:t>
            </a:r>
            <a:r>
              <a:rPr lang="ru-RU" sz="4000" dirty="0" smtClean="0">
                <a:solidFill>
                  <a:prstClr val="black"/>
                </a:solidFill>
              </a:rPr>
              <a:t> право на </a:t>
            </a:r>
            <a:r>
              <a:rPr lang="ru-RU" sz="4000" dirty="0" err="1" smtClean="0">
                <a:solidFill>
                  <a:prstClr val="black"/>
                </a:solidFill>
              </a:rPr>
              <a:t>обов</a:t>
            </a:r>
            <a:r>
              <a:rPr lang="en-US" sz="4000" dirty="0" smtClean="0">
                <a:solidFill>
                  <a:prstClr val="black"/>
                </a:solidFill>
              </a:rPr>
              <a:t>`</a:t>
            </a:r>
            <a:r>
              <a:rPr lang="ru-RU" sz="4000" dirty="0" err="1" smtClean="0">
                <a:solidFill>
                  <a:prstClr val="black"/>
                </a:solidFill>
              </a:rPr>
              <a:t>язкову</a:t>
            </a:r>
            <a:r>
              <a:rPr lang="ru-RU" sz="4000" dirty="0" smtClean="0">
                <a:solidFill>
                  <a:prstClr val="black"/>
                </a:solidFill>
              </a:rPr>
              <a:t> </a:t>
            </a:r>
            <a:r>
              <a:rPr lang="uk-UA" sz="4000" dirty="0" smtClean="0">
                <a:solidFill>
                  <a:prstClr val="black"/>
                </a:solidFill>
              </a:rPr>
              <a:t>частку</a:t>
            </a:r>
            <a:r>
              <a:rPr lang="ru-RU" sz="4000" dirty="0" smtClean="0">
                <a:solidFill>
                  <a:prstClr val="black"/>
                </a:solidFill>
              </a:rPr>
              <a:t> у </a:t>
            </a:r>
            <a:r>
              <a:rPr lang="ru-RU" sz="4000" dirty="0" err="1" smtClean="0">
                <a:solidFill>
                  <a:prstClr val="black"/>
                </a:solidFill>
              </a:rPr>
              <a:t>спадщині</a:t>
            </a:r>
            <a:r>
              <a:rPr lang="ru-RU" sz="4000" dirty="0" smtClean="0">
                <a:solidFill>
                  <a:prstClr val="black"/>
                </a:solidFill>
              </a:rPr>
              <a:t>? </a:t>
            </a:r>
          </a:p>
          <a:p>
            <a:pPr marL="742950" lvl="0" indent="-742950">
              <a:spcBef>
                <a:spcPct val="20000"/>
              </a:spcBef>
            </a:pPr>
            <a:r>
              <a:rPr lang="ru-RU" sz="4000" dirty="0" smtClean="0">
                <a:solidFill>
                  <a:prstClr val="black"/>
                </a:solidFill>
              </a:rPr>
              <a:t>      </a:t>
            </a:r>
            <a:endParaRPr lang="ru-RU" sz="40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4340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507288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5. (1б) </a:t>
            </a:r>
            <a:r>
              <a:rPr lang="ru-RU" sz="4000" dirty="0" err="1" smtClean="0"/>
              <a:t>Чи</a:t>
            </a:r>
            <a:r>
              <a:rPr lang="ru-RU" sz="4000" dirty="0" smtClean="0"/>
              <a:t> </a:t>
            </a:r>
            <a:r>
              <a:rPr lang="ru-RU" sz="4000" dirty="0" err="1"/>
              <a:t>має</a:t>
            </a:r>
            <a:r>
              <a:rPr lang="ru-RU" sz="4000" dirty="0"/>
              <a:t> право </a:t>
            </a:r>
            <a:r>
              <a:rPr lang="ru-RU" sz="4000" dirty="0" err="1"/>
              <a:t>малолітня</a:t>
            </a:r>
            <a:r>
              <a:rPr lang="ru-RU" sz="4000" dirty="0"/>
              <a:t> </a:t>
            </a:r>
            <a:r>
              <a:rPr lang="ru-RU" sz="4000" dirty="0" err="1"/>
              <a:t>дитина</a:t>
            </a:r>
            <a:r>
              <a:rPr lang="ru-RU" sz="4000" dirty="0"/>
              <a:t> </a:t>
            </a:r>
            <a:r>
              <a:rPr lang="ru-RU" sz="4000" dirty="0" err="1"/>
              <a:t>подарувати</a:t>
            </a:r>
            <a:r>
              <a:rPr lang="ru-RU" sz="4000" dirty="0"/>
              <a:t> </a:t>
            </a:r>
            <a:r>
              <a:rPr lang="ru-RU" sz="4000" dirty="0" err="1"/>
              <a:t>отриманий</a:t>
            </a:r>
            <a:r>
              <a:rPr lang="ru-RU" sz="4000" dirty="0"/>
              <a:t> нею у </a:t>
            </a:r>
            <a:r>
              <a:rPr lang="ru-RU" sz="4000" dirty="0" err="1"/>
              <a:t>спадщину</a:t>
            </a:r>
            <a:r>
              <a:rPr lang="ru-RU" sz="4000" dirty="0"/>
              <a:t> мотоцикл?</a:t>
            </a:r>
          </a:p>
          <a:p>
            <a:pPr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6.(1б)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правомірним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дієздатною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пляшку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горілки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6700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571480"/>
            <a:ext cx="8784976" cy="4643470"/>
          </a:xfrm>
        </p:spPr>
        <p:txBody>
          <a:bodyPr>
            <a:normAutofit fontScale="55000" lnSpcReduction="20000"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9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.(1б)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квартири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укласти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усну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домовленість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7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(1б) </a:t>
            </a:r>
            <a:r>
              <a:rPr lang="ru-RU" sz="7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7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визнана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дійсною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угода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дарування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укладено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загрозою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пістолета</a:t>
            </a:r>
            <a:r>
              <a:rPr lang="ru-RU" sz="7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3812703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404665"/>
            <a:ext cx="8568952" cy="4392488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0"/>
            <a:ext cx="88569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П. у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залишилось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на 100 000грн. Про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своє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бажання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заявили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12р.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донька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син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46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р., 82 р.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та два брата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померлого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(30 та 62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р.),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заповідав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своє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рівних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долях.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Розв'яжіть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ситуацію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Критерії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1.Указати вид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2.Визначити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спадкоємців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3.Указати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отримані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долі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спадку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гривнях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6774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10.Громадянин </a:t>
            </a:r>
            <a:r>
              <a:rPr lang="ru-RU" sz="3600" dirty="0"/>
              <a:t>С. </a:t>
            </a:r>
            <a:r>
              <a:rPr lang="ru-RU" sz="3600" dirty="0" err="1"/>
              <a:t>залишив</a:t>
            </a:r>
            <a:r>
              <a:rPr lang="ru-RU" sz="3600" dirty="0"/>
              <a:t> </a:t>
            </a:r>
            <a:r>
              <a:rPr lang="ru-RU" sz="3600" dirty="0" err="1"/>
              <a:t>заповіт</a:t>
            </a:r>
            <a:r>
              <a:rPr lang="ru-RU" sz="3600" dirty="0" smtClean="0"/>
              <a:t>, </a:t>
            </a:r>
            <a:r>
              <a:rPr lang="ru-RU" sz="3600" dirty="0" err="1" smtClean="0"/>
              <a:t>яким</a:t>
            </a:r>
            <a:r>
              <a:rPr lang="ru-RU" sz="3600" dirty="0" smtClean="0"/>
              <a:t> </a:t>
            </a:r>
            <a:r>
              <a:rPr lang="ru-RU" sz="3600" dirty="0" err="1"/>
              <a:t>розпорядився</a:t>
            </a:r>
            <a:r>
              <a:rPr lang="ru-RU" sz="3600" dirty="0"/>
              <a:t> усе </a:t>
            </a:r>
            <a:r>
              <a:rPr lang="ru-RU" sz="3600" dirty="0" err="1"/>
              <a:t>майно</a:t>
            </a:r>
            <a:r>
              <a:rPr lang="ru-RU" sz="3600" dirty="0" smtClean="0"/>
              <a:t>,(</a:t>
            </a:r>
            <a:r>
              <a:rPr lang="ru-RU" sz="3600" dirty="0"/>
              <a:t>на сумму 24 000грн.) </a:t>
            </a:r>
            <a:r>
              <a:rPr lang="ru-RU" sz="3600" dirty="0" err="1"/>
              <a:t>передати</a:t>
            </a:r>
            <a:r>
              <a:rPr lang="ru-RU" sz="3600" dirty="0"/>
              <a:t> музею </a:t>
            </a:r>
            <a:r>
              <a:rPr lang="ru-RU" sz="3600" dirty="0" err="1"/>
              <a:t>пам’яті</a:t>
            </a:r>
            <a:r>
              <a:rPr lang="ru-RU" sz="3600" dirty="0"/>
              <a:t> </a:t>
            </a:r>
            <a:r>
              <a:rPr lang="ru-RU" sz="3600" dirty="0" err="1"/>
              <a:t>його</a:t>
            </a:r>
            <a:r>
              <a:rPr lang="ru-RU" sz="3600" dirty="0"/>
              <a:t> </a:t>
            </a:r>
            <a:r>
              <a:rPr lang="ru-RU" sz="3600" dirty="0" err="1"/>
              <a:t>діда</a:t>
            </a:r>
            <a:r>
              <a:rPr lang="ru-RU" sz="3600" dirty="0"/>
              <a:t>. У </a:t>
            </a:r>
            <a:r>
              <a:rPr lang="ru-RU" sz="3600" dirty="0" err="1"/>
              <a:t>нього</a:t>
            </a:r>
            <a:r>
              <a:rPr lang="ru-RU" sz="3600" dirty="0"/>
              <a:t> </a:t>
            </a:r>
            <a:r>
              <a:rPr lang="ru-RU" sz="3600" dirty="0" err="1"/>
              <a:t>залишились</a:t>
            </a:r>
            <a:r>
              <a:rPr lang="ru-RU" sz="3600" dirty="0"/>
              <a:t> </a:t>
            </a:r>
            <a:r>
              <a:rPr lang="ru-RU" sz="3600" dirty="0" err="1" smtClean="0"/>
              <a:t>син</a:t>
            </a:r>
            <a:r>
              <a:rPr lang="ru-RU" sz="3600" dirty="0" smtClean="0"/>
              <a:t> (</a:t>
            </a:r>
            <a:r>
              <a:rPr lang="ru-RU" sz="3600" dirty="0"/>
              <a:t>21 </a:t>
            </a:r>
            <a:r>
              <a:rPr lang="ru-RU" sz="3600" dirty="0" smtClean="0"/>
              <a:t>р., </a:t>
            </a:r>
            <a:r>
              <a:rPr lang="ru-RU" sz="3600" dirty="0" err="1"/>
              <a:t>водій</a:t>
            </a:r>
            <a:r>
              <a:rPr lang="ru-RU" sz="3600" dirty="0"/>
              <a:t>) та дочка (14 </a:t>
            </a:r>
            <a:r>
              <a:rPr lang="ru-RU" sz="3600" dirty="0" smtClean="0"/>
              <a:t>р., </a:t>
            </a:r>
            <a:r>
              <a:rPr lang="ru-RU" sz="3600" dirty="0" err="1"/>
              <a:t>учениця</a:t>
            </a:r>
            <a:r>
              <a:rPr lang="ru-RU" sz="3600" dirty="0"/>
              <a:t>). </a:t>
            </a:r>
            <a:r>
              <a:rPr lang="ru-RU" sz="3600" dirty="0" smtClean="0"/>
              <a:t>До </a:t>
            </a:r>
            <a:r>
              <a:rPr lang="ru-RU" sz="3600" dirty="0" err="1"/>
              <a:t>юридичного</a:t>
            </a:r>
            <a:r>
              <a:rPr lang="ru-RU" sz="3600" dirty="0"/>
              <a:t> консультанту </a:t>
            </a:r>
            <a:r>
              <a:rPr lang="ru-RU" sz="3600" dirty="0" err="1"/>
              <a:t>звернулась</a:t>
            </a:r>
            <a:r>
              <a:rPr lang="ru-RU" sz="3600" dirty="0"/>
              <a:t> </a:t>
            </a:r>
            <a:r>
              <a:rPr lang="ru-RU" sz="3600" dirty="0" err="1"/>
              <a:t>жінка</a:t>
            </a:r>
            <a:r>
              <a:rPr lang="ru-RU" sz="3600" dirty="0"/>
              <a:t> </a:t>
            </a:r>
            <a:r>
              <a:rPr lang="ru-RU" sz="3600" dirty="0" err="1"/>
              <a:t>померлого</a:t>
            </a:r>
            <a:r>
              <a:rPr lang="ru-RU" sz="3600" dirty="0"/>
              <a:t> (45 </a:t>
            </a:r>
            <a:r>
              <a:rPr lang="ru-RU" sz="3600" dirty="0" smtClean="0"/>
              <a:t>р., </a:t>
            </a:r>
            <a:r>
              <a:rPr lang="ru-RU" sz="3600" dirty="0" err="1"/>
              <a:t>працює</a:t>
            </a:r>
            <a:r>
              <a:rPr lang="ru-RU" sz="3600" dirty="0"/>
              <a:t> на з/д) та </a:t>
            </a:r>
            <a:r>
              <a:rPr lang="ru-RU" sz="3600" dirty="0" err="1"/>
              <a:t>його</a:t>
            </a:r>
            <a:r>
              <a:rPr lang="ru-RU" sz="3600" dirty="0"/>
              <a:t> </a:t>
            </a:r>
            <a:r>
              <a:rPr lang="ru-RU" sz="3600" dirty="0" err="1"/>
              <a:t>мати</a:t>
            </a:r>
            <a:r>
              <a:rPr lang="ru-RU" sz="3600" dirty="0"/>
              <a:t> (66 </a:t>
            </a:r>
            <a:r>
              <a:rPr lang="ru-RU" sz="3600" dirty="0" smtClean="0"/>
              <a:t>р., </a:t>
            </a:r>
            <a:r>
              <a:rPr lang="ru-RU" sz="3600" dirty="0" err="1"/>
              <a:t>пенсіонерка</a:t>
            </a:r>
            <a:r>
              <a:rPr lang="ru-RU" sz="3600" dirty="0"/>
              <a:t>). </a:t>
            </a:r>
            <a:r>
              <a:rPr lang="ru-RU" sz="3600" dirty="0" err="1"/>
              <a:t>Надайте</a:t>
            </a:r>
            <a:r>
              <a:rPr lang="ru-RU" sz="3600" dirty="0"/>
              <a:t> </a:t>
            </a:r>
            <a:r>
              <a:rPr lang="ru-RU" sz="3600" dirty="0" err="1"/>
              <a:t>їм</a:t>
            </a:r>
            <a:r>
              <a:rPr lang="ru-RU" sz="3600" dirty="0"/>
              <a:t> </a:t>
            </a:r>
            <a:r>
              <a:rPr lang="ru-RU" sz="3600" dirty="0" err="1"/>
              <a:t>обґрунтовану</a:t>
            </a:r>
            <a:r>
              <a:rPr lang="ru-RU" sz="3600" dirty="0"/>
              <a:t> </a:t>
            </a:r>
            <a:r>
              <a:rPr lang="ru-RU" sz="3600" dirty="0" err="1" smtClean="0"/>
              <a:t>відповідь</a:t>
            </a:r>
            <a:r>
              <a:rPr lang="ru-RU" sz="3600" dirty="0" smtClean="0"/>
              <a:t>.</a:t>
            </a:r>
            <a:endParaRPr lang="ru-RU" sz="3600" dirty="0"/>
          </a:p>
          <a:p>
            <a:r>
              <a:rPr lang="ru-RU" sz="3200" dirty="0" err="1">
                <a:solidFill>
                  <a:srgbClr val="FF0000"/>
                </a:solidFill>
              </a:rPr>
              <a:t>Критерії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відповіді</a:t>
            </a:r>
            <a:r>
              <a:rPr lang="ru-RU" sz="3200" dirty="0">
                <a:solidFill>
                  <a:srgbClr val="FF0000"/>
                </a:solidFill>
              </a:rPr>
              <a:t>.</a:t>
            </a:r>
          </a:p>
          <a:p>
            <a:r>
              <a:rPr lang="ru-RU" sz="3200" dirty="0">
                <a:solidFill>
                  <a:srgbClr val="FF0000"/>
                </a:solidFill>
              </a:rPr>
              <a:t>1.Указати вид </a:t>
            </a:r>
            <a:r>
              <a:rPr lang="ru-RU" sz="3200" dirty="0" err="1">
                <a:solidFill>
                  <a:srgbClr val="FF0000"/>
                </a:solidFill>
              </a:rPr>
              <a:t>спадкування</a:t>
            </a:r>
            <a:r>
              <a:rPr lang="ru-RU" sz="3200" dirty="0">
                <a:solidFill>
                  <a:srgbClr val="FF0000"/>
                </a:solidFill>
              </a:rPr>
              <a:t>.</a:t>
            </a:r>
          </a:p>
          <a:p>
            <a:r>
              <a:rPr lang="ru-RU" sz="3200" dirty="0">
                <a:solidFill>
                  <a:srgbClr val="FF0000"/>
                </a:solidFill>
              </a:rPr>
              <a:t>2.Визначити </a:t>
            </a:r>
            <a:r>
              <a:rPr lang="ru-RU" sz="3200" dirty="0" err="1">
                <a:solidFill>
                  <a:srgbClr val="FF0000"/>
                </a:solidFill>
              </a:rPr>
              <a:t>спадкоємців</a:t>
            </a:r>
            <a:r>
              <a:rPr lang="ru-RU" sz="3200" dirty="0">
                <a:solidFill>
                  <a:srgbClr val="FF0000"/>
                </a:solidFill>
              </a:rPr>
              <a:t>.</a:t>
            </a:r>
          </a:p>
          <a:p>
            <a:r>
              <a:rPr lang="ru-RU" sz="3200" dirty="0">
                <a:solidFill>
                  <a:srgbClr val="FF0000"/>
                </a:solidFill>
              </a:rPr>
              <a:t>3.Указати </a:t>
            </a:r>
            <a:r>
              <a:rPr lang="ru-RU" sz="3200" dirty="0" err="1">
                <a:solidFill>
                  <a:srgbClr val="FF0000"/>
                </a:solidFill>
              </a:rPr>
              <a:t>отримані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долі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спадку</a:t>
            </a:r>
            <a:r>
              <a:rPr lang="ru-RU" sz="3200" dirty="0">
                <a:solidFill>
                  <a:srgbClr val="FF0000"/>
                </a:solidFill>
              </a:rPr>
              <a:t> у </a:t>
            </a:r>
            <a:r>
              <a:rPr lang="ru-RU" sz="3200" dirty="0" err="1">
                <a:solidFill>
                  <a:srgbClr val="FF0000"/>
                </a:solidFill>
              </a:rPr>
              <a:t>гривнях</a:t>
            </a:r>
            <a:r>
              <a:rPr lang="ru-RU" sz="32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55406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332656"/>
            <a:ext cx="8856984" cy="633670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11. </a:t>
            </a:r>
            <a:r>
              <a:rPr lang="ru-RU" sz="3600" b="1" dirty="0" err="1">
                <a:solidFill>
                  <a:schemeClr val="tx1"/>
                </a:solidFill>
              </a:rPr>
              <a:t>Після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смерті</a:t>
            </a:r>
            <a:r>
              <a:rPr lang="ru-RU" sz="3600" b="1" dirty="0">
                <a:solidFill>
                  <a:schemeClr val="tx1"/>
                </a:solidFill>
              </a:rPr>
              <a:t> в </a:t>
            </a:r>
            <a:r>
              <a:rPr lang="ru-RU" sz="3600" b="1" dirty="0" err="1">
                <a:solidFill>
                  <a:schemeClr val="tx1"/>
                </a:solidFill>
              </a:rPr>
              <a:t>автокатастрофі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подружжя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Остапових</a:t>
            </a:r>
            <a:r>
              <a:rPr lang="ru-RU" sz="3600" b="1" dirty="0">
                <a:solidFill>
                  <a:schemeClr val="tx1"/>
                </a:solidFill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</a:rPr>
              <a:t>їхнє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майно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претендують</a:t>
            </a:r>
            <a:r>
              <a:rPr lang="ru-RU" sz="3600" b="1" dirty="0">
                <a:solidFill>
                  <a:schemeClr val="tx1"/>
                </a:solidFill>
              </a:rPr>
              <a:t>: </a:t>
            </a:r>
            <a:r>
              <a:rPr lang="ru-RU" sz="3600" b="1" dirty="0" err="1">
                <a:solidFill>
                  <a:schemeClr val="tx1"/>
                </a:solidFill>
              </a:rPr>
              <a:t>син</a:t>
            </a:r>
            <a:r>
              <a:rPr lang="ru-RU" sz="3600" b="1" dirty="0">
                <a:solidFill>
                  <a:schemeClr val="tx1"/>
                </a:solidFill>
              </a:rPr>
              <a:t> (21 </a:t>
            </a:r>
            <a:r>
              <a:rPr lang="ru-RU" sz="3600" b="1" dirty="0" smtClean="0">
                <a:solidFill>
                  <a:schemeClr val="tx1"/>
                </a:solidFill>
              </a:rPr>
              <a:t>р.); </a:t>
            </a:r>
            <a:r>
              <a:rPr lang="ru-RU" sz="3600" b="1" dirty="0" err="1">
                <a:solidFill>
                  <a:schemeClr val="tx1"/>
                </a:solidFill>
              </a:rPr>
              <a:t>донька</a:t>
            </a:r>
            <a:r>
              <a:rPr lang="ru-RU" sz="3600" b="1" dirty="0">
                <a:solidFill>
                  <a:schemeClr val="tx1"/>
                </a:solidFill>
              </a:rPr>
              <a:t> (17 </a:t>
            </a:r>
            <a:r>
              <a:rPr lang="ru-RU" sz="3600" b="1" dirty="0" smtClean="0">
                <a:solidFill>
                  <a:schemeClr val="tx1"/>
                </a:solidFill>
              </a:rPr>
              <a:t>р.); </a:t>
            </a:r>
            <a:r>
              <a:rPr lang="ru-RU" sz="3600" b="1" dirty="0" err="1">
                <a:solidFill>
                  <a:schemeClr val="tx1"/>
                </a:solidFill>
              </a:rPr>
              <a:t>рідний</a:t>
            </a:r>
            <a:r>
              <a:rPr lang="ru-RU" sz="3600" b="1" dirty="0">
                <a:solidFill>
                  <a:schemeClr val="tx1"/>
                </a:solidFill>
              </a:rPr>
              <a:t> брат </a:t>
            </a:r>
            <a:r>
              <a:rPr lang="ru-RU" sz="3600" b="1" dirty="0" err="1">
                <a:solidFill>
                  <a:schemeClr val="tx1"/>
                </a:solidFill>
              </a:rPr>
              <a:t>по¬мерлого</a:t>
            </a:r>
            <a:r>
              <a:rPr lang="ru-RU" sz="3600" b="1" dirty="0">
                <a:solidFill>
                  <a:schemeClr val="tx1"/>
                </a:solidFill>
              </a:rPr>
              <a:t>; </a:t>
            </a:r>
            <a:r>
              <a:rPr lang="ru-RU" sz="3600" b="1" dirty="0" err="1">
                <a:solidFill>
                  <a:schemeClr val="tx1"/>
                </a:solidFill>
              </a:rPr>
              <a:t>мати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померлої</a:t>
            </a:r>
            <a:r>
              <a:rPr lang="ru-RU" sz="3600" b="1" dirty="0">
                <a:solidFill>
                  <a:schemeClr val="tx1"/>
                </a:solidFill>
              </a:rPr>
              <a:t>; </a:t>
            </a:r>
            <a:r>
              <a:rPr lang="ru-RU" sz="3600" b="1" dirty="0" err="1">
                <a:solidFill>
                  <a:schemeClr val="tx1"/>
                </a:solidFill>
              </a:rPr>
              <a:t>громадянин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Третяк</a:t>
            </a:r>
            <a:r>
              <a:rPr lang="ru-RU" sz="3600" b="1" dirty="0">
                <a:solidFill>
                  <a:schemeClr val="tx1"/>
                </a:solidFill>
              </a:rPr>
              <a:t> (79 </a:t>
            </a:r>
            <a:r>
              <a:rPr lang="ru-RU" sz="3600" b="1" dirty="0" smtClean="0">
                <a:solidFill>
                  <a:schemeClr val="tx1"/>
                </a:solidFill>
              </a:rPr>
              <a:t>р., </a:t>
            </a:r>
            <a:r>
              <a:rPr lang="ru-RU" sz="3600" b="1" dirty="0" err="1">
                <a:solidFill>
                  <a:schemeClr val="tx1"/>
                </a:solidFill>
              </a:rPr>
              <a:t>якого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утримував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померлий</a:t>
            </a:r>
            <a:r>
              <a:rPr lang="ru-RU" sz="3600" b="1" dirty="0">
                <a:solidFill>
                  <a:schemeClr val="tx1"/>
                </a:solidFill>
              </a:rPr>
              <a:t> 8 </a:t>
            </a:r>
            <a:r>
              <a:rPr lang="ru-RU" sz="3600" b="1" dirty="0" smtClean="0">
                <a:solidFill>
                  <a:schemeClr val="tx1"/>
                </a:solidFill>
              </a:rPr>
              <a:t>р.). </a:t>
            </a:r>
            <a:r>
              <a:rPr lang="ru-RU" sz="3600" b="1" dirty="0" err="1">
                <a:solidFill>
                  <a:schemeClr val="tx1"/>
                </a:solidFill>
              </a:rPr>
              <a:t>Хто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із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перерахованих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осіб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отримає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частину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dirty="0" err="1">
                <a:solidFill>
                  <a:schemeClr val="tx1"/>
                </a:solidFill>
              </a:rPr>
              <a:t>спадщини</a:t>
            </a:r>
            <a:r>
              <a:rPr lang="ru-RU" sz="3600" b="1" dirty="0" smtClean="0">
                <a:solidFill>
                  <a:schemeClr val="tx1"/>
                </a:solidFill>
              </a:rPr>
              <a:t>?</a:t>
            </a:r>
            <a:endParaRPr lang="ru-RU" sz="3600" b="1" dirty="0">
              <a:solidFill>
                <a:schemeClr val="tx1"/>
              </a:solidFill>
            </a:endParaRPr>
          </a:p>
          <a:p>
            <a:r>
              <a:rPr lang="ru-RU" sz="3600" dirty="0" err="1" smtClean="0">
                <a:solidFill>
                  <a:srgbClr val="FF0000"/>
                </a:solidFill>
              </a:rPr>
              <a:t>Критерії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відповіді</a:t>
            </a:r>
            <a:r>
              <a:rPr lang="ru-RU" sz="3600" dirty="0">
                <a:solidFill>
                  <a:srgbClr val="FF0000"/>
                </a:solidFill>
              </a:rPr>
              <a:t>.</a:t>
            </a:r>
          </a:p>
          <a:p>
            <a:r>
              <a:rPr lang="ru-RU" sz="3600" dirty="0">
                <a:solidFill>
                  <a:srgbClr val="FF0000"/>
                </a:solidFill>
              </a:rPr>
              <a:t>1.Указати вид </a:t>
            </a:r>
            <a:r>
              <a:rPr lang="ru-RU" sz="3600" dirty="0" err="1">
                <a:solidFill>
                  <a:srgbClr val="FF0000"/>
                </a:solidFill>
              </a:rPr>
              <a:t>спадкування</a:t>
            </a:r>
            <a:r>
              <a:rPr lang="ru-RU" sz="3600" dirty="0">
                <a:solidFill>
                  <a:srgbClr val="FF0000"/>
                </a:solidFill>
              </a:rPr>
              <a:t>.</a:t>
            </a:r>
          </a:p>
          <a:p>
            <a:r>
              <a:rPr lang="ru-RU" sz="3600" dirty="0">
                <a:solidFill>
                  <a:srgbClr val="FF0000"/>
                </a:solidFill>
              </a:rPr>
              <a:t>2.Визначити </a:t>
            </a:r>
            <a:r>
              <a:rPr lang="ru-RU" sz="3600" dirty="0" err="1">
                <a:solidFill>
                  <a:srgbClr val="FF0000"/>
                </a:solidFill>
              </a:rPr>
              <a:t>спадкоємців</a:t>
            </a:r>
            <a:r>
              <a:rPr lang="ru-RU" sz="3600" dirty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09506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1407</TotalTime>
  <Words>513</Words>
  <Application>Microsoft Office PowerPoint</Application>
  <PresentationFormat>Экран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 Windows</cp:lastModifiedBy>
  <cp:revision>152</cp:revision>
  <dcterms:modified xsi:type="dcterms:W3CDTF">2017-04-04T09:37:39Z</dcterms:modified>
</cp:coreProperties>
</file>