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9" r:id="rId6"/>
    <p:sldId id="262" r:id="rId7"/>
    <p:sldId id="270" r:id="rId8"/>
    <p:sldId id="259" r:id="rId9"/>
    <p:sldId id="260" r:id="rId10"/>
    <p:sldId id="261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503AE12-A04E-4A2D-87ED-F95D47F93F3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«Теллур»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Физиологическое действие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77318" cy="4572032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При нагревании Теллур взаимодействует с водородом с образованием</a:t>
            </a:r>
          </a:p>
          <a:p>
            <a:pPr algn="l">
              <a:buNone/>
            </a:pPr>
            <a:r>
              <a:rPr lang="ru-RU" dirty="0" smtClean="0"/>
              <a:t>теллуроводорода -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</a:t>
            </a:r>
            <a:r>
              <a:rPr lang="ru-RU" dirty="0" smtClean="0"/>
              <a:t> бесцветного ядовитого газа с резким, неприятным запахом.</a:t>
            </a:r>
          </a:p>
          <a:p>
            <a:pPr algn="l">
              <a:buNone/>
            </a:pPr>
            <a:r>
              <a:rPr lang="ru-RU" dirty="0" smtClean="0"/>
              <a:t>Теллур и его летучие соединения токсичны. Попадание в организм вызывает тошноту,</a:t>
            </a:r>
          </a:p>
          <a:p>
            <a:pPr algn="l">
              <a:buNone/>
            </a:pPr>
            <a:r>
              <a:rPr lang="ru-RU" dirty="0" smtClean="0"/>
              <a:t>бронхиты, пневмонию. Предельно допустимая концентрация в воздухе колеблется для</a:t>
            </a:r>
          </a:p>
          <a:p>
            <a:pPr algn="l">
              <a:buNone/>
            </a:pPr>
            <a:r>
              <a:rPr lang="ru-RU" dirty="0" smtClean="0"/>
              <a:t>различных соединений 0,007—0,01 мг/м³, в воде 0,001—0,01 мг/л.</a:t>
            </a:r>
            <a:endParaRPr lang="ru-RU" dirty="0"/>
          </a:p>
        </p:txBody>
      </p:sp>
      <p:pic>
        <p:nvPicPr>
          <p:cNvPr id="4" name="Рисунок 3" descr="329px-Skull_and_crossbon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714752"/>
            <a:ext cx="2882456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/>
          <a:lstStyle/>
          <a:p>
            <a:r>
              <a:rPr lang="ru-RU" sz="2800" dirty="0" smtClean="0"/>
              <a:t>Получение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000" cy="5076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Основной источник — шламы электролитического рафинирования меди и свинца. Шламы подвергают обжигу, теллур остается в огарке, который промывают соляной кислотой.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Из полученного солянокислого раствора теллур выделяют, пропуская через него сернистый газ SO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Для разделения селена и теллура добавляют серную кислоту.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При этом выпадает диоксид теллура ТеО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, а H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SeO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3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остается в растворе.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Из оксида ТеО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теллур восстанавливают углем.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Для очистки теллура от серы и селена используют его способность под действием восстановителя (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Al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) в щелочной среде переходить в растворимый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дителлурид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динатрия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Na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: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6Te + 2Al + 8NaOH = 3Na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+ 2Na[Al(OH)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lang="en-US" sz="1600" dirty="0" smtClean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].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Для осаждения теллура через раствор пропускают воздух или кислород: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2Na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+ 2H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O + O</a:t>
            </a:r>
            <a:r>
              <a:rPr lang="en-US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= 4Te + 4NaOH.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Для получения теллура особой чистоты его хлорируют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+ 2Cl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= TeCl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Образующийся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тетрахлорид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очищают дистилляцией или ректификацией. Затем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тетрахлорид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гидролизуют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водой: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TeCl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+ 2H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O = TeO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+ 4HCl,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а образовавшийся ТеО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восстанавливают водородом:</a:t>
            </a:r>
            <a:endParaRPr lang="ru-RU" sz="16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TeO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+ 4H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= </a:t>
            </a:r>
            <a:r>
              <a:rPr lang="ru-RU" sz="16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Te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+ 2H</a:t>
            </a:r>
            <a:r>
              <a:rPr lang="ru-RU" sz="1600" baseline="-250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lang="ru-RU" sz="16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O.</a:t>
            </a:r>
            <a:endParaRPr lang="ru-RU" sz="1600" dirty="0">
              <a:ea typeface="Times New Roman"/>
            </a:endParaRPr>
          </a:p>
          <a:p>
            <a:pPr algn="l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5720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Сплавы с повышенной прочностью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Термоэлектрические материалы 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Узкозонные проводники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Производство резины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Источник света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</a:t>
            </a:r>
            <a:r>
              <a:rPr lang="en-US" dirty="0" smtClean="0"/>
              <a:t>D-RW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 керамике</a:t>
            </a:r>
          </a:p>
          <a:p>
            <a:pPr algn="l">
              <a:buNone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1263909773.jpeg"/>
          <p:cNvPicPr>
            <a:picLocks noChangeAspect="1"/>
          </p:cNvPicPr>
          <p:nvPr/>
        </p:nvPicPr>
        <p:blipFill>
          <a:blip r:embed="rId2" cstate="print"/>
          <a:srcRect l="14714" b="2041"/>
          <a:stretch>
            <a:fillRect/>
          </a:stretch>
        </p:blipFill>
        <p:spPr>
          <a:xfrm>
            <a:off x="4128274" y="1799123"/>
            <a:ext cx="2411313" cy="253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63909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12629"/>
            <a:ext cx="2396826" cy="179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9279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476871"/>
            <a:ext cx="2508602" cy="19165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 descr="12639098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488" y="5310248"/>
            <a:ext cx="1806249" cy="135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c-pro-optical-disc-490x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28274" y="4446039"/>
            <a:ext cx="2243926" cy="183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639098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3859" y="1799123"/>
            <a:ext cx="1713506" cy="171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Теллур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991600" cy="3352800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</a:t>
            </a:r>
            <a:r>
              <a:rPr lang="ru-RU" b="1" u="sng" dirty="0" smtClean="0"/>
              <a:t>Теллур</a:t>
            </a:r>
            <a:r>
              <a:rPr lang="ru-RU" dirty="0" smtClean="0"/>
              <a:t> (лат. </a:t>
            </a:r>
            <a:r>
              <a:rPr lang="en-US" dirty="0" smtClean="0"/>
              <a:t>Tellurium</a:t>
            </a:r>
            <a:r>
              <a:rPr lang="ru-RU" dirty="0" smtClean="0"/>
              <a:t>) — это химический элемент с атомным номером №52 в периодической системе и атомным весом 127,60; обозначается символом </a:t>
            </a:r>
            <a:r>
              <a:rPr lang="ru-RU" dirty="0" err="1" smtClean="0"/>
              <a:t>Te</a:t>
            </a:r>
            <a:r>
              <a:rPr lang="ru-RU" dirty="0" smtClean="0"/>
              <a:t>, относится к семейству металлоидов.</a:t>
            </a:r>
          </a:p>
          <a:p>
            <a:pPr algn="l">
              <a:buNone/>
            </a:pPr>
            <a:endParaRPr lang="ru-RU" dirty="0" smtClean="0"/>
          </a:p>
          <a:p>
            <a:pPr algn="l">
              <a:buNone/>
            </a:pPr>
            <a:r>
              <a:rPr lang="ru-RU" sz="1600" dirty="0" smtClean="0"/>
              <a:t>       В природе встречается в виде восьми стабильных изотопов с массовыми числами 120, 122—126, 128, 130, из которых наиболее распространены 128Тe и 130Тe. Из искусственно полученных радиоактивных изотопов широкое применение в качестве меченых атомов имеют 127Тe и 129</a:t>
            </a:r>
            <a:r>
              <a:rPr lang="en-US" sz="1600" dirty="0" smtClean="0"/>
              <a:t>Te</a:t>
            </a:r>
            <a:endParaRPr lang="ru-RU" sz="1600" b="1" i="1" dirty="0" smtClean="0"/>
          </a:p>
          <a:p>
            <a:pPr algn="l">
              <a:buNone/>
            </a:pPr>
            <a:endParaRPr lang="ru-RU" sz="1600" b="1" i="1" dirty="0" smtClean="0"/>
          </a:p>
          <a:p>
            <a:pPr algn="l">
              <a:buNone/>
            </a:pPr>
            <a:endParaRPr lang="ru-RU" sz="1600" b="1" i="1" dirty="0"/>
          </a:p>
          <a:p>
            <a:pPr algn="l">
              <a:buNone/>
            </a:pP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4" name="Рисунок 3" descr="1263909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000504"/>
            <a:ext cx="3821431" cy="253647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85818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43050"/>
            <a:ext cx="8748464" cy="4143404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Впервые был найден в 1782 году в золотоносных рудах Трансильвании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 горным инспектором </a:t>
            </a:r>
            <a:r>
              <a:rPr lang="ru-RU" dirty="0" err="1" smtClean="0"/>
              <a:t>Францом</a:t>
            </a:r>
            <a:r>
              <a:rPr lang="ru-RU" dirty="0" smtClean="0"/>
              <a:t> </a:t>
            </a:r>
            <a:r>
              <a:rPr lang="ru-RU" dirty="0" err="1" smtClean="0"/>
              <a:t>Иозефом</a:t>
            </a:r>
            <a:r>
              <a:rPr lang="ru-RU" dirty="0" smtClean="0"/>
              <a:t> Мюллером 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(впоследствии барон фон Рейхенштейн), 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на территории Австро-Венгрии. 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В 1798 году Мартин Генрих Клапрот 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выделил теллур и определил важнейшие его свойства.</a:t>
            </a:r>
          </a:p>
          <a:p>
            <a:pPr algn="l">
              <a:buNone/>
            </a:pPr>
            <a:r>
              <a:rPr lang="ru-RU" dirty="0" smtClean="0"/>
              <a:t>Первые систематические исследования химии теллура </a:t>
            </a:r>
            <a:endParaRPr lang="en-US" dirty="0" smtClean="0"/>
          </a:p>
          <a:p>
            <a:pPr algn="l">
              <a:buNone/>
            </a:pPr>
            <a:r>
              <a:rPr lang="ru-RU" dirty="0" smtClean="0"/>
              <a:t>выполнены в 30-х гг. 19 в. И. Я. Берцелиусом.</a:t>
            </a:r>
            <a:endParaRPr lang="ru-RU" dirty="0"/>
          </a:p>
          <a:p>
            <a:pPr algn="l">
              <a:buNone/>
            </a:pPr>
            <a:endParaRPr lang="ru-RU" dirty="0" smtClean="0"/>
          </a:p>
          <a:p>
            <a:pPr algn="l">
              <a:buNone/>
            </a:pPr>
            <a:endParaRPr lang="ru-RU" dirty="0"/>
          </a:p>
        </p:txBody>
      </p:sp>
      <p:pic>
        <p:nvPicPr>
          <p:cNvPr id="5" name="Рисунок 4" descr="1263909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132856"/>
            <a:ext cx="1785950" cy="22048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1263909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43380"/>
            <a:ext cx="2071702" cy="25294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5000625"/>
          </a:xfrm>
        </p:spPr>
        <p:txBody>
          <a:bodyPr/>
          <a:lstStyle/>
          <a:p>
            <a:pPr algn="l">
              <a:buNone/>
            </a:pPr>
            <a:endParaRPr lang="en-US" b="1" u="sng" dirty="0" smtClean="0"/>
          </a:p>
          <a:p>
            <a:pPr algn="l">
              <a:buNone/>
            </a:pPr>
            <a:endParaRPr lang="en-US" b="1" u="sng" dirty="0" smtClean="0"/>
          </a:p>
          <a:p>
            <a:pPr algn="l">
              <a:buNone/>
            </a:pPr>
            <a:endParaRPr lang="en-US" b="1" u="sng" dirty="0" smtClean="0"/>
          </a:p>
          <a:p>
            <a:pPr algn="l">
              <a:buNone/>
            </a:pPr>
            <a:endParaRPr lang="en-US" b="1" u="sng" dirty="0" smtClean="0"/>
          </a:p>
          <a:p>
            <a:pPr algn="l">
              <a:buNone/>
            </a:pPr>
            <a:endParaRPr lang="en-US" b="1" u="sng" dirty="0" smtClean="0"/>
          </a:p>
          <a:p>
            <a:pPr algn="l">
              <a:buNone/>
            </a:pPr>
            <a:r>
              <a:rPr lang="ru-RU" b="1" u="sng" dirty="0" smtClean="0"/>
              <a:t>"</a:t>
            </a:r>
            <a:r>
              <a:rPr lang="ru-RU" b="1" u="sng" dirty="0" err="1" smtClean="0"/>
              <a:t>Аурум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парадоксум</a:t>
            </a:r>
            <a:r>
              <a:rPr lang="ru-RU" b="1" u="sng" dirty="0" smtClean="0"/>
              <a:t>" </a:t>
            </a:r>
            <a:r>
              <a:rPr lang="ru-RU" dirty="0" smtClean="0"/>
              <a:t>- парадоксальное золото, так называли теллур, после того как в конце XVIII столетия он был открыт </a:t>
            </a:r>
            <a:r>
              <a:rPr lang="ru-RU" dirty="0" err="1" smtClean="0"/>
              <a:t>Рейхенштейном</a:t>
            </a:r>
            <a:r>
              <a:rPr lang="ru-RU" dirty="0" smtClean="0"/>
              <a:t> в соединении с серебром и желтым металлом в минерале </a:t>
            </a:r>
            <a:r>
              <a:rPr lang="ru-RU" dirty="0" err="1" smtClean="0"/>
              <a:t>сильваните</a:t>
            </a:r>
            <a:r>
              <a:rPr lang="ru-RU" dirty="0" smtClean="0"/>
              <a:t>. Неожиданным явлением казался факт, когда золото, обычно всегда встречающееся в самородном состоянии, было обнаружено в соединении с теллуром. Вот почему, приписав свойства, подобные желтому металлу, его назвали желтым металлом парадоксальным.</a:t>
            </a:r>
            <a:endParaRPr lang="ru-RU" dirty="0"/>
          </a:p>
        </p:txBody>
      </p:sp>
      <p:pic>
        <p:nvPicPr>
          <p:cNvPr id="5" name="Рисунок 4" descr="1263909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41786"/>
            <a:ext cx="6524798" cy="253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63909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929198"/>
            <a:ext cx="3228972" cy="170597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786346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Позднее (1798 г.), когда М. Клапрот детальнее исследовал новое вещество, он в честь</a:t>
            </a:r>
          </a:p>
          <a:p>
            <a:pPr algn="l">
              <a:buNone/>
            </a:pPr>
            <a:r>
              <a:rPr lang="ru-RU" dirty="0" smtClean="0"/>
              <a:t>Земли, носительницы химических "чудес", назвал его теллурием (от латинского</a:t>
            </a:r>
          </a:p>
          <a:p>
            <a:pPr algn="l">
              <a:buNone/>
            </a:pPr>
            <a:r>
              <a:rPr lang="ru-RU" dirty="0" smtClean="0"/>
              <a:t>слова "</a:t>
            </a:r>
            <a:r>
              <a:rPr lang="ru-RU" dirty="0" err="1" smtClean="0"/>
              <a:t>теллус</a:t>
            </a:r>
            <a:r>
              <a:rPr lang="ru-RU" dirty="0" smtClean="0"/>
              <a:t>" - земля). Это название и вошло в обиход химиков всех стран.</a:t>
            </a:r>
            <a:endParaRPr lang="ru-RU" dirty="0"/>
          </a:p>
        </p:txBody>
      </p:sp>
      <p:pic>
        <p:nvPicPr>
          <p:cNvPr id="4" name="Рисунок 3" descr="12639093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43182"/>
            <a:ext cx="3929090" cy="38938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14400"/>
          </a:xfrm>
        </p:spPr>
        <p:txBody>
          <a:bodyPr/>
          <a:lstStyle/>
          <a:p>
            <a:r>
              <a:rPr lang="ru-RU" sz="3200" dirty="0" smtClean="0"/>
              <a:t>Нахождение в природе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77318" cy="4714908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Содержание в земной коре 1·10-6 % по массе. </a:t>
            </a:r>
          </a:p>
          <a:p>
            <a:pPr algn="l">
              <a:buNone/>
            </a:pPr>
            <a:r>
              <a:rPr lang="ru-RU" dirty="0" smtClean="0"/>
              <a:t>Металлический теллур можно встретить разве что в лаборатории, но его соединения можно найти вокруг нас гораздо чаще, чем может показаться. </a:t>
            </a:r>
          </a:p>
          <a:p>
            <a:pPr algn="l">
              <a:buNone/>
            </a:pPr>
            <a:r>
              <a:rPr lang="ru-RU" dirty="0" smtClean="0"/>
              <a:t>Известно около 100 минералов теллура. Важнейшие из них: алтаит </a:t>
            </a:r>
            <a:r>
              <a:rPr lang="ru-RU" dirty="0" err="1" smtClean="0"/>
              <a:t>PbTe</a:t>
            </a:r>
            <a:r>
              <a:rPr lang="ru-RU" dirty="0" smtClean="0"/>
              <a:t>, сильванит AgAuTe</a:t>
            </a:r>
            <a:r>
              <a:rPr lang="ru-RU" baseline="-25000" dirty="0" smtClean="0"/>
              <a:t>4</a:t>
            </a:r>
            <a:r>
              <a:rPr lang="ru-RU" dirty="0" smtClean="0"/>
              <a:t>, калаверит </a:t>
            </a:r>
            <a:r>
              <a:rPr lang="ru-RU" dirty="0" err="1" smtClean="0"/>
              <a:t>AuTe</a:t>
            </a:r>
            <a:r>
              <a:rPr lang="en-US" baseline="-25000" dirty="0" smtClean="0"/>
              <a:t>2</a:t>
            </a:r>
            <a:r>
              <a:rPr lang="ru-RU" dirty="0" smtClean="0"/>
              <a:t>, </a:t>
            </a:r>
            <a:r>
              <a:rPr lang="ru-RU" dirty="0" err="1" smtClean="0"/>
              <a:t>тетрадимит</a:t>
            </a:r>
            <a:r>
              <a:rPr lang="ru-RU" dirty="0" smtClean="0"/>
              <a:t> Bi</a:t>
            </a:r>
            <a:r>
              <a:rPr lang="ru-RU" baseline="-25000" dirty="0" smtClean="0"/>
              <a:t>2</a:t>
            </a:r>
            <a:r>
              <a:rPr lang="ru-RU" dirty="0" smtClean="0"/>
              <a:t>Te</a:t>
            </a:r>
            <a:r>
              <a:rPr lang="ru-RU" baseline="-25000" dirty="0" smtClean="0"/>
              <a:t>2</a:t>
            </a:r>
            <a:r>
              <a:rPr lang="ru-RU" dirty="0" smtClean="0"/>
              <a:t>S, </a:t>
            </a:r>
            <a:r>
              <a:rPr lang="ru-RU" dirty="0" err="1" smtClean="0"/>
              <a:t>креннсрит</a:t>
            </a:r>
            <a:r>
              <a:rPr lang="ru-RU" dirty="0" smtClean="0"/>
              <a:t> AuTe</a:t>
            </a:r>
            <a:r>
              <a:rPr lang="ru-RU" baseline="-25000" dirty="0" smtClean="0"/>
              <a:t>2</a:t>
            </a:r>
            <a:r>
              <a:rPr lang="ru-RU" dirty="0" smtClean="0"/>
              <a:t>, петцит AgAuТе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pPr algn="l">
              <a:buNone/>
            </a:pPr>
            <a:r>
              <a:rPr lang="ru-RU" dirty="0" smtClean="0"/>
              <a:t>Встречаются кислородные соединения теллура, например ТеО2 — </a:t>
            </a:r>
            <a:r>
              <a:rPr lang="ru-RU" dirty="0" err="1" smtClean="0"/>
              <a:t>теллуровая</a:t>
            </a:r>
            <a:r>
              <a:rPr lang="ru-RU" dirty="0" smtClean="0"/>
              <a:t> охра.</a:t>
            </a:r>
          </a:p>
          <a:p>
            <a:pPr algn="l">
              <a:buNone/>
            </a:pPr>
            <a:r>
              <a:rPr lang="ru-RU" dirty="0" smtClean="0"/>
              <a:t>Встречается самородный теллур и вместе с селеном и серой (японская </a:t>
            </a:r>
            <a:r>
              <a:rPr lang="ru-RU" dirty="0" err="1" smtClean="0"/>
              <a:t>теллуристая</a:t>
            </a:r>
            <a:r>
              <a:rPr lang="ru-RU" dirty="0" smtClean="0"/>
              <a:t> сера содержит 0,17 % Те и 0,06 % </a:t>
            </a:r>
            <a:r>
              <a:rPr lang="ru-RU" dirty="0" err="1" smtClean="0"/>
              <a:t>Se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 descr="1263909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4031890"/>
            <a:ext cx="3632621" cy="242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63909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4221088"/>
            <a:ext cx="1944216" cy="23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639093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293096"/>
            <a:ext cx="1608712" cy="216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одуль </a:t>
            </a:r>
            <a:r>
              <a:rPr lang="ru-RU" dirty="0" err="1" smtClean="0"/>
              <a:t>Пельтье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77318" cy="4857784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Многие знакомы с термоэлектрическими модулями </a:t>
            </a:r>
            <a:r>
              <a:rPr lang="ru-RU" dirty="0" err="1" smtClean="0"/>
              <a:t>Пельтье</a:t>
            </a:r>
            <a:r>
              <a:rPr lang="ru-RU" dirty="0" smtClean="0"/>
              <a:t>, которые используют в портативных холодильниках, термоэлектрических генераторах и иногда для экстремального охлаждения компьютеров. Основной материал полупроводников в таких модулях это </a:t>
            </a:r>
            <a:r>
              <a:rPr lang="ru-RU" dirty="0" err="1" smtClean="0"/>
              <a:t>теллурид</a:t>
            </a:r>
            <a:r>
              <a:rPr lang="ru-RU" dirty="0" smtClean="0"/>
              <a:t> висмута. В настоящее время это самый ходовой полупроводниковый материал. Если посмотреть сбоку на термоэлектрический модуль, можно заметить ряды маленьких «кубиков».</a:t>
            </a:r>
            <a:endParaRPr lang="ru-RU" dirty="0"/>
          </a:p>
        </p:txBody>
      </p:sp>
      <p:pic>
        <p:nvPicPr>
          <p:cNvPr id="4" name="Рисунок 3" descr="12639094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898" y="3658705"/>
            <a:ext cx="4106118" cy="267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63909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37546"/>
            <a:ext cx="2097352" cy="25918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914400"/>
          </a:xfrm>
        </p:spPr>
        <p:txBody>
          <a:bodyPr/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3050"/>
            <a:ext cx="8812088" cy="4714908"/>
          </a:xfrm>
        </p:spPr>
        <p:txBody>
          <a:bodyPr/>
          <a:lstStyle/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 Теллур серебристо-белого цвета с металлическим блеском, хрупок, при нагреве</a:t>
            </a:r>
          </a:p>
          <a:p>
            <a:pPr algn="l">
              <a:buNone/>
            </a:pPr>
            <a:r>
              <a:rPr lang="ru-RU" dirty="0" smtClean="0"/>
              <a:t>становится пластичным. Кристаллизуется в гексагональной системе. 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 Теллур - полупроводник. При обычных условиях и вплоть до температуры плавления</a:t>
            </a:r>
          </a:p>
          <a:p>
            <a:pPr algn="l">
              <a:buNone/>
            </a:pPr>
            <a:r>
              <a:rPr lang="ru-RU" dirty="0" smtClean="0"/>
              <a:t>чистый Теллур имеет проводимость p-типа. С понижением температуры в интервале </a:t>
            </a:r>
          </a:p>
          <a:p>
            <a:pPr algn="l">
              <a:buNone/>
            </a:pPr>
            <a:r>
              <a:rPr lang="ru-RU" dirty="0" smtClean="0"/>
              <a:t>(100 °С) - (-80 °С) происходит переход: проводимость Теллура становится n-типа.</a:t>
            </a:r>
          </a:p>
          <a:p>
            <a:pPr algn="l">
              <a:buNone/>
            </a:pPr>
            <a:r>
              <a:rPr lang="ru-RU" dirty="0" smtClean="0"/>
              <a:t>Температура этого перехода зависит от чистоты образца, и она тем ниже, чем чище</a:t>
            </a:r>
          </a:p>
          <a:p>
            <a:pPr algn="l">
              <a:buNone/>
            </a:pPr>
            <a:r>
              <a:rPr lang="ru-RU" dirty="0" smtClean="0"/>
              <a:t>образец.</a:t>
            </a:r>
          </a:p>
          <a:p>
            <a:pPr algn="l">
              <a:buNone/>
            </a:pPr>
            <a:r>
              <a:rPr lang="ru-RU" dirty="0" smtClean="0"/>
              <a:t>   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Плотность </a:t>
            </a:r>
            <a:r>
              <a:rPr lang="ru-RU" dirty="0" smtClean="0">
                <a:latin typeface="Blackadder ITC" pitchFamily="82" charset="0"/>
              </a:rPr>
              <a:t>= </a:t>
            </a:r>
            <a:r>
              <a:rPr lang="ru-RU" dirty="0" smtClean="0"/>
              <a:t>6,24</a:t>
            </a:r>
            <a:r>
              <a:rPr lang="ru-RU" dirty="0" smtClean="0">
                <a:latin typeface="Blackadder ITC" pitchFamily="82" charset="0"/>
              </a:rPr>
              <a:t> г/см</a:t>
            </a:r>
            <a:r>
              <a:rPr lang="ru-RU" dirty="0" smtClean="0"/>
              <a:t>³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Температура плавления = 450</a:t>
            </a:r>
            <a:r>
              <a:rPr lang="en-US" dirty="0" smtClean="0"/>
              <a:t>°C</a:t>
            </a:r>
            <a:endParaRPr lang="ru-RU" dirty="0" smtClean="0"/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Температура кипения = 990</a:t>
            </a:r>
            <a:r>
              <a:rPr lang="en-US" dirty="0" smtClean="0"/>
              <a:t>°C</a:t>
            </a:r>
            <a:endParaRPr lang="ru-RU" dirty="0" smtClean="0"/>
          </a:p>
          <a:p>
            <a:pPr algn="l">
              <a:buNone/>
            </a:pPr>
            <a:r>
              <a:rPr lang="ru-RU" dirty="0" smtClean="0"/>
              <a:t>   Теплота плавления = 17,91 кДж/моль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Теплота испарения =  49,8 кДж/моль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Молярная теплоемкость = 25,8 Дж/(</a:t>
            </a:r>
            <a:r>
              <a:rPr lang="en-US" dirty="0" smtClean="0"/>
              <a:t>K·</a:t>
            </a:r>
            <a:r>
              <a:rPr lang="ru-RU" dirty="0" smtClean="0"/>
              <a:t>моль)</a:t>
            </a:r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Молярный объем = 20,5 см³/моль</a:t>
            </a:r>
          </a:p>
          <a:p>
            <a:pPr algn="l">
              <a:buNone/>
            </a:pPr>
            <a:r>
              <a:rPr lang="ru-RU" dirty="0" smtClean="0"/>
              <a:t>   </a:t>
            </a:r>
          </a:p>
          <a:p>
            <a:pPr algn="l">
              <a:buNone/>
            </a:pPr>
            <a:r>
              <a:rPr lang="ru-RU" sz="3200" dirty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 descr="tellur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69175"/>
            <a:ext cx="41483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48756" cy="4786346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                                                                                   </a:t>
            </a:r>
            <a:r>
              <a:rPr lang="ru-RU" b="1" dirty="0" smtClean="0"/>
              <a:t>Теллур – неметалл. 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                       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В соединениях теллур проявляет 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                      степени окисления: -2, +4, +6</a:t>
            </a:r>
          </a:p>
          <a:p>
            <a:pPr algn="l">
              <a:buNone/>
            </a:pPr>
            <a:r>
              <a:rPr lang="ru-RU" dirty="0" smtClean="0"/>
              <a:t>(валентность </a:t>
            </a:r>
            <a:r>
              <a:rPr lang="en-US" dirty="0" smtClean="0"/>
              <a:t>II, IV, VI)</a:t>
            </a:r>
            <a:r>
              <a:rPr lang="ru-RU" dirty="0" smtClean="0"/>
              <a:t>. Химически теллур менее активен, чем сера и кислород. Теллур</a:t>
            </a:r>
          </a:p>
          <a:p>
            <a:pPr algn="l">
              <a:buNone/>
            </a:pPr>
            <a:r>
              <a:rPr lang="ru-RU" dirty="0" smtClean="0"/>
              <a:t>устойчив на воздухе, но при высокой температуре горит с образованием двуокиси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TeO</a:t>
            </a:r>
            <a:r>
              <a:rPr lang="en-US" baseline="-25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baseline="-25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pPr algn="l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 галогенами Те взаимодействует на холоде. При нагревании реагирует со многими</a:t>
            </a:r>
          </a:p>
          <a:p>
            <a:pPr algn="l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металлами, давая теллуриды. Растворим в щелочах. При </a:t>
            </a:r>
            <a:r>
              <a:rPr lang="ru-RU" dirty="0" smtClean="0"/>
              <a:t>действии азотной кислоты Те </a:t>
            </a:r>
            <a:endParaRPr lang="ru-RU" dirty="0"/>
          </a:p>
          <a:p>
            <a:pPr algn="l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превращается в теллуристую, а при действии царской водки или 30%-ной перекиси</a:t>
            </a:r>
          </a:p>
          <a:p>
            <a:pPr algn="l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водорода – в теллуровую кислоту.</a:t>
            </a:r>
            <a:endParaRPr lang="ru-RU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lang="ru-RU" dirty="0" smtClean="0"/>
          </a:p>
          <a:p>
            <a:pPr algn="l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14400"/>
          </a:xfrm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7158" y="1772816"/>
            <a:ext cx="4358858" cy="115611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128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Arial" charset="0"/>
                <a:cs typeface="Times New Roman" pitchFamily="18" charset="0"/>
              </a:rPr>
              <a:t>Те </a:t>
            </a:r>
            <a:r>
              <a:rPr lang="ru-RU" sz="3600" dirty="0" smtClean="0">
                <a:latin typeface="Arial" charset="0"/>
                <a:cs typeface="Times New Roman" pitchFamily="18" charset="0"/>
              </a:rPr>
              <a:t>) ) ) ) )  </a:t>
            </a:r>
            <a:r>
              <a:rPr lang="ru-RU" sz="1400" b="1" dirty="0" smtClean="0">
                <a:latin typeface="Arial" charset="0"/>
                <a:cs typeface="Times New Roman" pitchFamily="18" charset="0"/>
              </a:rPr>
              <a:t>е = 52, </a:t>
            </a:r>
            <a:r>
              <a:rPr lang="ru-RU" sz="1400" b="1" dirty="0" err="1" smtClean="0">
                <a:latin typeface="Arial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Arial" charset="0"/>
                <a:cs typeface="Times New Roman" pitchFamily="18" charset="0"/>
              </a:rPr>
              <a:t> = 52, </a:t>
            </a:r>
            <a:r>
              <a:rPr lang="en-US" sz="1400" b="1" dirty="0" smtClean="0">
                <a:latin typeface="Arial" charset="0"/>
                <a:cs typeface="Times New Roman" pitchFamily="18" charset="0"/>
              </a:rPr>
              <a:t>n</a:t>
            </a:r>
            <a:r>
              <a:rPr lang="ru-RU" sz="1400" b="1" dirty="0" smtClean="0">
                <a:latin typeface="Arial" charset="0"/>
                <a:cs typeface="Times New Roman" pitchFamily="18" charset="0"/>
              </a:rPr>
              <a:t> = 76</a:t>
            </a:r>
            <a:endParaRPr lang="ru-RU" sz="1400" b="1" dirty="0">
              <a:latin typeface="Arial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52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                  2е   </a:t>
            </a:r>
            <a:r>
              <a:rPr lang="ru-RU" sz="1200" dirty="0">
                <a:latin typeface="Arial" charset="0"/>
                <a:cs typeface="Times New Roman" pitchFamily="18" charset="0"/>
              </a:rPr>
              <a:t>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е   </a:t>
            </a:r>
            <a:r>
              <a:rPr lang="ru-RU" sz="1200" dirty="0" err="1">
                <a:latin typeface="Arial" charset="0"/>
                <a:cs typeface="Times New Roman" pitchFamily="18" charset="0"/>
              </a:rPr>
              <a:t>8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8е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 6е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edscifair_tp01018373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01018373</Template>
  <TotalTime>251</TotalTime>
  <Words>925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ms_edscifair_tp01018373</vt:lpstr>
      <vt:lpstr>«Теллур»</vt:lpstr>
      <vt:lpstr>Теллур</vt:lpstr>
      <vt:lpstr>Из истории</vt:lpstr>
      <vt:lpstr>Презентация PowerPoint</vt:lpstr>
      <vt:lpstr>Происхождение названия</vt:lpstr>
      <vt:lpstr>Нахождение в природе</vt:lpstr>
      <vt:lpstr>Модуль Пельтье</vt:lpstr>
      <vt:lpstr>Физические свойства</vt:lpstr>
      <vt:lpstr>Химические свойства</vt:lpstr>
      <vt:lpstr>Физиологическое действие</vt:lpstr>
      <vt:lpstr>Получение</vt:lpstr>
      <vt:lpstr>Применение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Влада</cp:lastModifiedBy>
  <cp:revision>29</cp:revision>
  <dcterms:created xsi:type="dcterms:W3CDTF">2005-10-19T20:37:20Z</dcterms:created>
  <dcterms:modified xsi:type="dcterms:W3CDTF">2014-02-25T18:45:15Z</dcterms:modified>
</cp:coreProperties>
</file>