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976"/>
    <a:srgbClr val="0F6A93"/>
    <a:srgbClr val="CB9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709A7-ADA1-4DCD-9D22-A46AE7681994}" type="datetimeFigureOut">
              <a:rPr lang="ru-RU" smtClean="0"/>
              <a:t>вт 28.03.23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10291-0500-4EFD-9FAE-C3DB5FF971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259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709A7-ADA1-4DCD-9D22-A46AE7681994}" type="datetimeFigureOut">
              <a:rPr lang="ru-RU" smtClean="0"/>
              <a:t>вт 28.03.23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10291-0500-4EFD-9FAE-C3DB5FF971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815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709A7-ADA1-4DCD-9D22-A46AE7681994}" type="datetimeFigureOut">
              <a:rPr lang="ru-RU" smtClean="0"/>
              <a:t>вт 28.03.23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10291-0500-4EFD-9FAE-C3DB5FF971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4958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709A7-ADA1-4DCD-9D22-A46AE7681994}" type="datetimeFigureOut">
              <a:rPr lang="ru-RU" smtClean="0"/>
              <a:t>вт 28.03.23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10291-0500-4EFD-9FAE-C3DB5FF971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340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709A7-ADA1-4DCD-9D22-A46AE7681994}" type="datetimeFigureOut">
              <a:rPr lang="ru-RU" smtClean="0"/>
              <a:t>вт 28.03.23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10291-0500-4EFD-9FAE-C3DB5FF971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7807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709A7-ADA1-4DCD-9D22-A46AE7681994}" type="datetimeFigureOut">
              <a:rPr lang="ru-RU" smtClean="0"/>
              <a:t>вт 28.03.23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10291-0500-4EFD-9FAE-C3DB5FF971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633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709A7-ADA1-4DCD-9D22-A46AE7681994}" type="datetimeFigureOut">
              <a:rPr lang="ru-RU" smtClean="0"/>
              <a:t>вт 28.03.23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10291-0500-4EFD-9FAE-C3DB5FF971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494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709A7-ADA1-4DCD-9D22-A46AE7681994}" type="datetimeFigureOut">
              <a:rPr lang="ru-RU" smtClean="0"/>
              <a:t>вт 28.03.23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10291-0500-4EFD-9FAE-C3DB5FF971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94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709A7-ADA1-4DCD-9D22-A46AE7681994}" type="datetimeFigureOut">
              <a:rPr lang="ru-RU" smtClean="0"/>
              <a:t>вт 28.03.23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10291-0500-4EFD-9FAE-C3DB5FF971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74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709A7-ADA1-4DCD-9D22-A46AE7681994}" type="datetimeFigureOut">
              <a:rPr lang="ru-RU" smtClean="0"/>
              <a:t>вт 28.03.23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10291-0500-4EFD-9FAE-C3DB5FF971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103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709A7-ADA1-4DCD-9D22-A46AE7681994}" type="datetimeFigureOut">
              <a:rPr lang="ru-RU" smtClean="0"/>
              <a:t>вт 28.03.23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10291-0500-4EFD-9FAE-C3DB5FF971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206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4709A7-ADA1-4DCD-9D22-A46AE7681994}" type="datetimeFigureOut">
              <a:rPr lang="ru-RU" smtClean="0"/>
              <a:t>вт 28.03.23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10291-0500-4EFD-9FAE-C3DB5FF971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8507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80+ Бесплатные Днепр &amp; Река изображения - Pixab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28638"/>
            <a:ext cx="12171164" cy="805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643686" y="4629150"/>
            <a:ext cx="5414963" cy="175432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Segoe Script" panose="020B0504020000000003" pitchFamily="34" charset="0"/>
              </a:rPr>
              <a:t>Як </a:t>
            </a:r>
            <a:r>
              <a:rPr lang="ru-RU" sz="3600" b="1" dirty="0" err="1" smtClean="0">
                <a:solidFill>
                  <a:schemeClr val="bg1"/>
                </a:solidFill>
                <a:latin typeface="Segoe Script" panose="020B0504020000000003" pitchFamily="34" charset="0"/>
              </a:rPr>
              <a:t>зберегти</a:t>
            </a:r>
            <a:r>
              <a:rPr lang="ru-RU" sz="3600" b="1" dirty="0" smtClean="0">
                <a:solidFill>
                  <a:schemeClr val="bg1"/>
                </a:solidFill>
                <a:latin typeface="Segoe Script" panose="020B0504020000000003" pitchFamily="34" charset="0"/>
              </a:rPr>
              <a:t> воду </a:t>
            </a:r>
            <a:r>
              <a:rPr lang="ru-RU" sz="3600" b="1" dirty="0" err="1" smtClean="0">
                <a:solidFill>
                  <a:schemeClr val="bg1"/>
                </a:solidFill>
                <a:latin typeface="Segoe Script" panose="020B0504020000000003" pitchFamily="34" charset="0"/>
              </a:rPr>
              <a:t>Дніпра</a:t>
            </a:r>
            <a:r>
              <a:rPr lang="ru-RU" sz="3600" b="1" dirty="0" smtClean="0">
                <a:solidFill>
                  <a:schemeClr val="bg1"/>
                </a:solidFill>
                <a:latin typeface="Segoe Script" panose="020B0504020000000003" pitchFamily="34" charset="0"/>
              </a:rPr>
              <a:t> від </a:t>
            </a:r>
            <a:r>
              <a:rPr lang="ru-RU" sz="3600" b="1" dirty="0" err="1" smtClean="0">
                <a:solidFill>
                  <a:schemeClr val="bg1"/>
                </a:solidFill>
                <a:latin typeface="Segoe Script" panose="020B0504020000000003" pitchFamily="34" charset="0"/>
              </a:rPr>
              <a:t>забруднення</a:t>
            </a:r>
            <a:endParaRPr lang="ru-RU" sz="3600" b="1" dirty="0">
              <a:solidFill>
                <a:schemeClr val="bg1"/>
              </a:solidFill>
              <a:latin typeface="Segoe Script" panose="020B050402000000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140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62023" y="956013"/>
            <a:ext cx="10482263" cy="2062103"/>
          </a:xfrm>
          <a:prstGeom prst="rect">
            <a:avLst/>
          </a:prstGeom>
          <a:solidFill>
            <a:srgbClr val="007976"/>
          </a:solidFill>
        </p:spPr>
        <p:txBody>
          <a:bodyPr wrap="square">
            <a:spAutoFit/>
          </a:bodyPr>
          <a:lstStyle/>
          <a:p>
            <a:r>
              <a:rPr lang="ru-RU" sz="3200" b="0" i="0" dirty="0" err="1" smtClean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Дніпро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opensans-regular"/>
              </a:rPr>
              <a:t> </a:t>
            </a:r>
            <a:r>
              <a:rPr lang="ru-RU" sz="2400" b="0" i="0" dirty="0" smtClean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ru-RU" sz="2400" b="0" i="0" dirty="0" err="1" smtClean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найбільша</a:t>
            </a:r>
            <a:r>
              <a:rPr lang="ru-RU" sz="2400" b="0" i="0" dirty="0" smtClean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400" b="0" i="0" dirty="0" err="1" smtClean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річка</a:t>
            </a:r>
            <a:r>
              <a:rPr lang="ru-RU" sz="2400" b="0" i="0" dirty="0" smtClean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України, яка </a:t>
            </a:r>
            <a:r>
              <a:rPr lang="ru-RU" sz="2400" b="0" i="0" dirty="0" err="1" smtClean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дає</a:t>
            </a:r>
            <a:r>
              <a:rPr lang="ru-RU" sz="2400" b="0" i="0" dirty="0" smtClean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нам 80% </a:t>
            </a:r>
            <a:r>
              <a:rPr lang="ru-RU" sz="2400" b="0" i="0" dirty="0" err="1" smtClean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водних</a:t>
            </a:r>
            <a:r>
              <a:rPr lang="ru-RU" sz="2400" b="0" i="0" dirty="0" smtClean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400" b="0" i="0" dirty="0" err="1" smtClean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ресурсів</a:t>
            </a:r>
            <a:r>
              <a:rPr lang="ru-RU" sz="2400" b="0" i="0" dirty="0" smtClean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та </a:t>
            </a:r>
            <a:r>
              <a:rPr lang="ru-RU" sz="2400" b="0" i="0" dirty="0" err="1" smtClean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забезпечує</a:t>
            </a:r>
            <a:r>
              <a:rPr lang="ru-RU" sz="2400" b="0" i="0" dirty="0" smtClean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водою 2/3 території, – сьогодні в критичному стані</a:t>
            </a:r>
            <a:r>
              <a:rPr lang="en-US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r>
              <a:rPr lang="ru-RU" sz="2400" b="0" i="0" dirty="0" smtClean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Треба </a:t>
            </a:r>
            <a:r>
              <a:rPr lang="ru-RU" sz="2400" b="0" i="0" dirty="0" err="1" smtClean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чесно</a:t>
            </a:r>
            <a:r>
              <a:rPr lang="ru-RU" sz="2400" b="0" i="0" dirty="0" smtClean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400" b="0" i="0" dirty="0" err="1" smtClean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визнати</a:t>
            </a:r>
            <a:r>
              <a:rPr lang="ru-RU" sz="2400" b="0" i="0" dirty="0" smtClean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що зміни в її </a:t>
            </a:r>
            <a:r>
              <a:rPr lang="ru-RU" sz="2400" b="0" i="0" dirty="0" err="1" smtClean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екосистемі</a:t>
            </a:r>
            <a:r>
              <a:rPr lang="ru-RU" sz="2400" b="0" i="0" dirty="0" smtClean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400" b="0" i="0" dirty="0" err="1" smtClean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зайшли</a:t>
            </a:r>
            <a:r>
              <a:rPr lang="ru-RU" sz="2400" b="0" i="0" dirty="0" smtClean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надто далеко й </a:t>
            </a:r>
            <a:r>
              <a:rPr lang="ru-RU" sz="2400" b="0" i="0" dirty="0" err="1" smtClean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потребують</a:t>
            </a:r>
            <a:r>
              <a:rPr lang="ru-RU" sz="2400" b="0" i="0" dirty="0" smtClean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400" b="0" i="0" dirty="0" err="1" smtClean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негайного</a:t>
            </a:r>
            <a:r>
              <a:rPr lang="ru-RU" sz="2400" b="0" i="0" dirty="0" smtClean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400" b="0" i="0" dirty="0" err="1" smtClean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реагування</a:t>
            </a:r>
            <a:r>
              <a:rPr lang="ru-RU" sz="2400" b="0" i="0" dirty="0" smtClean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на </a:t>
            </a:r>
            <a:r>
              <a:rPr lang="ru-RU" sz="2400" b="0" i="0" dirty="0" err="1" smtClean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найвищому</a:t>
            </a:r>
            <a:r>
              <a:rPr lang="ru-RU" sz="2400" b="0" i="0" dirty="0" smtClean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державному </a:t>
            </a:r>
            <a:r>
              <a:rPr lang="ru-RU" sz="2400" b="0" i="0" dirty="0" err="1" smtClean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рівні</a:t>
            </a:r>
            <a:r>
              <a:rPr lang="ru-RU" sz="2400" b="0" i="0" dirty="0" smtClean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ru-RU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50" name="Picture 2" descr="undefin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043" y="3274651"/>
            <a:ext cx="5098112" cy="2862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Чи стала річка Дніпро у Києві більш забрудненою через бойові дії - Вечірній  Київ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0994" y="3896115"/>
            <a:ext cx="5098111" cy="2808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232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9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62162" y="511701"/>
            <a:ext cx="868203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0" dirty="0" err="1" smtClean="0">
                <a:solidFill>
                  <a:srgbClr val="FFC000"/>
                </a:solidFill>
                <a:effectLst/>
                <a:latin typeface="Open Sans"/>
              </a:rPr>
              <a:t>Чому</a:t>
            </a:r>
            <a:r>
              <a:rPr lang="ru-RU" sz="4400" b="1" i="0" dirty="0" smtClean="0">
                <a:solidFill>
                  <a:srgbClr val="FFC000"/>
                </a:solidFill>
                <a:effectLst/>
                <a:latin typeface="Open Sans"/>
              </a:rPr>
              <a:t> </a:t>
            </a:r>
            <a:r>
              <a:rPr lang="ru-RU" sz="4400" b="1" i="0" dirty="0" err="1" smtClean="0">
                <a:solidFill>
                  <a:srgbClr val="FFC000"/>
                </a:solidFill>
                <a:effectLst/>
                <a:latin typeface="Open Sans"/>
              </a:rPr>
              <a:t>Дніпро</a:t>
            </a:r>
            <a:r>
              <a:rPr lang="ru-RU" sz="4400" b="1" i="0" dirty="0" smtClean="0">
                <a:solidFill>
                  <a:srgbClr val="FFC000"/>
                </a:solidFill>
                <a:effectLst/>
                <a:latin typeface="Open Sans"/>
              </a:rPr>
              <a:t> </a:t>
            </a:r>
            <a:r>
              <a:rPr lang="ru-RU" sz="4400" b="1" i="0" dirty="0" err="1" smtClean="0">
                <a:solidFill>
                  <a:srgbClr val="FFC000"/>
                </a:solidFill>
                <a:effectLst/>
                <a:latin typeface="Open Sans"/>
              </a:rPr>
              <a:t>забруднюється</a:t>
            </a:r>
            <a:r>
              <a:rPr lang="ru-RU" sz="4400" b="1" i="0" dirty="0" smtClean="0">
                <a:solidFill>
                  <a:srgbClr val="FFC000"/>
                </a:solidFill>
                <a:effectLst/>
                <a:latin typeface="Open Sans"/>
              </a:rPr>
              <a:t>?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074" name="Picture 2" descr="https://my-kiev.com/wp-content/uploads/2021/09/630_360_1625386519-2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375" y="2243137"/>
            <a:ext cx="4845050" cy="276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67556" y="1835140"/>
            <a:ext cx="531891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0" i="0" dirty="0" smtClean="0">
                <a:solidFill>
                  <a:schemeClr val="bg1"/>
                </a:solidFill>
                <a:effectLst/>
                <a:latin typeface="Open Sans"/>
              </a:rPr>
              <a:t>Як відомо, </a:t>
            </a:r>
            <a:r>
              <a:rPr lang="ru-RU" sz="2000" b="0" i="0" dirty="0" err="1" smtClean="0">
                <a:solidFill>
                  <a:schemeClr val="bg1"/>
                </a:solidFill>
                <a:effectLst/>
                <a:latin typeface="Open Sans"/>
              </a:rPr>
              <a:t>Дніпро</a:t>
            </a:r>
            <a:r>
              <a:rPr lang="ru-RU" sz="2000" b="0" i="0" dirty="0" smtClean="0">
                <a:solidFill>
                  <a:schemeClr val="bg1"/>
                </a:solidFill>
                <a:effectLst/>
                <a:latin typeface="Open Sans"/>
              </a:rPr>
              <a:t> (Борисфен) з </a:t>
            </a:r>
            <a:r>
              <a:rPr lang="ru-RU" sz="2000" b="0" i="0" dirty="0" err="1" smtClean="0">
                <a:solidFill>
                  <a:schemeClr val="bg1"/>
                </a:solidFill>
                <a:effectLst/>
                <a:latin typeface="Open Sans"/>
              </a:rPr>
              <a:t>давніх-давен</a:t>
            </a:r>
            <a:r>
              <a:rPr lang="ru-RU" sz="2000" b="0" i="0" dirty="0" smtClean="0">
                <a:solidFill>
                  <a:schemeClr val="bg1"/>
                </a:solidFill>
                <a:effectLst/>
                <a:latin typeface="Open Sans"/>
              </a:rPr>
              <a:t> </a:t>
            </a:r>
            <a:r>
              <a:rPr lang="ru-RU" sz="2000" b="0" i="0" dirty="0" err="1" smtClean="0">
                <a:solidFill>
                  <a:schemeClr val="bg1"/>
                </a:solidFill>
                <a:effectLst/>
                <a:latin typeface="Open Sans"/>
              </a:rPr>
              <a:t>вважався</a:t>
            </a:r>
            <a:r>
              <a:rPr lang="ru-RU" sz="2000" b="0" i="0" dirty="0" smtClean="0">
                <a:solidFill>
                  <a:schemeClr val="bg1"/>
                </a:solidFill>
                <a:effectLst/>
                <a:latin typeface="Open Sans"/>
              </a:rPr>
              <a:t> </a:t>
            </a:r>
            <a:r>
              <a:rPr lang="ru-RU" sz="2000" b="0" i="0" dirty="0" err="1" smtClean="0">
                <a:solidFill>
                  <a:schemeClr val="bg1"/>
                </a:solidFill>
                <a:effectLst/>
                <a:latin typeface="Open Sans"/>
              </a:rPr>
              <a:t>бурхливою</a:t>
            </a:r>
            <a:r>
              <a:rPr lang="ru-RU" sz="2000" b="0" i="0" dirty="0" smtClean="0">
                <a:solidFill>
                  <a:schemeClr val="bg1"/>
                </a:solidFill>
                <a:effectLst/>
                <a:latin typeface="Open Sans"/>
              </a:rPr>
              <a:t> та </a:t>
            </a:r>
            <a:r>
              <a:rPr lang="ru-RU" sz="2000" b="0" i="0" dirty="0" err="1" smtClean="0">
                <a:solidFill>
                  <a:schemeClr val="bg1"/>
                </a:solidFill>
                <a:effectLst/>
                <a:latin typeface="Open Sans"/>
              </a:rPr>
              <a:t>небезпечною</a:t>
            </a:r>
            <a:r>
              <a:rPr lang="ru-RU" sz="2000" b="0" i="0" dirty="0" smtClean="0">
                <a:solidFill>
                  <a:schemeClr val="bg1"/>
                </a:solidFill>
                <a:effectLst/>
                <a:latin typeface="Open Sans"/>
              </a:rPr>
              <a:t> </a:t>
            </a:r>
            <a:r>
              <a:rPr lang="ru-RU" sz="2000" b="0" i="0" dirty="0" err="1" smtClean="0">
                <a:solidFill>
                  <a:schemeClr val="bg1"/>
                </a:solidFill>
                <a:effectLst/>
                <a:latin typeface="Open Sans"/>
              </a:rPr>
              <a:t>річкою</a:t>
            </a:r>
            <a:r>
              <a:rPr lang="ru-RU" sz="2000" b="0" i="0" dirty="0" smtClean="0">
                <a:solidFill>
                  <a:schemeClr val="bg1"/>
                </a:solidFill>
                <a:effectLst/>
                <a:latin typeface="Open Sans"/>
              </a:rPr>
              <a:t>. </a:t>
            </a:r>
            <a:r>
              <a:rPr lang="ru-RU" sz="2000" b="0" i="0" dirty="0" err="1" smtClean="0">
                <a:solidFill>
                  <a:schemeClr val="bg1"/>
                </a:solidFill>
                <a:effectLst/>
                <a:latin typeface="Open Sans"/>
              </a:rPr>
              <a:t>Чого</a:t>
            </a:r>
            <a:r>
              <a:rPr lang="ru-RU" sz="2000" b="0" i="0" dirty="0" smtClean="0">
                <a:solidFill>
                  <a:schemeClr val="bg1"/>
                </a:solidFill>
                <a:effectLst/>
                <a:latin typeface="Open Sans"/>
              </a:rPr>
              <a:t> </a:t>
            </a:r>
            <a:r>
              <a:rPr lang="ru-RU" sz="2000" b="0" i="0" dirty="0" err="1" smtClean="0">
                <a:solidFill>
                  <a:schemeClr val="bg1"/>
                </a:solidFill>
                <a:effectLst/>
                <a:latin typeface="Open Sans"/>
              </a:rPr>
              <a:t>коштують</a:t>
            </a:r>
            <a:r>
              <a:rPr lang="ru-RU" sz="2000" b="0" i="0" dirty="0" smtClean="0">
                <a:solidFill>
                  <a:schemeClr val="bg1"/>
                </a:solidFill>
                <a:effectLst/>
                <a:latin typeface="Open Sans"/>
              </a:rPr>
              <a:t> лише </a:t>
            </a:r>
            <a:r>
              <a:rPr lang="ru-RU" sz="2000" b="0" i="0" dirty="0" err="1" smtClean="0">
                <a:solidFill>
                  <a:schemeClr val="bg1"/>
                </a:solidFill>
                <a:effectLst/>
                <a:latin typeface="Open Sans"/>
              </a:rPr>
              <a:t>знамениті</a:t>
            </a:r>
            <a:r>
              <a:rPr lang="ru-RU" sz="2000" b="0" i="0" dirty="0" smtClean="0">
                <a:solidFill>
                  <a:schemeClr val="bg1"/>
                </a:solidFill>
                <a:effectLst/>
                <a:latin typeface="Open Sans"/>
              </a:rPr>
              <a:t> </a:t>
            </a:r>
            <a:r>
              <a:rPr lang="ru-RU" sz="2000" b="0" i="0" dirty="0" err="1" smtClean="0">
                <a:solidFill>
                  <a:schemeClr val="bg1"/>
                </a:solidFill>
                <a:effectLst/>
                <a:latin typeface="Open Sans"/>
              </a:rPr>
              <a:t>Дніпровські</a:t>
            </a:r>
            <a:r>
              <a:rPr lang="ru-RU" sz="2000" b="0" i="0" dirty="0" smtClean="0">
                <a:solidFill>
                  <a:schemeClr val="bg1"/>
                </a:solidFill>
                <a:effectLst/>
                <a:latin typeface="Open Sans"/>
              </a:rPr>
              <a:t> пороги. Він часто </a:t>
            </a:r>
            <a:r>
              <a:rPr lang="ru-RU" sz="2000" b="0" i="0" dirty="0" err="1" smtClean="0">
                <a:solidFill>
                  <a:schemeClr val="bg1"/>
                </a:solidFill>
                <a:effectLst/>
                <a:latin typeface="Open Sans"/>
              </a:rPr>
              <a:t>розливався</a:t>
            </a:r>
            <a:r>
              <a:rPr lang="ru-RU" sz="2000" b="0" i="0" dirty="0" smtClean="0">
                <a:solidFill>
                  <a:schemeClr val="bg1"/>
                </a:solidFill>
                <a:effectLst/>
                <a:latin typeface="Open Sans"/>
              </a:rPr>
              <a:t>, </a:t>
            </a:r>
            <a:r>
              <a:rPr lang="ru-RU" sz="2000" b="0" i="0" dirty="0" err="1" smtClean="0">
                <a:solidFill>
                  <a:schemeClr val="bg1"/>
                </a:solidFill>
                <a:effectLst/>
                <a:latin typeface="Open Sans"/>
              </a:rPr>
              <a:t>затоплюючи</a:t>
            </a:r>
            <a:r>
              <a:rPr lang="ru-RU" sz="2000" b="0" i="0" dirty="0" smtClean="0">
                <a:solidFill>
                  <a:schemeClr val="bg1"/>
                </a:solidFill>
                <a:effectLst/>
                <a:latin typeface="Open Sans"/>
              </a:rPr>
              <a:t> </a:t>
            </a:r>
            <a:r>
              <a:rPr lang="ru-RU" sz="2000" b="0" i="0" dirty="0" err="1" smtClean="0">
                <a:solidFill>
                  <a:schemeClr val="bg1"/>
                </a:solidFill>
                <a:effectLst/>
                <a:latin typeface="Open Sans"/>
              </a:rPr>
              <a:t>прилеглі</a:t>
            </a:r>
            <a:r>
              <a:rPr lang="ru-RU" sz="2000" b="0" i="0" dirty="0" smtClean="0">
                <a:solidFill>
                  <a:schemeClr val="bg1"/>
                </a:solidFill>
                <a:effectLst/>
                <a:latin typeface="Open Sans"/>
              </a:rPr>
              <a:t> села та міста ще з </a:t>
            </a:r>
            <a:r>
              <a:rPr lang="ru-RU" sz="2000" b="0" i="0" dirty="0" err="1" smtClean="0">
                <a:solidFill>
                  <a:schemeClr val="bg1"/>
                </a:solidFill>
                <a:effectLst/>
                <a:latin typeface="Open Sans"/>
              </a:rPr>
              <a:t>часів</a:t>
            </a:r>
            <a:r>
              <a:rPr lang="ru-RU" sz="2000" b="0" i="0" dirty="0" smtClean="0">
                <a:solidFill>
                  <a:schemeClr val="bg1"/>
                </a:solidFill>
                <a:effectLst/>
                <a:latin typeface="Open Sans"/>
              </a:rPr>
              <a:t> </a:t>
            </a:r>
            <a:r>
              <a:rPr lang="ru-RU" sz="2000" b="0" i="0" dirty="0" err="1" smtClean="0">
                <a:solidFill>
                  <a:schemeClr val="bg1"/>
                </a:solidFill>
                <a:effectLst/>
                <a:latin typeface="Open Sans"/>
              </a:rPr>
              <a:t>Київської</a:t>
            </a:r>
            <a:r>
              <a:rPr lang="ru-RU" sz="2000" b="0" i="0" dirty="0" smtClean="0">
                <a:solidFill>
                  <a:schemeClr val="bg1"/>
                </a:solidFill>
                <a:effectLst/>
                <a:latin typeface="Open Sans"/>
              </a:rPr>
              <a:t> </a:t>
            </a:r>
            <a:r>
              <a:rPr lang="ru-RU" sz="2000" b="0" i="0" dirty="0" err="1" smtClean="0">
                <a:solidFill>
                  <a:schemeClr val="bg1"/>
                </a:solidFill>
                <a:effectLst/>
                <a:latin typeface="Open Sans"/>
              </a:rPr>
              <a:t>Русі</a:t>
            </a:r>
            <a:r>
              <a:rPr lang="ru-RU" sz="2000" b="0" i="0" dirty="0" smtClean="0">
                <a:solidFill>
                  <a:schemeClr val="bg1"/>
                </a:solidFill>
                <a:effectLst/>
                <a:latin typeface="Open Sans"/>
              </a:rPr>
              <a:t>, про що </a:t>
            </a:r>
            <a:r>
              <a:rPr lang="ru-RU" sz="2000" b="0" i="0" dirty="0" err="1" smtClean="0">
                <a:solidFill>
                  <a:schemeClr val="bg1"/>
                </a:solidFill>
                <a:effectLst/>
                <a:latin typeface="Open Sans"/>
              </a:rPr>
              <a:t>збереглось</a:t>
            </a:r>
            <a:r>
              <a:rPr lang="ru-RU" sz="2000" b="0" i="0" dirty="0" smtClean="0">
                <a:solidFill>
                  <a:schemeClr val="bg1"/>
                </a:solidFill>
                <a:effectLst/>
                <a:latin typeface="Open Sans"/>
              </a:rPr>
              <a:t> багато </a:t>
            </a:r>
            <a:r>
              <a:rPr lang="ru-RU" sz="2000" b="0" i="0" dirty="0" err="1" smtClean="0">
                <a:solidFill>
                  <a:schemeClr val="bg1"/>
                </a:solidFill>
                <a:effectLst/>
                <a:latin typeface="Open Sans"/>
              </a:rPr>
              <a:t>письмових</a:t>
            </a:r>
            <a:r>
              <a:rPr lang="ru-RU" sz="2000" b="0" i="0" dirty="0" smtClean="0">
                <a:solidFill>
                  <a:schemeClr val="bg1"/>
                </a:solidFill>
                <a:effectLst/>
                <a:latin typeface="Open Sans"/>
              </a:rPr>
              <a:t> </a:t>
            </a:r>
            <a:r>
              <a:rPr lang="ru-RU" sz="2000" b="0" i="0" dirty="0" err="1" smtClean="0">
                <a:solidFill>
                  <a:schemeClr val="bg1"/>
                </a:solidFill>
                <a:effectLst/>
                <a:latin typeface="Open Sans"/>
              </a:rPr>
              <a:t>свідоцтв</a:t>
            </a:r>
            <a:r>
              <a:rPr lang="ru-RU" sz="2000" b="0" i="0" dirty="0" smtClean="0">
                <a:solidFill>
                  <a:schemeClr val="bg1"/>
                </a:solidFill>
                <a:effectLst/>
                <a:latin typeface="Open Sans"/>
              </a:rPr>
              <a:t>.</a:t>
            </a:r>
          </a:p>
          <a:p>
            <a:r>
              <a:rPr lang="ru-RU" sz="2000" b="0" i="0" dirty="0" smtClean="0">
                <a:solidFill>
                  <a:schemeClr val="bg1"/>
                </a:solidFill>
                <a:effectLst/>
                <a:latin typeface="Open Sans"/>
              </a:rPr>
              <a:t>Останній великий розлив </a:t>
            </a:r>
            <a:r>
              <a:rPr lang="ru-RU" sz="2000" b="0" i="0" dirty="0" err="1" smtClean="0">
                <a:solidFill>
                  <a:schemeClr val="bg1"/>
                </a:solidFill>
                <a:effectLst/>
                <a:latin typeface="Open Sans"/>
              </a:rPr>
              <a:t>Дніпра</a:t>
            </a:r>
            <a:r>
              <a:rPr lang="ru-RU" sz="2000" b="0" i="0" dirty="0" smtClean="0">
                <a:solidFill>
                  <a:schemeClr val="bg1"/>
                </a:solidFill>
                <a:effectLst/>
                <a:latin typeface="Open Sans"/>
              </a:rPr>
              <a:t> був у 1931 році. Це </a:t>
            </a:r>
            <a:r>
              <a:rPr lang="ru-RU" sz="2000" b="0" i="0" dirty="0" err="1" smtClean="0">
                <a:solidFill>
                  <a:schemeClr val="bg1"/>
                </a:solidFill>
                <a:effectLst/>
                <a:latin typeface="Open Sans"/>
              </a:rPr>
              <a:t>половоддя</a:t>
            </a:r>
            <a:r>
              <a:rPr lang="ru-RU" sz="2000" b="0" i="0" dirty="0" smtClean="0">
                <a:solidFill>
                  <a:schemeClr val="bg1"/>
                </a:solidFill>
                <a:effectLst/>
                <a:latin typeface="Open Sans"/>
              </a:rPr>
              <a:t> </a:t>
            </a:r>
            <a:r>
              <a:rPr lang="ru-RU" sz="2000" b="0" i="0" dirty="0" err="1" smtClean="0">
                <a:solidFill>
                  <a:schemeClr val="bg1"/>
                </a:solidFill>
                <a:effectLst/>
                <a:latin typeface="Open Sans"/>
              </a:rPr>
              <a:t>вважається</a:t>
            </a:r>
            <a:r>
              <a:rPr lang="ru-RU" sz="2000" b="0" i="0" dirty="0" smtClean="0">
                <a:solidFill>
                  <a:schemeClr val="bg1"/>
                </a:solidFill>
                <a:effectLst/>
                <a:latin typeface="Open Sans"/>
              </a:rPr>
              <a:t> </a:t>
            </a:r>
            <a:r>
              <a:rPr lang="ru-RU" sz="2000" b="0" i="0" dirty="0" err="1" smtClean="0">
                <a:solidFill>
                  <a:schemeClr val="bg1"/>
                </a:solidFill>
                <a:effectLst/>
                <a:latin typeface="Open Sans"/>
              </a:rPr>
              <a:t>найбільшим</a:t>
            </a:r>
            <a:r>
              <a:rPr lang="ru-RU" sz="2000" b="0" i="0" dirty="0" smtClean="0">
                <a:solidFill>
                  <a:schemeClr val="bg1"/>
                </a:solidFill>
                <a:effectLst/>
                <a:latin typeface="Open Sans"/>
              </a:rPr>
              <a:t> в </a:t>
            </a:r>
            <a:r>
              <a:rPr lang="ru-RU" sz="2000" b="0" i="0" dirty="0" err="1" smtClean="0">
                <a:solidFill>
                  <a:schemeClr val="bg1"/>
                </a:solidFill>
                <a:effectLst/>
                <a:latin typeface="Open Sans"/>
              </a:rPr>
              <a:t>історії</a:t>
            </a:r>
            <a:r>
              <a:rPr lang="ru-RU" sz="2000" b="0" i="0" dirty="0" smtClean="0">
                <a:solidFill>
                  <a:schemeClr val="bg1"/>
                </a:solidFill>
                <a:effectLst/>
                <a:latin typeface="Open Sans"/>
              </a:rPr>
              <a:t> </a:t>
            </a:r>
            <a:r>
              <a:rPr lang="ru-RU" sz="2000" b="0" i="0" dirty="0" err="1" smtClean="0">
                <a:solidFill>
                  <a:schemeClr val="bg1"/>
                </a:solidFill>
                <a:effectLst/>
                <a:latin typeface="Open Sans"/>
              </a:rPr>
              <a:t>Києва</a:t>
            </a:r>
            <a:r>
              <a:rPr lang="ru-RU" sz="2000" b="0" i="0" dirty="0" smtClean="0">
                <a:solidFill>
                  <a:schemeClr val="bg1"/>
                </a:solidFill>
                <a:effectLst/>
                <a:latin typeface="Open Sans"/>
              </a:rPr>
              <a:t>. Тоді </a:t>
            </a:r>
            <a:r>
              <a:rPr lang="ru-RU" sz="2000" b="0" i="0" dirty="0" err="1" smtClean="0">
                <a:solidFill>
                  <a:schemeClr val="bg1"/>
                </a:solidFill>
                <a:effectLst/>
                <a:latin typeface="Open Sans"/>
              </a:rPr>
              <a:t>річка</a:t>
            </a:r>
            <a:r>
              <a:rPr lang="ru-RU" sz="2000" b="0" i="0" dirty="0" smtClean="0">
                <a:solidFill>
                  <a:schemeClr val="bg1"/>
                </a:solidFill>
                <a:effectLst/>
                <a:latin typeface="Open Sans"/>
              </a:rPr>
              <a:t> </a:t>
            </a:r>
            <a:r>
              <a:rPr lang="ru-RU" sz="2000" b="0" i="0" dirty="0" err="1" smtClean="0">
                <a:solidFill>
                  <a:schemeClr val="bg1"/>
                </a:solidFill>
                <a:effectLst/>
                <a:latin typeface="Open Sans"/>
              </a:rPr>
              <a:t>розлилась</a:t>
            </a:r>
            <a:r>
              <a:rPr lang="ru-RU" sz="2000" b="0" i="0" dirty="0" smtClean="0">
                <a:solidFill>
                  <a:schemeClr val="bg1"/>
                </a:solidFill>
                <a:effectLst/>
                <a:latin typeface="Open Sans"/>
              </a:rPr>
              <a:t> на 12 км в ширину, затопивши весь </a:t>
            </a:r>
            <a:r>
              <a:rPr lang="ru-RU" sz="2000" b="0" i="0" dirty="0" err="1" smtClean="0">
                <a:solidFill>
                  <a:schemeClr val="bg1"/>
                </a:solidFill>
                <a:effectLst/>
                <a:latin typeface="Open Sans"/>
              </a:rPr>
              <a:t>Лівий</a:t>
            </a:r>
            <a:r>
              <a:rPr lang="ru-RU" sz="2000" b="0" i="0" dirty="0" smtClean="0">
                <a:solidFill>
                  <a:schemeClr val="bg1"/>
                </a:solidFill>
                <a:effectLst/>
                <a:latin typeface="Open Sans"/>
              </a:rPr>
              <a:t> берег </a:t>
            </a:r>
            <a:r>
              <a:rPr lang="ru-RU" sz="2000" b="0" i="0" dirty="0" err="1" smtClean="0">
                <a:solidFill>
                  <a:schemeClr val="bg1"/>
                </a:solidFill>
                <a:effectLst/>
                <a:latin typeface="Open Sans"/>
              </a:rPr>
              <a:t>Києва</a:t>
            </a:r>
            <a:r>
              <a:rPr lang="ru-RU" sz="2000" b="0" i="0" dirty="0" smtClean="0">
                <a:solidFill>
                  <a:schemeClr val="bg1"/>
                </a:solidFill>
                <a:effectLst/>
                <a:latin typeface="Open Sans"/>
              </a:rPr>
              <a:t> та </a:t>
            </a:r>
            <a:r>
              <a:rPr lang="ru-RU" sz="2000" b="0" i="0" dirty="0" err="1" smtClean="0">
                <a:solidFill>
                  <a:schemeClr val="bg1"/>
                </a:solidFill>
                <a:effectLst/>
                <a:latin typeface="Open Sans"/>
              </a:rPr>
              <a:t>низини</a:t>
            </a:r>
            <a:r>
              <a:rPr lang="ru-RU" sz="2000" b="0" i="0" dirty="0" smtClean="0">
                <a:solidFill>
                  <a:schemeClr val="bg1"/>
                </a:solidFill>
                <a:effectLst/>
                <a:latin typeface="Open Sans"/>
              </a:rPr>
              <a:t> </a:t>
            </a:r>
            <a:r>
              <a:rPr lang="ru-RU" sz="2000" b="0" i="0" dirty="0" err="1" smtClean="0">
                <a:solidFill>
                  <a:schemeClr val="bg1"/>
                </a:solidFill>
                <a:effectLst/>
                <a:latin typeface="Open Sans"/>
              </a:rPr>
              <a:t>Правобережжя</a:t>
            </a:r>
            <a:r>
              <a:rPr lang="ru-RU" sz="2000" b="0" i="0" dirty="0" smtClean="0">
                <a:solidFill>
                  <a:schemeClr val="bg1"/>
                </a:solidFill>
                <a:effectLst/>
                <a:latin typeface="Open Sans"/>
              </a:rPr>
              <a:t>.</a:t>
            </a:r>
          </a:p>
          <a:p>
            <a:r>
              <a:rPr lang="ru-RU" sz="2000" b="0" i="0" dirty="0" smtClean="0">
                <a:solidFill>
                  <a:schemeClr val="bg1"/>
                </a:solidFill>
                <a:effectLst/>
                <a:latin typeface="Open Sans"/>
              </a:rPr>
              <a:t>Тоді стало </a:t>
            </a:r>
            <a:r>
              <a:rPr lang="ru-RU" sz="2000" b="0" i="0" dirty="0" err="1" smtClean="0">
                <a:solidFill>
                  <a:schemeClr val="bg1"/>
                </a:solidFill>
                <a:effectLst/>
                <a:latin typeface="Open Sans"/>
              </a:rPr>
              <a:t>зрозуміло</a:t>
            </a:r>
            <a:r>
              <a:rPr lang="ru-RU" sz="2000" b="0" i="0" dirty="0" smtClean="0">
                <a:solidFill>
                  <a:schemeClr val="bg1"/>
                </a:solidFill>
                <a:effectLst/>
                <a:latin typeface="Open Sans"/>
              </a:rPr>
              <a:t>, що </a:t>
            </a:r>
            <a:r>
              <a:rPr lang="ru-RU" sz="2000" b="0" i="0" dirty="0" err="1" smtClean="0">
                <a:solidFill>
                  <a:schemeClr val="bg1"/>
                </a:solidFill>
                <a:effectLst/>
                <a:latin typeface="Open Sans"/>
              </a:rPr>
              <a:t>водний</a:t>
            </a:r>
            <a:r>
              <a:rPr lang="ru-RU" sz="2000" b="0" i="0" dirty="0" smtClean="0">
                <a:solidFill>
                  <a:schemeClr val="bg1"/>
                </a:solidFill>
                <a:effectLst/>
                <a:latin typeface="Open Sans"/>
              </a:rPr>
              <a:t> </a:t>
            </a:r>
            <a:r>
              <a:rPr lang="ru-RU" sz="2000" b="0" i="0" dirty="0" err="1" smtClean="0">
                <a:solidFill>
                  <a:schemeClr val="bg1"/>
                </a:solidFill>
                <a:effectLst/>
                <a:latin typeface="Open Sans"/>
              </a:rPr>
              <a:t>звір</a:t>
            </a:r>
            <a:r>
              <a:rPr lang="ru-RU" sz="2000" b="0" i="0" dirty="0" smtClean="0">
                <a:solidFill>
                  <a:schemeClr val="bg1"/>
                </a:solidFill>
                <a:effectLst/>
                <a:latin typeface="Open Sans"/>
              </a:rPr>
              <a:t> дуже </a:t>
            </a:r>
            <a:r>
              <a:rPr lang="ru-RU" sz="2000" b="0" i="0" dirty="0" err="1" smtClean="0">
                <a:solidFill>
                  <a:schemeClr val="bg1"/>
                </a:solidFill>
                <a:effectLst/>
                <a:latin typeface="Open Sans"/>
              </a:rPr>
              <a:t>небезпечний</a:t>
            </a:r>
            <a:r>
              <a:rPr lang="ru-RU" sz="2000" b="0" i="0" dirty="0" smtClean="0">
                <a:solidFill>
                  <a:schemeClr val="bg1"/>
                </a:solidFill>
                <a:effectLst/>
                <a:latin typeface="Open Sans"/>
              </a:rPr>
              <a:t>, і з ним </a:t>
            </a:r>
            <a:r>
              <a:rPr lang="ru-RU" sz="2000" b="0" i="0" dirty="0" err="1" smtClean="0">
                <a:solidFill>
                  <a:schemeClr val="bg1"/>
                </a:solidFill>
                <a:effectLst/>
                <a:latin typeface="Open Sans"/>
              </a:rPr>
              <a:t>потрібно</a:t>
            </a:r>
            <a:r>
              <a:rPr lang="ru-RU" sz="2000" b="0" i="0" dirty="0" smtClean="0">
                <a:solidFill>
                  <a:schemeClr val="bg1"/>
                </a:solidFill>
                <a:effectLst/>
                <a:latin typeface="Open Sans"/>
              </a:rPr>
              <a:t> </a:t>
            </a:r>
            <a:r>
              <a:rPr lang="ru-RU" sz="2000" b="0" i="0" dirty="0" err="1" smtClean="0">
                <a:solidFill>
                  <a:schemeClr val="bg1"/>
                </a:solidFill>
                <a:effectLst/>
                <a:latin typeface="Open Sans"/>
              </a:rPr>
              <a:t>щось</a:t>
            </a:r>
            <a:r>
              <a:rPr lang="ru-RU" sz="2000" b="0" i="0" dirty="0" smtClean="0">
                <a:solidFill>
                  <a:schemeClr val="bg1"/>
                </a:solidFill>
                <a:effectLst/>
                <a:latin typeface="Open Sans"/>
              </a:rPr>
              <a:t> </a:t>
            </a:r>
            <a:r>
              <a:rPr lang="ru-RU" sz="2000" b="0" i="0" dirty="0" err="1" smtClean="0">
                <a:solidFill>
                  <a:schemeClr val="bg1"/>
                </a:solidFill>
                <a:effectLst/>
                <a:latin typeface="Open Sans"/>
              </a:rPr>
              <a:t>робити</a:t>
            </a:r>
            <a:r>
              <a:rPr lang="ru-RU" sz="2000" b="0" i="0" dirty="0" smtClean="0">
                <a:solidFill>
                  <a:schemeClr val="bg1"/>
                </a:solidFill>
                <a:effectLst/>
                <a:latin typeface="Open Sans"/>
              </a:rPr>
              <a:t>.</a:t>
            </a:r>
            <a:endParaRPr lang="ru-RU" sz="2000" b="0" i="0" dirty="0">
              <a:solidFill>
                <a:schemeClr val="bg1"/>
              </a:solidFill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52581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47866"/>
            <a:ext cx="12192000" cy="3046988"/>
          </a:xfrm>
          <a:prstGeom prst="rect">
            <a:avLst/>
          </a:prstGeom>
          <a:solidFill>
            <a:srgbClr val="007976"/>
          </a:solidFill>
        </p:spPr>
        <p:txBody>
          <a:bodyPr wrap="square">
            <a:spAutoFit/>
          </a:bodyPr>
          <a:lstStyle/>
          <a:p>
            <a:r>
              <a:rPr lang="ru-RU" sz="2400" b="0" i="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Вже неозброєним оком </a:t>
            </a:r>
            <a:r>
              <a:rPr lang="ru-RU" sz="2400" b="0" i="0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кожен</a:t>
            </a:r>
            <a:r>
              <a:rPr lang="ru-RU" sz="2400" b="0" i="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400" b="0" i="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побачити</a:t>
            </a:r>
            <a:r>
              <a:rPr lang="ru-RU" sz="2400" b="0" i="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як «</a:t>
            </a:r>
            <a:r>
              <a:rPr lang="ru-RU" sz="2400" b="0" i="0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гарно</a:t>
            </a:r>
            <a:r>
              <a:rPr lang="ru-RU" sz="2400" b="0" i="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 «</a:t>
            </a:r>
            <a:r>
              <a:rPr lang="ru-RU" sz="2400" b="0" i="0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цвіте</a:t>
            </a:r>
            <a:r>
              <a:rPr lang="ru-RU" sz="2400" b="0" i="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400" b="0" i="0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Дніпро</a:t>
            </a:r>
            <a:r>
              <a:rPr lang="ru-RU" sz="2400" b="0" i="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Є </a:t>
            </a:r>
            <a:r>
              <a:rPr lang="ru-RU" sz="2400" b="0" i="0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декілька</a:t>
            </a:r>
            <a:r>
              <a:rPr lang="ru-RU" sz="2400" b="0" i="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причин, </a:t>
            </a:r>
            <a:r>
              <a:rPr lang="ru-RU" sz="2400" b="0" i="0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чому</a:t>
            </a:r>
            <a:r>
              <a:rPr lang="ru-RU" sz="2400" b="0" i="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так </a:t>
            </a:r>
            <a:r>
              <a:rPr lang="ru-RU" sz="2400" b="0" i="0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відбувається</a:t>
            </a:r>
            <a:r>
              <a:rPr lang="ru-RU" sz="2400" b="0" i="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На </a:t>
            </a:r>
            <a:r>
              <a:rPr lang="ru-RU" sz="2400" b="0" i="0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сьогоднішній</a:t>
            </a:r>
            <a:r>
              <a:rPr lang="ru-RU" sz="2400" b="0" i="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день основною з них є </a:t>
            </a:r>
            <a:r>
              <a:rPr lang="ru-RU" sz="2400" b="0" i="0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забруднення</a:t>
            </a:r>
            <a:r>
              <a:rPr lang="ru-RU" sz="2400" b="0" i="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sz="2400" b="0" i="0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відходи</a:t>
            </a:r>
            <a:r>
              <a:rPr lang="ru-RU" sz="2400" b="0" i="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b="0" i="0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</a:t>
            </a:r>
            <a:r>
              <a:rPr lang="ru-RU" sz="2400" b="0" i="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які </a:t>
            </a:r>
            <a:r>
              <a:rPr lang="ru-RU" sz="2400" b="0" i="0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потрапляють</a:t>
            </a:r>
            <a:r>
              <a:rPr lang="ru-RU" sz="2400" b="0" i="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b="0" i="0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річку</a:t>
            </a:r>
            <a:r>
              <a:rPr lang="ru-RU" sz="2400" b="0" i="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але є й </a:t>
            </a:r>
            <a:r>
              <a:rPr lang="ru-RU" sz="2400" b="0" i="0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побічні</a:t>
            </a:r>
            <a:r>
              <a:rPr lang="ru-RU" sz="2400" b="0" i="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0" i="0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400" b="0" i="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i="0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водосховища</a:t>
            </a:r>
            <a:r>
              <a:rPr lang="ru-RU" sz="2400" b="0" i="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повністю</a:t>
            </a:r>
            <a:r>
              <a:rPr lang="ru-RU" sz="2400" b="0" i="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зупинили</a:t>
            </a:r>
            <a:r>
              <a:rPr lang="ru-RU" sz="2400" b="0" i="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природню</a:t>
            </a:r>
            <a:r>
              <a:rPr lang="ru-RU" sz="2400" b="0" i="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течію</a:t>
            </a:r>
            <a:r>
              <a:rPr lang="ru-RU" sz="2400" b="0" i="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тобто вона </a:t>
            </a:r>
            <a:r>
              <a:rPr lang="ru-RU" sz="2400" b="0" i="0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втратила</a:t>
            </a:r>
            <a:r>
              <a:rPr lang="ru-RU" sz="2400" b="0" i="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здатність</a:t>
            </a:r>
            <a:r>
              <a:rPr lang="ru-RU" sz="2400" b="0" i="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b="0" i="0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самоочищення</a:t>
            </a:r>
            <a:r>
              <a:rPr lang="ru-RU" sz="2400" b="0" i="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400" b="0" i="0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наявні</a:t>
            </a:r>
            <a:r>
              <a:rPr lang="ru-RU" sz="2400" b="0" i="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очисні</a:t>
            </a:r>
            <a:r>
              <a:rPr lang="ru-RU" sz="2400" b="0" i="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системи вже не </a:t>
            </a:r>
            <a:r>
              <a:rPr lang="ru-RU" sz="2400" b="0" i="0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справляються</a:t>
            </a:r>
            <a:r>
              <a:rPr lang="ru-RU" sz="2400" b="0" i="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зі </a:t>
            </a:r>
            <a:r>
              <a:rPr lang="ru-RU" sz="2400" b="0" i="0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своєю</a:t>
            </a:r>
            <a:r>
              <a:rPr lang="ru-RU" sz="2400" b="0" i="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роботою</a:t>
            </a:r>
            <a:r>
              <a:rPr lang="ru-RU" sz="2400" b="0" i="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По </a:t>
            </a:r>
            <a:r>
              <a:rPr lang="ru-RU" sz="2400" b="0" i="0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суті</a:t>
            </a:r>
            <a:r>
              <a:rPr lang="ru-RU" sz="2400" b="0" i="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сьогодні </a:t>
            </a:r>
            <a:r>
              <a:rPr lang="ru-RU" sz="2400" b="0" i="0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Дніпро</a:t>
            </a:r>
            <a:r>
              <a:rPr lang="ru-RU" sz="2400" b="0" i="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вже став системою озер, а не </a:t>
            </a:r>
            <a:r>
              <a:rPr lang="ru-RU" sz="2400" b="0" i="0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річкою</a:t>
            </a:r>
            <a:r>
              <a:rPr lang="en-US" sz="2400" b="0" i="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Ще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однією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причиною, яка тільки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погіршує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її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наявний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стан є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глобальне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потепління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Збільшення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середньої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температури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особливо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влітку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створює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комфортні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умови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розмноження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бактерій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які там і так вже є</a:t>
            </a:r>
          </a:p>
        </p:txBody>
      </p:sp>
      <p:pic>
        <p:nvPicPr>
          <p:cNvPr id="4098" name="Picture 2" descr="Забруднення Дніпра: хто винен, і що з цим робити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848" y="3452509"/>
            <a:ext cx="4626413" cy="3231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Кожне четверте підприємство Києва скидає у Дніпро забруднену воду - Главко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924" y="3452509"/>
            <a:ext cx="4626413" cy="3231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48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9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6275" y="1331863"/>
            <a:ext cx="6096000" cy="4154984"/>
          </a:xfrm>
          <a:prstGeom prst="rect">
            <a:avLst/>
          </a:prstGeom>
          <a:solidFill>
            <a:srgbClr val="0F6A93"/>
          </a:solidFill>
        </p:spPr>
        <p:txBody>
          <a:bodyPr>
            <a:spAutoFit/>
          </a:bodyPr>
          <a:lstStyle/>
          <a:p>
            <a:r>
              <a:rPr lang="ru-RU" b="0" i="0" dirty="0" smtClean="0">
                <a:solidFill>
                  <a:srgbClr val="B22222"/>
                </a:solidFill>
                <a:effectLst/>
                <a:latin typeface="opensans-bold"/>
              </a:rPr>
              <a:t> </a:t>
            </a:r>
            <a:r>
              <a:rPr lang="ru-RU" sz="2400" b="0" i="0" dirty="0" smtClean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Три </a:t>
            </a:r>
            <a:r>
              <a:rPr lang="ru-RU" sz="2400" b="0" i="0" dirty="0" err="1" smtClean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загрози</a:t>
            </a:r>
            <a:r>
              <a:rPr lang="ru-RU" sz="2400" b="0" i="0" dirty="0" smtClean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 </a:t>
            </a:r>
            <a:r>
              <a:rPr lang="ru-RU" sz="2400" b="0" i="0" u="sng" dirty="0" err="1" smtClean="0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хімічне</a:t>
            </a:r>
            <a:r>
              <a:rPr lang="ru-RU" sz="2400" b="0" i="0" u="sng" dirty="0" smtClean="0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400" b="0" i="0" u="sng" dirty="0" err="1" smtClean="0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забруднення</a:t>
            </a:r>
            <a:r>
              <a:rPr lang="ru-RU" sz="2400" b="0" i="0" u="sng" dirty="0" smtClean="0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води, </a:t>
            </a:r>
            <a:r>
              <a:rPr lang="ru-RU" sz="2400" b="0" i="0" u="sng" dirty="0" err="1" smtClean="0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обміління</a:t>
            </a:r>
            <a:r>
              <a:rPr lang="ru-RU" sz="2400" b="0" i="0" u="sng" dirty="0" smtClean="0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400" b="0" i="0" dirty="0" smtClean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і </a:t>
            </a:r>
            <a:r>
              <a:rPr lang="ru-RU" sz="2400" b="0" i="0" dirty="0" err="1" smtClean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втрата</a:t>
            </a:r>
            <a:r>
              <a:rPr lang="ru-RU" sz="2400" b="0" i="0" dirty="0" smtClean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400" b="0" i="0" dirty="0" err="1" smtClean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біологічного</a:t>
            </a:r>
            <a:r>
              <a:rPr lang="ru-RU" sz="2400" b="0" i="0" dirty="0" smtClean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різноманіття – </a:t>
            </a:r>
            <a:r>
              <a:rPr lang="ru-RU" sz="2400" b="0" i="0" dirty="0" err="1" smtClean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найбільші</a:t>
            </a:r>
            <a:r>
              <a:rPr lang="ru-RU" sz="2400" b="0" i="0" dirty="0" smtClean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400" b="0" i="0" dirty="0" err="1" smtClean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виклики</a:t>
            </a:r>
            <a:r>
              <a:rPr lang="ru-RU" sz="2400" b="0" i="0" dirty="0" smtClean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що стоять перед </a:t>
            </a:r>
            <a:r>
              <a:rPr lang="ru-RU" sz="2400" b="0" i="0" dirty="0" err="1" smtClean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Держекоінспекцією</a:t>
            </a:r>
            <a:r>
              <a:rPr lang="ru-RU" sz="2400" b="0" i="0" dirty="0" smtClean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та </a:t>
            </a:r>
            <a:r>
              <a:rPr lang="ru-RU" sz="2400" b="0" i="0" dirty="0" err="1" smtClean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усіма</a:t>
            </a:r>
            <a:r>
              <a:rPr lang="ru-RU" sz="2400" b="0" i="0" dirty="0" smtClean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400" b="0" i="0" dirty="0" err="1" smtClean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небайдужими</a:t>
            </a:r>
            <a:r>
              <a:rPr lang="ru-RU" sz="2400" b="0" i="0" dirty="0" smtClean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до </a:t>
            </a:r>
            <a:r>
              <a:rPr lang="ru-RU" sz="2400" b="0" i="0" dirty="0" err="1" smtClean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екології</a:t>
            </a:r>
            <a:r>
              <a:rPr lang="ru-RU" sz="2400" b="0" i="0" dirty="0" smtClean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людьми.</a:t>
            </a:r>
          </a:p>
          <a:p>
            <a:r>
              <a:rPr lang="ru-RU" sz="2400" b="0" i="0" dirty="0" smtClean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Минулого року у </a:t>
            </a:r>
            <a:r>
              <a:rPr lang="ru-RU" sz="2400" b="0" i="0" dirty="0" err="1" smtClean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Дніпро</a:t>
            </a:r>
            <a:r>
              <a:rPr lang="ru-RU" sz="2400" b="0" i="0" dirty="0" smtClean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лише в межах </a:t>
            </a:r>
            <a:r>
              <a:rPr lang="ru-RU" sz="2400" b="0" i="0" dirty="0" err="1" smtClean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Києва</a:t>
            </a:r>
            <a:r>
              <a:rPr lang="ru-RU" sz="2400" b="0" i="0" dirty="0" smtClean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скинули 723,2 млн куб м </a:t>
            </a:r>
            <a:r>
              <a:rPr lang="ru-RU" sz="2400" b="0" i="0" dirty="0" err="1" smtClean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стічних</a:t>
            </a:r>
            <a:r>
              <a:rPr lang="ru-RU" sz="2400" b="0" i="0" dirty="0" smtClean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вод, з яких 40% були </a:t>
            </a:r>
            <a:r>
              <a:rPr lang="ru-RU" sz="2400" b="0" i="0" dirty="0" err="1" smtClean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неочищеними</a:t>
            </a:r>
            <a:r>
              <a:rPr lang="ru-RU" sz="2400" b="0" i="0" dirty="0" smtClean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Більше половини – це </a:t>
            </a:r>
            <a:r>
              <a:rPr lang="ru-RU" sz="2400" b="0" i="0" dirty="0" err="1" smtClean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скиди</a:t>
            </a:r>
            <a:r>
              <a:rPr lang="ru-RU" sz="2400" b="0" i="0" dirty="0" smtClean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400" b="0" i="0" dirty="0" err="1" smtClean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промислових</a:t>
            </a:r>
            <a:r>
              <a:rPr lang="ru-RU" sz="2400" b="0" i="0" dirty="0" smtClean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400" b="0" i="0" dirty="0" err="1" smtClean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підприємств</a:t>
            </a:r>
            <a:r>
              <a:rPr lang="ru-RU" sz="2400" b="0" i="0" dirty="0" smtClean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 </a:t>
            </a:r>
            <a:endParaRPr lang="ru-RU" sz="2400" b="0" i="0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146" name="Picture 2" descr="Исследования показали, чем были загрязнены воды Днепра в июле – новости на  УНН | 13 августа 2020, 18: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420" y="1892519"/>
            <a:ext cx="4658601" cy="2709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548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09569" y="406540"/>
            <a:ext cx="30283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0" dirty="0" smtClean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Що з цим </a:t>
            </a:r>
            <a:r>
              <a:rPr lang="ru-RU" sz="2400" b="1" i="0" dirty="0" err="1" smtClean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робити</a:t>
            </a:r>
            <a:r>
              <a:rPr lang="ru-RU" sz="2400" b="1" i="0" dirty="0" smtClean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?</a:t>
            </a:r>
            <a:endParaRPr lang="ru-RU" sz="2400" b="1" i="0" dirty="0">
              <a:solidFill>
                <a:srgbClr val="FF0000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09569" y="1492157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0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0" i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Міністерстві</a:t>
            </a:r>
            <a:r>
              <a:rPr lang="ru-RU" sz="2400" b="0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sz="2400" b="0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довкілля</a:t>
            </a:r>
            <a:r>
              <a:rPr lang="ru-RU" sz="2400" b="0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природних </a:t>
            </a:r>
            <a:r>
              <a:rPr lang="ru-RU" sz="2400" b="0" i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ресурсів</a:t>
            </a:r>
            <a:r>
              <a:rPr lang="ru-RU" sz="2400" b="0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йдуть</a:t>
            </a:r>
            <a:r>
              <a:rPr lang="ru-RU" sz="2400" b="0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дебати</a:t>
            </a:r>
            <a:r>
              <a:rPr lang="ru-RU" sz="2400" b="0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цього приводу. Одна із </a:t>
            </a:r>
            <a:r>
              <a:rPr lang="ru-RU" sz="2400" b="0" i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пропозицій</a:t>
            </a:r>
            <a:r>
              <a:rPr lang="ru-RU" sz="2400" b="0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400" b="0" i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ліквідація</a:t>
            </a:r>
            <a:r>
              <a:rPr lang="ru-RU" sz="2400" b="0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водосховищ</a:t>
            </a:r>
            <a:r>
              <a:rPr lang="ru-RU" sz="2400" b="0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b="0" i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повернення</a:t>
            </a:r>
            <a:r>
              <a:rPr lang="ru-RU" sz="2400" b="0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затоплених</a:t>
            </a:r>
            <a:r>
              <a:rPr lang="ru-RU" sz="2400" b="0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територій</a:t>
            </a:r>
            <a:r>
              <a:rPr lang="ru-RU" sz="2400" b="0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b="0" i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сільське</a:t>
            </a:r>
            <a:r>
              <a:rPr lang="ru-RU" sz="2400" b="0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господарство</a:t>
            </a:r>
            <a:r>
              <a:rPr lang="ru-RU" sz="2400" b="0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sz="2400" b="0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i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інша</a:t>
            </a:r>
            <a:r>
              <a:rPr lang="ru-RU" sz="2400" b="0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400" b="0" i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модернізація</a:t>
            </a:r>
            <a:r>
              <a:rPr lang="ru-RU" sz="2400" b="0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очисних</a:t>
            </a:r>
            <a:r>
              <a:rPr lang="ru-RU" sz="2400" b="0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споруд</a:t>
            </a:r>
            <a:r>
              <a:rPr lang="ru-RU" sz="2400" b="0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Поки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немає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єдиної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думки з цього приводу, але все ж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міністерство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готує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офіційний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документ по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управлінню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басейном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Дніпра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де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будуть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прописані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системні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заходи по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очищену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річки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відповідальність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також контроль за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дотриманням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прийнятих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норм</a:t>
            </a:r>
          </a:p>
        </p:txBody>
      </p:sp>
      <p:pic>
        <p:nvPicPr>
          <p:cNvPr id="5122" name="Picture 2" descr="Річка Дніпро на межі екокатастрофи - аудит - Korrespondent.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6804" y="3754314"/>
            <a:ext cx="3810000" cy="240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В Каком Состоянии Днепр В Районе Киева? - Досуг, Игры, Отдых, Дети -  SHRAMFOR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569" y="1032512"/>
            <a:ext cx="3810000" cy="240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98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6A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66952" y="648786"/>
            <a:ext cx="622212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i="0" dirty="0" smtClean="0">
                <a:solidFill>
                  <a:schemeClr val="bg1"/>
                </a:solidFill>
                <a:effectLst/>
                <a:latin typeface="Open Sans"/>
              </a:rPr>
              <a:t>Багато </a:t>
            </a:r>
            <a:r>
              <a:rPr lang="ru-RU" sz="2400" b="0" i="0" dirty="0" err="1" smtClean="0">
                <a:solidFill>
                  <a:schemeClr val="bg1"/>
                </a:solidFill>
                <a:effectLst/>
                <a:latin typeface="Open Sans"/>
              </a:rPr>
              <a:t>фосфатів</a:t>
            </a:r>
            <a:r>
              <a:rPr lang="ru-RU" sz="2400" b="0" i="0" dirty="0" smtClean="0">
                <a:solidFill>
                  <a:schemeClr val="bg1"/>
                </a:solidFill>
                <a:effectLst/>
                <a:latin typeface="Open Sans"/>
              </a:rPr>
              <a:t> </a:t>
            </a:r>
            <a:r>
              <a:rPr lang="ru-RU" sz="2400" b="0" i="0" dirty="0" err="1" smtClean="0">
                <a:solidFill>
                  <a:schemeClr val="bg1"/>
                </a:solidFill>
                <a:effectLst/>
                <a:latin typeface="Open Sans"/>
              </a:rPr>
              <a:t>потрапляють</a:t>
            </a:r>
            <a:r>
              <a:rPr lang="ru-RU" sz="2400" b="0" i="0" dirty="0" smtClean="0">
                <a:solidFill>
                  <a:schemeClr val="bg1"/>
                </a:solidFill>
                <a:effectLst/>
                <a:latin typeface="Open Sans"/>
              </a:rPr>
              <a:t> у </a:t>
            </a:r>
            <a:r>
              <a:rPr lang="ru-RU" sz="2400" b="0" i="0" dirty="0" err="1" smtClean="0">
                <a:solidFill>
                  <a:schemeClr val="bg1"/>
                </a:solidFill>
                <a:effectLst/>
                <a:latin typeface="Open Sans"/>
              </a:rPr>
              <a:t>водойму</a:t>
            </a:r>
            <a:r>
              <a:rPr lang="ru-RU" sz="2400" b="0" i="0" dirty="0" smtClean="0">
                <a:solidFill>
                  <a:schemeClr val="bg1"/>
                </a:solidFill>
                <a:effectLst/>
                <a:latin typeface="Open Sans"/>
              </a:rPr>
              <a:t> через </a:t>
            </a:r>
            <a:r>
              <a:rPr lang="ru-RU" sz="2400" b="0" i="0" dirty="0" err="1" smtClean="0">
                <a:solidFill>
                  <a:schemeClr val="bg1"/>
                </a:solidFill>
                <a:effectLst/>
                <a:latin typeface="Open Sans"/>
              </a:rPr>
              <a:t>миючі</a:t>
            </a:r>
            <a:r>
              <a:rPr lang="ru-RU" sz="2400" b="0" i="0" dirty="0" smtClean="0">
                <a:solidFill>
                  <a:schemeClr val="bg1"/>
                </a:solidFill>
                <a:effectLst/>
                <a:latin typeface="Open Sans"/>
              </a:rPr>
              <a:t> засоби, які </a:t>
            </a:r>
            <a:r>
              <a:rPr lang="ru-RU" sz="2400" b="0" i="0" dirty="0" err="1" smtClean="0">
                <a:solidFill>
                  <a:schemeClr val="bg1"/>
                </a:solidFill>
                <a:effectLst/>
                <a:latin typeface="Open Sans"/>
              </a:rPr>
              <a:t>використовуються</a:t>
            </a:r>
            <a:r>
              <a:rPr lang="ru-RU" sz="2400" b="0" i="0" dirty="0" smtClean="0">
                <a:solidFill>
                  <a:schemeClr val="bg1"/>
                </a:solidFill>
                <a:effectLst/>
                <a:latin typeface="Open Sans"/>
              </a:rPr>
              <a:t> на </a:t>
            </a:r>
            <a:r>
              <a:rPr lang="ru-RU" sz="2400" b="0" i="0" dirty="0" err="1" smtClean="0">
                <a:solidFill>
                  <a:schemeClr val="bg1"/>
                </a:solidFill>
                <a:effectLst/>
                <a:latin typeface="Open Sans"/>
              </a:rPr>
              <a:t>підприємствах</a:t>
            </a:r>
            <a:r>
              <a:rPr lang="ru-RU" sz="2400" b="0" i="0" dirty="0" smtClean="0">
                <a:solidFill>
                  <a:schemeClr val="bg1"/>
                </a:solidFill>
                <a:effectLst/>
                <a:latin typeface="Open Sans"/>
              </a:rPr>
              <a:t>. Вже створено документ, який </a:t>
            </a:r>
            <a:r>
              <a:rPr lang="ru-RU" sz="2400" b="0" i="0" dirty="0" err="1" smtClean="0">
                <a:solidFill>
                  <a:schemeClr val="bg1"/>
                </a:solidFill>
                <a:effectLst/>
                <a:latin typeface="Open Sans"/>
              </a:rPr>
              <a:t>зобов’язує</a:t>
            </a:r>
            <a:r>
              <a:rPr lang="ru-RU" sz="2400" b="0" i="0" dirty="0" smtClean="0">
                <a:solidFill>
                  <a:schemeClr val="bg1"/>
                </a:solidFill>
                <a:effectLst/>
                <a:latin typeface="Open Sans"/>
              </a:rPr>
              <a:t> </a:t>
            </a:r>
            <a:r>
              <a:rPr lang="ru-RU" sz="2400" b="0" i="0" dirty="0" err="1" smtClean="0">
                <a:solidFill>
                  <a:schemeClr val="bg1"/>
                </a:solidFill>
                <a:effectLst/>
                <a:latin typeface="Open Sans"/>
              </a:rPr>
              <a:t>компанії</a:t>
            </a:r>
            <a:r>
              <a:rPr lang="ru-RU" sz="2400" b="0" i="0" dirty="0" smtClean="0">
                <a:solidFill>
                  <a:schemeClr val="bg1"/>
                </a:solidFill>
                <a:effectLst/>
                <a:latin typeface="Open Sans"/>
              </a:rPr>
              <a:t> </a:t>
            </a:r>
            <a:r>
              <a:rPr lang="ru-RU" sz="2400" b="0" i="0" dirty="0" err="1" smtClean="0">
                <a:solidFill>
                  <a:schemeClr val="bg1"/>
                </a:solidFill>
                <a:effectLst/>
                <a:latin typeface="Open Sans"/>
              </a:rPr>
              <a:t>користуватися</a:t>
            </a:r>
            <a:r>
              <a:rPr lang="ru-RU" sz="2400" b="0" i="0" dirty="0" smtClean="0">
                <a:solidFill>
                  <a:schemeClr val="bg1"/>
                </a:solidFill>
                <a:effectLst/>
                <a:latin typeface="Open Sans"/>
              </a:rPr>
              <a:t> </a:t>
            </a:r>
            <a:r>
              <a:rPr lang="ru-RU" sz="2400" b="0" i="0" dirty="0" err="1" smtClean="0">
                <a:solidFill>
                  <a:schemeClr val="bg1"/>
                </a:solidFill>
                <a:effectLst/>
                <a:latin typeface="Open Sans"/>
              </a:rPr>
              <a:t>миючими</a:t>
            </a:r>
            <a:r>
              <a:rPr lang="ru-RU" sz="2400" b="0" i="0" dirty="0" smtClean="0">
                <a:solidFill>
                  <a:schemeClr val="bg1"/>
                </a:solidFill>
                <a:effectLst/>
                <a:latin typeface="Open Sans"/>
              </a:rPr>
              <a:t> </a:t>
            </a:r>
            <a:r>
              <a:rPr lang="ru-RU" sz="2400" b="0" i="0" dirty="0" err="1" smtClean="0">
                <a:solidFill>
                  <a:schemeClr val="bg1"/>
                </a:solidFill>
                <a:effectLst/>
                <a:latin typeface="Open Sans"/>
              </a:rPr>
              <a:t>засобами</a:t>
            </a:r>
            <a:r>
              <a:rPr lang="ru-RU" sz="2400" b="0" i="0" dirty="0" smtClean="0">
                <a:solidFill>
                  <a:schemeClr val="bg1"/>
                </a:solidFill>
                <a:effectLst/>
                <a:latin typeface="Open Sans"/>
              </a:rPr>
              <a:t> з </a:t>
            </a:r>
            <a:r>
              <a:rPr lang="ru-RU" sz="2400" b="0" i="0" dirty="0" err="1" smtClean="0">
                <a:solidFill>
                  <a:schemeClr val="bg1"/>
                </a:solidFill>
                <a:effectLst/>
                <a:latin typeface="Open Sans"/>
              </a:rPr>
              <a:t>меншим</a:t>
            </a:r>
            <a:r>
              <a:rPr lang="ru-RU" sz="2400" b="0" i="0" dirty="0" smtClean="0">
                <a:solidFill>
                  <a:schemeClr val="bg1"/>
                </a:solidFill>
                <a:effectLst/>
                <a:latin typeface="Open Sans"/>
              </a:rPr>
              <a:t> </a:t>
            </a:r>
            <a:r>
              <a:rPr lang="ru-RU" sz="2400" b="0" i="0" dirty="0" err="1" smtClean="0">
                <a:solidFill>
                  <a:schemeClr val="bg1"/>
                </a:solidFill>
                <a:effectLst/>
                <a:latin typeface="Open Sans"/>
              </a:rPr>
              <a:t>вмістом</a:t>
            </a:r>
            <a:r>
              <a:rPr lang="ru-RU" sz="2400" b="0" i="0" dirty="0" smtClean="0">
                <a:solidFill>
                  <a:schemeClr val="bg1"/>
                </a:solidFill>
                <a:effectLst/>
                <a:latin typeface="Open Sans"/>
              </a:rPr>
              <a:t> </a:t>
            </a:r>
            <a:r>
              <a:rPr lang="ru-RU" sz="2400" b="0" i="0" dirty="0" err="1" smtClean="0">
                <a:solidFill>
                  <a:schemeClr val="bg1"/>
                </a:solidFill>
                <a:effectLst/>
                <a:latin typeface="Open Sans"/>
              </a:rPr>
              <a:t>фосфатів</a:t>
            </a:r>
            <a:r>
              <a:rPr lang="ru-RU" sz="2400" b="0" i="0" dirty="0" smtClean="0">
                <a:solidFill>
                  <a:schemeClr val="bg1"/>
                </a:solidFill>
                <a:effectLst/>
                <a:latin typeface="Open Sans"/>
              </a:rPr>
              <a:t>. </a:t>
            </a:r>
            <a:r>
              <a:rPr lang="ru-RU" sz="2400" b="0" i="0" dirty="0" err="1" smtClean="0">
                <a:solidFill>
                  <a:schemeClr val="bg1"/>
                </a:solidFill>
                <a:effectLst/>
                <a:latin typeface="Open Sans"/>
              </a:rPr>
              <a:t>Цей</a:t>
            </a:r>
            <a:r>
              <a:rPr lang="ru-RU" sz="2400" b="0" i="0" dirty="0" smtClean="0">
                <a:solidFill>
                  <a:schemeClr val="bg1"/>
                </a:solidFill>
                <a:effectLst/>
                <a:latin typeface="Open Sans"/>
              </a:rPr>
              <a:t> документ вступить в силу 31 </a:t>
            </a:r>
            <a:r>
              <a:rPr lang="ru-RU" sz="2400" b="0" i="0" dirty="0" err="1" smtClean="0">
                <a:solidFill>
                  <a:schemeClr val="bg1"/>
                </a:solidFill>
                <a:effectLst/>
                <a:latin typeface="Open Sans"/>
              </a:rPr>
              <a:t>грудня</a:t>
            </a:r>
            <a:r>
              <a:rPr lang="ru-RU" sz="2400" b="0" i="0" dirty="0" smtClean="0">
                <a:solidFill>
                  <a:schemeClr val="bg1"/>
                </a:solidFill>
                <a:effectLst/>
                <a:latin typeface="Open Sans"/>
              </a:rPr>
              <a:t> 2023 року.</a:t>
            </a:r>
          </a:p>
          <a:p>
            <a:r>
              <a:rPr lang="ru-RU" sz="2400" b="0" i="0" dirty="0" smtClean="0">
                <a:solidFill>
                  <a:schemeClr val="bg1"/>
                </a:solidFill>
                <a:effectLst/>
                <a:latin typeface="Open Sans"/>
              </a:rPr>
              <a:t>Це те, що </a:t>
            </a:r>
            <a:r>
              <a:rPr lang="ru-RU" sz="2400" b="0" i="0" dirty="0" err="1" smtClean="0">
                <a:solidFill>
                  <a:schemeClr val="bg1"/>
                </a:solidFill>
                <a:effectLst/>
                <a:latin typeface="Open Sans"/>
              </a:rPr>
              <a:t>може</a:t>
            </a:r>
            <a:r>
              <a:rPr lang="ru-RU" sz="2400" b="0" i="0" dirty="0" smtClean="0">
                <a:solidFill>
                  <a:schemeClr val="bg1"/>
                </a:solidFill>
                <a:effectLst/>
                <a:latin typeface="Open Sans"/>
              </a:rPr>
              <a:t> нам </a:t>
            </a:r>
            <a:r>
              <a:rPr lang="ru-RU" sz="2400" b="0" i="0" dirty="0" err="1" smtClean="0">
                <a:solidFill>
                  <a:schemeClr val="bg1"/>
                </a:solidFill>
                <a:effectLst/>
                <a:latin typeface="Open Sans"/>
              </a:rPr>
              <a:t>запропонувати</a:t>
            </a:r>
            <a:r>
              <a:rPr lang="ru-RU" sz="2400" b="0" i="0" dirty="0" smtClean="0">
                <a:solidFill>
                  <a:schemeClr val="bg1"/>
                </a:solidFill>
                <a:effectLst/>
                <a:latin typeface="Open Sans"/>
              </a:rPr>
              <a:t> наша </a:t>
            </a:r>
            <a:r>
              <a:rPr lang="ru-RU" sz="2400" b="0" i="0" dirty="0" err="1" smtClean="0">
                <a:solidFill>
                  <a:schemeClr val="bg1"/>
                </a:solidFill>
                <a:effectLst/>
                <a:latin typeface="Open Sans"/>
              </a:rPr>
              <a:t>країна</a:t>
            </a:r>
            <a:r>
              <a:rPr lang="ru-RU" sz="2400" b="0" i="0" dirty="0" smtClean="0">
                <a:solidFill>
                  <a:schemeClr val="bg1"/>
                </a:solidFill>
                <a:effectLst/>
                <a:latin typeface="Open Sans"/>
              </a:rPr>
              <a:t>. А </a:t>
            </a:r>
            <a:r>
              <a:rPr lang="ru-RU" sz="2400" b="0" i="0" dirty="0" err="1" smtClean="0">
                <a:solidFill>
                  <a:schemeClr val="bg1"/>
                </a:solidFill>
                <a:effectLst/>
                <a:latin typeface="Open Sans"/>
              </a:rPr>
              <a:t>якщо</a:t>
            </a:r>
            <a:r>
              <a:rPr lang="ru-RU" sz="2400" b="0" i="0" dirty="0" smtClean="0">
                <a:solidFill>
                  <a:schemeClr val="bg1"/>
                </a:solidFill>
                <a:effectLst/>
                <a:latin typeface="Open Sans"/>
              </a:rPr>
              <a:t> </a:t>
            </a:r>
            <a:r>
              <a:rPr lang="ru-RU" sz="2400" b="0" i="0" dirty="0" err="1" smtClean="0">
                <a:solidFill>
                  <a:schemeClr val="bg1"/>
                </a:solidFill>
                <a:effectLst/>
                <a:latin typeface="Open Sans"/>
              </a:rPr>
              <a:t>звернути</a:t>
            </a:r>
            <a:r>
              <a:rPr lang="ru-RU" sz="2400" b="0" i="0" dirty="0" smtClean="0">
                <a:solidFill>
                  <a:schemeClr val="bg1"/>
                </a:solidFill>
                <a:effectLst/>
                <a:latin typeface="Open Sans"/>
              </a:rPr>
              <a:t> увагу на </a:t>
            </a:r>
            <a:r>
              <a:rPr lang="ru-RU" sz="2400" b="0" i="0" dirty="0" err="1" smtClean="0">
                <a:solidFill>
                  <a:schemeClr val="bg1"/>
                </a:solidFill>
                <a:effectLst/>
                <a:latin typeface="Open Sans"/>
              </a:rPr>
              <a:t>країну</a:t>
            </a:r>
            <a:r>
              <a:rPr lang="ru-RU" sz="2400" b="0" i="0" dirty="0" smtClean="0">
                <a:solidFill>
                  <a:schemeClr val="bg1"/>
                </a:solidFill>
                <a:effectLst/>
                <a:latin typeface="Open Sans"/>
              </a:rPr>
              <a:t> з кристально </a:t>
            </a:r>
            <a:r>
              <a:rPr lang="ru-RU" sz="2400" b="0" i="0" dirty="0" err="1" smtClean="0">
                <a:solidFill>
                  <a:schemeClr val="bg1"/>
                </a:solidFill>
                <a:effectLst/>
                <a:latin typeface="Open Sans"/>
              </a:rPr>
              <a:t>чистими</a:t>
            </a:r>
            <a:r>
              <a:rPr lang="ru-RU" sz="2400" b="0" i="0" dirty="0" smtClean="0">
                <a:solidFill>
                  <a:schemeClr val="bg1"/>
                </a:solidFill>
                <a:effectLst/>
                <a:latin typeface="Open Sans"/>
              </a:rPr>
              <a:t> </a:t>
            </a:r>
            <a:r>
              <a:rPr lang="ru-RU" sz="2400" b="0" i="0" dirty="0" err="1" smtClean="0">
                <a:solidFill>
                  <a:schemeClr val="bg1"/>
                </a:solidFill>
                <a:effectLst/>
                <a:latin typeface="Open Sans"/>
              </a:rPr>
              <a:t>водоймами</a:t>
            </a:r>
            <a:r>
              <a:rPr lang="ru-RU" sz="2400" b="0" i="0" dirty="0" smtClean="0">
                <a:solidFill>
                  <a:schemeClr val="bg1"/>
                </a:solidFill>
                <a:effectLst/>
                <a:latin typeface="Open Sans"/>
              </a:rPr>
              <a:t>, </a:t>
            </a:r>
            <a:r>
              <a:rPr lang="ru-RU" sz="2400" b="0" i="0" dirty="0" err="1" smtClean="0">
                <a:solidFill>
                  <a:schemeClr val="bg1"/>
                </a:solidFill>
                <a:effectLst/>
                <a:latin typeface="Open Sans"/>
              </a:rPr>
              <a:t>жителі</a:t>
            </a:r>
            <a:r>
              <a:rPr lang="ru-RU" sz="2400" b="0" i="0" dirty="0" smtClean="0">
                <a:solidFill>
                  <a:schemeClr val="bg1"/>
                </a:solidFill>
                <a:effectLst/>
                <a:latin typeface="Open Sans"/>
              </a:rPr>
              <a:t> якої </a:t>
            </a:r>
            <a:r>
              <a:rPr lang="ru-RU" sz="2400" b="0" i="0" dirty="0" err="1" smtClean="0">
                <a:solidFill>
                  <a:schemeClr val="bg1"/>
                </a:solidFill>
                <a:effectLst/>
                <a:latin typeface="Open Sans"/>
              </a:rPr>
              <a:t>можуть</a:t>
            </a:r>
            <a:r>
              <a:rPr lang="ru-RU" sz="2400" b="0" i="0" dirty="0" smtClean="0">
                <a:solidFill>
                  <a:schemeClr val="bg1"/>
                </a:solidFill>
                <a:effectLst/>
                <a:latin typeface="Open Sans"/>
              </a:rPr>
              <a:t> </a:t>
            </a:r>
            <a:r>
              <a:rPr lang="ru-RU" sz="2400" b="0" i="0" dirty="0" err="1" smtClean="0">
                <a:solidFill>
                  <a:schemeClr val="bg1"/>
                </a:solidFill>
                <a:effectLst/>
                <a:latin typeface="Open Sans"/>
              </a:rPr>
              <a:t>дозволити</a:t>
            </a:r>
            <a:r>
              <a:rPr lang="ru-RU" sz="2400" b="0" i="0" dirty="0" smtClean="0">
                <a:solidFill>
                  <a:schemeClr val="bg1"/>
                </a:solidFill>
                <a:effectLst/>
                <a:latin typeface="Open Sans"/>
              </a:rPr>
              <a:t> </a:t>
            </a:r>
            <a:r>
              <a:rPr lang="ru-RU" sz="2400" b="0" i="0" dirty="0" err="1" smtClean="0">
                <a:solidFill>
                  <a:schemeClr val="bg1"/>
                </a:solidFill>
                <a:effectLst/>
                <a:latin typeface="Open Sans"/>
              </a:rPr>
              <a:t>собі</a:t>
            </a:r>
            <a:r>
              <a:rPr lang="ru-RU" sz="2400" b="0" i="0" dirty="0" smtClean="0">
                <a:solidFill>
                  <a:schemeClr val="bg1"/>
                </a:solidFill>
                <a:effectLst/>
                <a:latin typeface="Open Sans"/>
              </a:rPr>
              <a:t> </a:t>
            </a:r>
            <a:r>
              <a:rPr lang="ru-RU" sz="2400" b="0" i="0" dirty="0" err="1" smtClean="0">
                <a:solidFill>
                  <a:schemeClr val="bg1"/>
                </a:solidFill>
                <a:effectLst/>
                <a:latin typeface="Open Sans"/>
              </a:rPr>
              <a:t>пити</a:t>
            </a:r>
            <a:r>
              <a:rPr lang="ru-RU" sz="2400" b="0" i="0" dirty="0" smtClean="0">
                <a:solidFill>
                  <a:schemeClr val="bg1"/>
                </a:solidFill>
                <a:effectLst/>
                <a:latin typeface="Open Sans"/>
              </a:rPr>
              <a:t> воду з-під крану, таку як </a:t>
            </a:r>
            <a:r>
              <a:rPr lang="ru-RU" sz="2400" b="0" i="0" dirty="0" err="1" smtClean="0">
                <a:solidFill>
                  <a:schemeClr val="bg1"/>
                </a:solidFill>
                <a:effectLst/>
                <a:latin typeface="Open Sans"/>
              </a:rPr>
              <a:t>Швейцарія</a:t>
            </a:r>
            <a:r>
              <a:rPr lang="ru-RU" sz="2400" b="0" i="0" dirty="0" smtClean="0">
                <a:solidFill>
                  <a:schemeClr val="bg1"/>
                </a:solidFill>
                <a:effectLst/>
                <a:latin typeface="Open Sans"/>
              </a:rPr>
              <a:t>, то перше, що приходить на думку — це дороге </a:t>
            </a:r>
            <a:r>
              <a:rPr lang="ru-RU" sz="2400" b="0" i="0" dirty="0" err="1" smtClean="0">
                <a:solidFill>
                  <a:schemeClr val="bg1"/>
                </a:solidFill>
                <a:effectLst/>
                <a:latin typeface="Open Sans"/>
              </a:rPr>
              <a:t>обладнання</a:t>
            </a:r>
            <a:r>
              <a:rPr lang="ru-RU" sz="2400" b="0" i="0" dirty="0" smtClean="0">
                <a:solidFill>
                  <a:schemeClr val="bg1"/>
                </a:solidFill>
                <a:effectLst/>
                <a:latin typeface="Open Sans"/>
              </a:rPr>
              <a:t> та </a:t>
            </a:r>
            <a:r>
              <a:rPr lang="ru-RU" sz="2400" b="0" i="0" dirty="0" err="1" smtClean="0">
                <a:solidFill>
                  <a:schemeClr val="bg1"/>
                </a:solidFill>
                <a:effectLst/>
                <a:latin typeface="Open Sans"/>
              </a:rPr>
              <a:t>мільярдне</a:t>
            </a:r>
            <a:r>
              <a:rPr lang="ru-RU" sz="2400" b="0" i="0" dirty="0" smtClean="0">
                <a:solidFill>
                  <a:schemeClr val="bg1"/>
                </a:solidFill>
                <a:effectLst/>
                <a:latin typeface="Open Sans"/>
              </a:rPr>
              <a:t> </a:t>
            </a:r>
            <a:r>
              <a:rPr lang="ru-RU" sz="2400" b="0" i="0" dirty="0" err="1" smtClean="0">
                <a:solidFill>
                  <a:schemeClr val="bg1"/>
                </a:solidFill>
                <a:effectLst/>
                <a:latin typeface="Open Sans"/>
              </a:rPr>
              <a:t>фінансування</a:t>
            </a:r>
            <a:r>
              <a:rPr lang="ru-RU" sz="2400" b="0" i="0" dirty="0" smtClean="0">
                <a:solidFill>
                  <a:schemeClr val="bg1"/>
                </a:solidFill>
                <a:effectLst/>
                <a:latin typeface="Open Sans"/>
              </a:rPr>
              <a:t>, і це правда.</a:t>
            </a:r>
            <a:endParaRPr lang="ru-RU" sz="2400" b="0" i="0" dirty="0">
              <a:solidFill>
                <a:schemeClr val="bg1"/>
              </a:solidFill>
              <a:effectLst/>
              <a:latin typeface="Open Sans"/>
            </a:endParaRPr>
          </a:p>
        </p:txBody>
      </p:sp>
      <p:pic>
        <p:nvPicPr>
          <p:cNvPr id="7170" name="Picture 2" descr="Чому в Дніпрі позеленіла вода або забруднення як національна проблем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166348"/>
            <a:ext cx="4617217" cy="2597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093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89410" y="449531"/>
            <a:ext cx="8208581" cy="1077218"/>
          </a:xfrm>
          <a:prstGeom prst="rect">
            <a:avLst/>
          </a:prstGeom>
          <a:solidFill>
            <a:srgbClr val="007976"/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i="0" dirty="0" err="1" smtClean="0">
                <a:solidFill>
                  <a:schemeClr val="bg1"/>
                </a:solidFill>
                <a:effectLst/>
                <a:latin typeface="Open Sans"/>
              </a:rPr>
              <a:t>Альтернативний</a:t>
            </a:r>
            <a:r>
              <a:rPr lang="ru-RU" sz="3200" b="1" i="0" dirty="0" smtClean="0">
                <a:solidFill>
                  <a:schemeClr val="bg1"/>
                </a:solidFill>
                <a:effectLst/>
                <a:latin typeface="Open Sans"/>
              </a:rPr>
              <a:t>, </a:t>
            </a:r>
            <a:r>
              <a:rPr lang="ru-RU" sz="3200" b="1" i="0" dirty="0" err="1" smtClean="0">
                <a:solidFill>
                  <a:schemeClr val="bg1"/>
                </a:solidFill>
                <a:effectLst/>
                <a:latin typeface="Open Sans"/>
              </a:rPr>
              <a:t>екологічно</a:t>
            </a:r>
            <a:r>
              <a:rPr lang="ru-RU" sz="3200" b="1" i="0" dirty="0" smtClean="0">
                <a:solidFill>
                  <a:schemeClr val="bg1"/>
                </a:solidFill>
                <a:effectLst/>
                <a:latin typeface="Open Sans"/>
              </a:rPr>
              <a:t> </a:t>
            </a:r>
            <a:r>
              <a:rPr lang="ru-RU" sz="3200" b="1" i="0" dirty="0" err="1" smtClean="0">
                <a:solidFill>
                  <a:schemeClr val="bg1"/>
                </a:solidFill>
                <a:effectLst/>
                <a:latin typeface="Open Sans"/>
              </a:rPr>
              <a:t>чистий</a:t>
            </a:r>
            <a:r>
              <a:rPr lang="ru-RU" sz="3200" b="1" i="0" dirty="0" smtClean="0">
                <a:solidFill>
                  <a:schemeClr val="bg1"/>
                </a:solidFill>
                <a:effectLst/>
                <a:latin typeface="Open Sans"/>
              </a:rPr>
              <a:t> та </a:t>
            </a:r>
            <a:r>
              <a:rPr lang="ru-RU" sz="3200" b="1" i="0" dirty="0" err="1" smtClean="0">
                <a:solidFill>
                  <a:schemeClr val="bg1"/>
                </a:solidFill>
                <a:effectLst/>
                <a:latin typeface="Open Sans"/>
              </a:rPr>
              <a:t>економічний</a:t>
            </a:r>
            <a:r>
              <a:rPr lang="ru-RU" sz="3200" b="1" i="0" dirty="0" smtClean="0">
                <a:solidFill>
                  <a:schemeClr val="bg1"/>
                </a:solidFill>
                <a:effectLst/>
                <a:latin typeface="Open Sans"/>
              </a:rPr>
              <a:t> </a:t>
            </a:r>
            <a:r>
              <a:rPr lang="ru-RU" sz="3200" b="1" i="0" dirty="0" err="1" smtClean="0">
                <a:solidFill>
                  <a:schemeClr val="bg1"/>
                </a:solidFill>
                <a:effectLst/>
                <a:latin typeface="Open Sans"/>
              </a:rPr>
              <a:t>варіант</a:t>
            </a:r>
            <a:r>
              <a:rPr lang="ru-RU" sz="3200" b="1" i="0" dirty="0" smtClean="0">
                <a:solidFill>
                  <a:schemeClr val="bg1"/>
                </a:solidFill>
                <a:effectLst/>
                <a:latin typeface="Open Sans"/>
              </a:rPr>
              <a:t> </a:t>
            </a:r>
            <a:r>
              <a:rPr lang="ru-RU" sz="3200" b="1" i="0" dirty="0" err="1" smtClean="0">
                <a:solidFill>
                  <a:schemeClr val="bg1"/>
                </a:solidFill>
                <a:effectLst/>
                <a:latin typeface="Open Sans"/>
              </a:rPr>
              <a:t>очищення</a:t>
            </a:r>
            <a:r>
              <a:rPr lang="ru-RU" sz="3200" b="1" i="0" dirty="0" smtClean="0">
                <a:solidFill>
                  <a:schemeClr val="bg1"/>
                </a:solidFill>
                <a:effectLst/>
                <a:latin typeface="Open Sans"/>
              </a:rPr>
              <a:t> </a:t>
            </a:r>
            <a:r>
              <a:rPr lang="ru-RU" sz="3200" b="1" i="0" dirty="0" err="1" smtClean="0">
                <a:solidFill>
                  <a:schemeClr val="bg1"/>
                </a:solidFill>
                <a:effectLst/>
                <a:latin typeface="Open Sans"/>
              </a:rPr>
              <a:t>Дніпра</a:t>
            </a:r>
            <a:endParaRPr lang="ru-RU" sz="3200" b="1" i="0" dirty="0">
              <a:solidFill>
                <a:schemeClr val="bg1"/>
              </a:solidFill>
              <a:effectLst/>
              <a:latin typeface="Open Sans"/>
            </a:endParaRPr>
          </a:p>
        </p:txBody>
      </p:sp>
      <p:pic>
        <p:nvPicPr>
          <p:cNvPr id="8194" name="Picture 2" descr="https://my-kiev.com/wp-content/uploads/2021/09/245743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3982" y="2885279"/>
            <a:ext cx="3988018" cy="305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5971" y="1979592"/>
            <a:ext cx="8523891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0" i="0" dirty="0" smtClean="0">
                <a:solidFill>
                  <a:srgbClr val="333333"/>
                </a:solidFill>
                <a:effectLst/>
                <a:latin typeface="Open Sans"/>
              </a:rPr>
              <a:t>Кожного року в США проводиться конкурс під </a:t>
            </a:r>
            <a:r>
              <a:rPr lang="ru-RU" sz="2200" b="0" i="0" dirty="0" err="1" smtClean="0">
                <a:solidFill>
                  <a:srgbClr val="333333"/>
                </a:solidFill>
                <a:effectLst/>
                <a:latin typeface="Open Sans"/>
              </a:rPr>
              <a:t>назвою</a:t>
            </a:r>
            <a:r>
              <a:rPr lang="ru-RU" sz="2200" b="0" i="0" dirty="0" smtClean="0">
                <a:solidFill>
                  <a:srgbClr val="333333"/>
                </a:solidFill>
                <a:effectLst/>
                <a:latin typeface="Open Sans"/>
              </a:rPr>
              <a:t> </a:t>
            </a:r>
            <a:r>
              <a:rPr lang="en-US" sz="2200" b="0" i="0" dirty="0" smtClean="0">
                <a:solidFill>
                  <a:srgbClr val="333333"/>
                </a:solidFill>
                <a:effectLst/>
                <a:latin typeface="Open Sans"/>
              </a:rPr>
              <a:t>Genius Olympiad. </a:t>
            </a:r>
            <a:r>
              <a:rPr lang="ru-RU" sz="2200" b="0" i="0" dirty="0" smtClean="0">
                <a:solidFill>
                  <a:srgbClr val="333333"/>
                </a:solidFill>
                <a:effectLst/>
                <a:latin typeface="Open Sans"/>
              </a:rPr>
              <a:t>У </a:t>
            </a:r>
            <a:r>
              <a:rPr lang="ru-RU" sz="2200" b="0" i="0" dirty="0" err="1" smtClean="0">
                <a:solidFill>
                  <a:srgbClr val="333333"/>
                </a:solidFill>
                <a:effectLst/>
                <a:latin typeface="Open Sans"/>
              </a:rPr>
              <a:t>довжелезному</a:t>
            </a:r>
            <a:r>
              <a:rPr lang="ru-RU" sz="2200" b="0" i="0" dirty="0" smtClean="0">
                <a:solidFill>
                  <a:srgbClr val="333333"/>
                </a:solidFill>
                <a:effectLst/>
                <a:latin typeface="Open Sans"/>
              </a:rPr>
              <a:t> списку </a:t>
            </a:r>
            <a:r>
              <a:rPr lang="ru-RU" sz="2200" b="0" i="0" dirty="0" err="1" smtClean="0">
                <a:solidFill>
                  <a:srgbClr val="333333"/>
                </a:solidFill>
                <a:effectLst/>
                <a:latin typeface="Open Sans"/>
              </a:rPr>
              <a:t>номінацій</a:t>
            </a:r>
            <a:r>
              <a:rPr lang="ru-RU" sz="2200" b="0" i="0" dirty="0" smtClean="0">
                <a:solidFill>
                  <a:srgbClr val="333333"/>
                </a:solidFill>
                <a:effectLst/>
                <a:latin typeface="Open Sans"/>
              </a:rPr>
              <a:t> за 2020-2021 роки можна </a:t>
            </a:r>
            <a:r>
              <a:rPr lang="ru-RU" sz="2200" b="0" i="0" dirty="0" err="1" smtClean="0">
                <a:solidFill>
                  <a:srgbClr val="333333"/>
                </a:solidFill>
                <a:effectLst/>
                <a:latin typeface="Open Sans"/>
              </a:rPr>
              <a:t>знайти</a:t>
            </a:r>
            <a:r>
              <a:rPr lang="ru-RU" sz="2200" b="0" i="0" dirty="0" smtClean="0">
                <a:solidFill>
                  <a:srgbClr val="333333"/>
                </a:solidFill>
                <a:effectLst/>
                <a:latin typeface="Open Sans"/>
              </a:rPr>
              <a:t> </a:t>
            </a:r>
            <a:r>
              <a:rPr lang="ru-RU" sz="2200" b="0" i="0" dirty="0" err="1" smtClean="0">
                <a:solidFill>
                  <a:srgbClr val="333333"/>
                </a:solidFill>
                <a:effectLst/>
                <a:latin typeface="Open Sans"/>
              </a:rPr>
              <a:t>ім’я</a:t>
            </a:r>
            <a:r>
              <a:rPr lang="ru-RU" sz="2200" b="0" i="0" dirty="0" smtClean="0">
                <a:solidFill>
                  <a:srgbClr val="333333"/>
                </a:solidFill>
                <a:effectLst/>
                <a:latin typeface="Open Sans"/>
              </a:rPr>
              <a:t> </a:t>
            </a:r>
            <a:r>
              <a:rPr lang="ru-RU" sz="2200" b="0" i="0" dirty="0" err="1" smtClean="0">
                <a:solidFill>
                  <a:srgbClr val="333333"/>
                </a:solidFill>
                <a:effectLst/>
                <a:latin typeface="Open Sans"/>
              </a:rPr>
              <a:t>Вікторії</a:t>
            </a:r>
            <a:r>
              <a:rPr lang="ru-RU" sz="2200" b="0" i="0" dirty="0" smtClean="0">
                <a:solidFill>
                  <a:srgbClr val="333333"/>
                </a:solidFill>
                <a:effectLst/>
                <a:latin typeface="Open Sans"/>
              </a:rPr>
              <a:t> Панченко — </a:t>
            </a:r>
            <a:r>
              <a:rPr lang="ru-RU" sz="2200" b="0" i="0" dirty="0" err="1" smtClean="0">
                <a:solidFill>
                  <a:srgbClr val="333333"/>
                </a:solidFill>
                <a:effectLst/>
                <a:latin typeface="Open Sans"/>
              </a:rPr>
              <a:t>школярки</a:t>
            </a:r>
            <a:r>
              <a:rPr lang="ru-RU" sz="2200" b="0" i="0" dirty="0" smtClean="0">
                <a:solidFill>
                  <a:srgbClr val="333333"/>
                </a:solidFill>
                <a:effectLst/>
                <a:latin typeface="Open Sans"/>
              </a:rPr>
              <a:t> з Херсону, яка за свій </a:t>
            </a:r>
            <a:r>
              <a:rPr lang="ru-RU" sz="2200" b="0" i="0" dirty="0" err="1" smtClean="0">
                <a:solidFill>
                  <a:srgbClr val="333333"/>
                </a:solidFill>
                <a:effectLst/>
                <a:latin typeface="Open Sans"/>
              </a:rPr>
              <a:t>експеримент</a:t>
            </a:r>
            <a:r>
              <a:rPr lang="ru-RU" sz="2200" b="0" i="0" dirty="0" smtClean="0">
                <a:solidFill>
                  <a:srgbClr val="333333"/>
                </a:solidFill>
                <a:effectLst/>
                <a:latin typeface="Open Sans"/>
              </a:rPr>
              <a:t> </a:t>
            </a:r>
            <a:r>
              <a:rPr lang="ru-RU" sz="2200" b="0" i="0" dirty="0" err="1" smtClean="0">
                <a:solidFill>
                  <a:srgbClr val="333333"/>
                </a:solidFill>
                <a:effectLst/>
                <a:latin typeface="Open Sans"/>
              </a:rPr>
              <a:t>отримала</a:t>
            </a:r>
            <a:r>
              <a:rPr lang="ru-RU" sz="2200" b="0" i="0" dirty="0" smtClean="0">
                <a:solidFill>
                  <a:srgbClr val="333333"/>
                </a:solidFill>
                <a:effectLst/>
                <a:latin typeface="Open Sans"/>
              </a:rPr>
              <a:t> бронзу та </a:t>
            </a:r>
            <a:r>
              <a:rPr lang="ru-RU" sz="2200" b="0" i="0" dirty="0" err="1" smtClean="0">
                <a:solidFill>
                  <a:srgbClr val="333333"/>
                </a:solidFill>
                <a:effectLst/>
                <a:latin typeface="Open Sans"/>
              </a:rPr>
              <a:t>стипендію</a:t>
            </a:r>
            <a:r>
              <a:rPr lang="ru-RU" sz="2200" b="0" i="0" dirty="0" smtClean="0">
                <a:solidFill>
                  <a:srgbClr val="333333"/>
                </a:solidFill>
                <a:effectLst/>
                <a:latin typeface="Open Sans"/>
              </a:rPr>
              <a:t> в 15 тис. </a:t>
            </a:r>
            <a:r>
              <a:rPr lang="ru-RU" sz="2200" b="0" i="0" dirty="0" err="1" smtClean="0">
                <a:solidFill>
                  <a:srgbClr val="333333"/>
                </a:solidFill>
                <a:effectLst/>
                <a:latin typeface="Open Sans"/>
              </a:rPr>
              <a:t>доларів</a:t>
            </a:r>
            <a:r>
              <a:rPr lang="ru-RU" sz="2200" b="0" i="0" dirty="0" smtClean="0">
                <a:solidFill>
                  <a:srgbClr val="333333"/>
                </a:solidFill>
                <a:effectLst/>
                <a:latin typeface="Open Sans"/>
              </a:rPr>
              <a:t> на навчання у Нью-Йорку.</a:t>
            </a:r>
          </a:p>
          <a:p>
            <a:r>
              <a:rPr lang="ru-RU" sz="2200" b="0" i="0" dirty="0" err="1" smtClean="0">
                <a:solidFill>
                  <a:srgbClr val="333333"/>
                </a:solidFill>
                <a:effectLst/>
                <a:latin typeface="Open Sans"/>
              </a:rPr>
              <a:t>Школярка</a:t>
            </a:r>
            <a:r>
              <a:rPr lang="ru-RU" sz="2200" b="0" i="0" dirty="0" smtClean="0">
                <a:solidFill>
                  <a:srgbClr val="333333"/>
                </a:solidFill>
                <a:effectLst/>
                <a:latin typeface="Open Sans"/>
              </a:rPr>
              <a:t> </a:t>
            </a:r>
            <a:r>
              <a:rPr lang="ru-RU" sz="2200" b="0" i="0" dirty="0" err="1" smtClean="0">
                <a:solidFill>
                  <a:srgbClr val="333333"/>
                </a:solidFill>
                <a:effectLst/>
                <a:latin typeface="Open Sans"/>
              </a:rPr>
              <a:t>закінчила</a:t>
            </a:r>
            <a:r>
              <a:rPr lang="ru-RU" sz="2200" b="0" i="0" dirty="0" smtClean="0">
                <a:solidFill>
                  <a:srgbClr val="333333"/>
                </a:solidFill>
                <a:effectLst/>
                <a:latin typeface="Open Sans"/>
              </a:rPr>
              <a:t> роботу своєї </a:t>
            </a:r>
            <a:r>
              <a:rPr lang="ru-RU" sz="2200" b="0" i="0" dirty="0" err="1" smtClean="0">
                <a:solidFill>
                  <a:srgbClr val="333333"/>
                </a:solidFill>
                <a:effectLst/>
                <a:latin typeface="Open Sans"/>
              </a:rPr>
              <a:t>сестри</a:t>
            </a:r>
            <a:r>
              <a:rPr lang="ru-RU" sz="2200" b="0" i="0" dirty="0" smtClean="0">
                <a:solidFill>
                  <a:srgbClr val="333333"/>
                </a:solidFill>
                <a:effectLst/>
                <a:latin typeface="Open Sans"/>
              </a:rPr>
              <a:t>, яка </a:t>
            </a:r>
            <a:r>
              <a:rPr lang="ru-RU" sz="2200" b="0" i="0" dirty="0" err="1" smtClean="0">
                <a:solidFill>
                  <a:srgbClr val="333333"/>
                </a:solidFill>
                <a:effectLst/>
                <a:latin typeface="Open Sans"/>
              </a:rPr>
              <a:t>тепер</a:t>
            </a:r>
            <a:r>
              <a:rPr lang="ru-RU" sz="2200" b="0" i="0" dirty="0" smtClean="0">
                <a:solidFill>
                  <a:srgbClr val="333333"/>
                </a:solidFill>
                <a:effectLst/>
                <a:latin typeface="Open Sans"/>
              </a:rPr>
              <a:t> </a:t>
            </a:r>
            <a:r>
              <a:rPr lang="ru-RU" sz="2200" b="0" i="0" dirty="0" err="1" smtClean="0">
                <a:solidFill>
                  <a:srgbClr val="333333"/>
                </a:solidFill>
                <a:effectLst/>
                <a:latin typeface="Open Sans"/>
              </a:rPr>
              <a:t>навчається</a:t>
            </a:r>
            <a:r>
              <a:rPr lang="ru-RU" sz="2200" b="0" i="0" dirty="0" smtClean="0">
                <a:solidFill>
                  <a:srgbClr val="333333"/>
                </a:solidFill>
                <a:effectLst/>
                <a:latin typeface="Open Sans"/>
              </a:rPr>
              <a:t> в Німеччині. </a:t>
            </a:r>
            <a:r>
              <a:rPr lang="ru-RU" sz="2200" b="0" i="0" dirty="0" err="1" smtClean="0">
                <a:solidFill>
                  <a:srgbClr val="333333"/>
                </a:solidFill>
                <a:effectLst/>
                <a:latin typeface="Open Sans"/>
              </a:rPr>
              <a:t>Вікторія</a:t>
            </a:r>
            <a:r>
              <a:rPr lang="ru-RU" sz="2200" b="0" i="0" dirty="0" smtClean="0">
                <a:solidFill>
                  <a:srgbClr val="333333"/>
                </a:solidFill>
                <a:effectLst/>
                <a:latin typeface="Open Sans"/>
              </a:rPr>
              <a:t> подала на конкурс </a:t>
            </a:r>
            <a:r>
              <a:rPr lang="ru-RU" sz="2200" b="0" i="0" dirty="0" err="1" smtClean="0">
                <a:solidFill>
                  <a:srgbClr val="333333"/>
                </a:solidFill>
                <a:effectLst/>
                <a:latin typeface="Open Sans"/>
              </a:rPr>
              <a:t>дослідження</a:t>
            </a:r>
            <a:r>
              <a:rPr lang="ru-RU" sz="2200" b="0" i="0" dirty="0" smtClean="0">
                <a:solidFill>
                  <a:srgbClr val="333333"/>
                </a:solidFill>
                <a:effectLst/>
                <a:latin typeface="Open Sans"/>
              </a:rPr>
              <a:t> </a:t>
            </a:r>
            <a:r>
              <a:rPr lang="ru-RU" sz="2200" b="0" i="0" dirty="0" err="1" smtClean="0">
                <a:solidFill>
                  <a:srgbClr val="333333"/>
                </a:solidFill>
                <a:effectLst/>
                <a:latin typeface="Open Sans"/>
              </a:rPr>
              <a:t>очисних</a:t>
            </a:r>
            <a:r>
              <a:rPr lang="ru-RU" sz="2200" b="0" i="0" dirty="0" smtClean="0">
                <a:solidFill>
                  <a:srgbClr val="333333"/>
                </a:solidFill>
                <a:effectLst/>
                <a:latin typeface="Open Sans"/>
              </a:rPr>
              <a:t> </a:t>
            </a:r>
            <a:r>
              <a:rPr lang="ru-RU" sz="2200" b="0" i="0" dirty="0" err="1" smtClean="0">
                <a:solidFill>
                  <a:srgbClr val="333333"/>
                </a:solidFill>
                <a:effectLst/>
                <a:latin typeface="Open Sans"/>
              </a:rPr>
              <a:t>властивостей</a:t>
            </a:r>
            <a:r>
              <a:rPr lang="ru-RU" sz="2200" b="0" i="0" dirty="0" smtClean="0">
                <a:solidFill>
                  <a:srgbClr val="333333"/>
                </a:solidFill>
                <a:effectLst/>
                <a:latin typeface="Open Sans"/>
              </a:rPr>
              <a:t> очерету та рогозу.</a:t>
            </a:r>
          </a:p>
          <a:p>
            <a:r>
              <a:rPr lang="ru-RU" sz="2200" b="0" i="0" dirty="0" smtClean="0">
                <a:solidFill>
                  <a:srgbClr val="333333"/>
                </a:solidFill>
                <a:effectLst/>
                <a:latin typeface="Open Sans"/>
              </a:rPr>
              <a:t>Як </a:t>
            </a:r>
            <a:r>
              <a:rPr lang="ru-RU" sz="2200" b="0" i="0" dirty="0" err="1" smtClean="0">
                <a:solidFill>
                  <a:srgbClr val="333333"/>
                </a:solidFill>
                <a:effectLst/>
                <a:latin typeface="Open Sans"/>
              </a:rPr>
              <a:t>виявилось</a:t>
            </a:r>
            <a:r>
              <a:rPr lang="ru-RU" sz="2200" b="0" i="0" dirty="0" smtClean="0">
                <a:solidFill>
                  <a:srgbClr val="333333"/>
                </a:solidFill>
                <a:effectLst/>
                <a:latin typeface="Open Sans"/>
              </a:rPr>
              <a:t>, ці </a:t>
            </a:r>
            <a:r>
              <a:rPr lang="ru-RU" sz="2200" b="0" i="0" dirty="0" err="1" smtClean="0">
                <a:solidFill>
                  <a:srgbClr val="333333"/>
                </a:solidFill>
                <a:effectLst/>
                <a:latin typeface="Open Sans"/>
              </a:rPr>
              <a:t>рослини</a:t>
            </a:r>
            <a:r>
              <a:rPr lang="ru-RU" sz="2200" b="0" i="0" dirty="0" smtClean="0">
                <a:solidFill>
                  <a:srgbClr val="333333"/>
                </a:solidFill>
                <a:effectLst/>
                <a:latin typeface="Open Sans"/>
              </a:rPr>
              <a:t> добре </a:t>
            </a:r>
            <a:r>
              <a:rPr lang="ru-RU" sz="2200" b="0" i="0" dirty="0" err="1" smtClean="0">
                <a:solidFill>
                  <a:srgbClr val="333333"/>
                </a:solidFill>
                <a:effectLst/>
                <a:latin typeface="Open Sans"/>
              </a:rPr>
              <a:t>очищуюсь</a:t>
            </a:r>
            <a:r>
              <a:rPr lang="ru-RU" sz="2200" b="0" i="0" dirty="0" smtClean="0">
                <a:solidFill>
                  <a:srgbClr val="333333"/>
                </a:solidFill>
                <a:effectLst/>
                <a:latin typeface="Open Sans"/>
              </a:rPr>
              <a:t> воду від </a:t>
            </a:r>
            <a:r>
              <a:rPr lang="ru-RU" sz="2200" b="0" i="0" dirty="0" err="1" smtClean="0">
                <a:solidFill>
                  <a:srgbClr val="333333"/>
                </a:solidFill>
                <a:effectLst/>
                <a:latin typeface="Open Sans"/>
              </a:rPr>
              <a:t>фосфатів</a:t>
            </a:r>
            <a:r>
              <a:rPr lang="ru-RU" sz="2200" b="0" i="0" dirty="0" smtClean="0">
                <a:solidFill>
                  <a:srgbClr val="333333"/>
                </a:solidFill>
                <a:effectLst/>
                <a:latin typeface="Open Sans"/>
              </a:rPr>
              <a:t> та </a:t>
            </a:r>
            <a:r>
              <a:rPr lang="ru-RU" sz="2200" b="0" i="0" dirty="0" err="1" smtClean="0">
                <a:solidFill>
                  <a:srgbClr val="333333"/>
                </a:solidFill>
                <a:effectLst/>
                <a:latin typeface="Open Sans"/>
              </a:rPr>
              <a:t>нітратів</a:t>
            </a:r>
            <a:r>
              <a:rPr lang="ru-RU" sz="2200" b="0" i="0" dirty="0" smtClean="0">
                <a:solidFill>
                  <a:srgbClr val="333333"/>
                </a:solidFill>
                <a:effectLst/>
                <a:latin typeface="Open Sans"/>
              </a:rPr>
              <a:t>, і </a:t>
            </a:r>
            <a:r>
              <a:rPr lang="ru-RU" sz="2200" b="0" i="0" dirty="0" err="1" smtClean="0">
                <a:solidFill>
                  <a:srgbClr val="333333"/>
                </a:solidFill>
                <a:effectLst/>
                <a:latin typeface="Open Sans"/>
              </a:rPr>
              <a:t>можуть</a:t>
            </a:r>
            <a:r>
              <a:rPr lang="ru-RU" sz="2200" b="0" i="0" dirty="0" smtClean="0">
                <a:solidFill>
                  <a:srgbClr val="333333"/>
                </a:solidFill>
                <a:effectLst/>
                <a:latin typeface="Open Sans"/>
              </a:rPr>
              <a:t> стати </a:t>
            </a:r>
            <a:r>
              <a:rPr lang="ru-RU" sz="2200" b="0" i="0" dirty="0" err="1" smtClean="0">
                <a:solidFill>
                  <a:srgbClr val="333333"/>
                </a:solidFill>
                <a:effectLst/>
                <a:latin typeface="Open Sans"/>
              </a:rPr>
              <a:t>екологічно</a:t>
            </a:r>
            <a:r>
              <a:rPr lang="ru-RU" sz="2200" b="0" i="0" dirty="0" smtClean="0">
                <a:solidFill>
                  <a:srgbClr val="333333"/>
                </a:solidFill>
                <a:effectLst/>
                <a:latin typeface="Open Sans"/>
              </a:rPr>
              <a:t> чистим та недорогим </a:t>
            </a:r>
            <a:r>
              <a:rPr lang="ru-RU" sz="2200" b="0" i="0" dirty="0" err="1" smtClean="0">
                <a:solidFill>
                  <a:srgbClr val="333333"/>
                </a:solidFill>
                <a:effectLst/>
                <a:latin typeface="Open Sans"/>
              </a:rPr>
              <a:t>фільтром</a:t>
            </a:r>
            <a:r>
              <a:rPr lang="ru-RU" sz="2200" b="0" i="0" dirty="0" smtClean="0">
                <a:solidFill>
                  <a:srgbClr val="333333"/>
                </a:solidFill>
                <a:effectLst/>
                <a:latin typeface="Open Sans"/>
              </a:rPr>
              <a:t>, який </a:t>
            </a:r>
            <a:r>
              <a:rPr lang="ru-RU" sz="2200" b="0" i="0" dirty="0" err="1" smtClean="0">
                <a:solidFill>
                  <a:srgbClr val="333333"/>
                </a:solidFill>
                <a:effectLst/>
                <a:latin typeface="Open Sans"/>
              </a:rPr>
              <a:t>зможе</a:t>
            </a:r>
            <a:r>
              <a:rPr lang="ru-RU" sz="2200" b="0" i="0" dirty="0" smtClean="0">
                <a:solidFill>
                  <a:srgbClr val="333333"/>
                </a:solidFill>
                <a:effectLst/>
                <a:latin typeface="Open Sans"/>
              </a:rPr>
              <a:t> </a:t>
            </a:r>
            <a:r>
              <a:rPr lang="ru-RU" sz="2200" b="0" i="0" dirty="0" err="1" smtClean="0">
                <a:solidFill>
                  <a:srgbClr val="333333"/>
                </a:solidFill>
                <a:effectLst/>
                <a:latin typeface="Open Sans"/>
              </a:rPr>
              <a:t>поліпшити</a:t>
            </a:r>
            <a:r>
              <a:rPr lang="ru-RU" sz="2200" b="0" i="0" dirty="0" smtClean="0">
                <a:solidFill>
                  <a:srgbClr val="333333"/>
                </a:solidFill>
                <a:effectLst/>
                <a:latin typeface="Open Sans"/>
              </a:rPr>
              <a:t> стан </a:t>
            </a:r>
            <a:r>
              <a:rPr lang="ru-RU" sz="2200" b="0" i="0" dirty="0" err="1" smtClean="0">
                <a:solidFill>
                  <a:srgbClr val="333333"/>
                </a:solidFill>
                <a:effectLst/>
                <a:latin typeface="Open Sans"/>
              </a:rPr>
              <a:t>Дніпра</a:t>
            </a:r>
            <a:r>
              <a:rPr lang="ru-RU" sz="2200" b="0" i="0" dirty="0" smtClean="0">
                <a:solidFill>
                  <a:srgbClr val="333333"/>
                </a:solidFill>
                <a:effectLst/>
                <a:latin typeface="Open Sans"/>
              </a:rPr>
              <a:t>.</a:t>
            </a:r>
          </a:p>
          <a:p>
            <a:r>
              <a:rPr lang="ru-RU" sz="2200" b="0" i="0" dirty="0" err="1" smtClean="0">
                <a:solidFill>
                  <a:srgbClr val="333333"/>
                </a:solidFill>
                <a:effectLst/>
                <a:latin typeface="Open Sans"/>
              </a:rPr>
              <a:t>Винахід</a:t>
            </a:r>
            <a:r>
              <a:rPr lang="ru-RU" sz="2200" b="0" i="0" dirty="0" smtClean="0">
                <a:solidFill>
                  <a:srgbClr val="333333"/>
                </a:solidFill>
                <a:effectLst/>
                <a:latin typeface="Open Sans"/>
              </a:rPr>
              <a:t> </a:t>
            </a:r>
            <a:r>
              <a:rPr lang="ru-RU" sz="2200" b="0" i="0" dirty="0" err="1" smtClean="0">
                <a:solidFill>
                  <a:srgbClr val="333333"/>
                </a:solidFill>
                <a:effectLst/>
                <a:latin typeface="Open Sans"/>
              </a:rPr>
              <a:t>виглядає</a:t>
            </a:r>
            <a:r>
              <a:rPr lang="ru-RU" sz="2200" b="0" i="0" dirty="0" smtClean="0">
                <a:solidFill>
                  <a:srgbClr val="333333"/>
                </a:solidFill>
                <a:effectLst/>
                <a:latin typeface="Open Sans"/>
              </a:rPr>
              <a:t> як </a:t>
            </a:r>
            <a:r>
              <a:rPr lang="ru-RU" sz="2200" b="0" i="0" dirty="0" err="1" smtClean="0">
                <a:solidFill>
                  <a:srgbClr val="333333"/>
                </a:solidFill>
                <a:effectLst/>
                <a:latin typeface="Open Sans"/>
              </a:rPr>
              <a:t>біоплато</a:t>
            </a:r>
            <a:r>
              <a:rPr lang="ru-RU" sz="2200" b="0" i="0" dirty="0" smtClean="0">
                <a:solidFill>
                  <a:srgbClr val="333333"/>
                </a:solidFill>
                <a:effectLst/>
                <a:latin typeface="Open Sans"/>
              </a:rPr>
              <a:t>, на якому </a:t>
            </a:r>
            <a:r>
              <a:rPr lang="ru-RU" sz="2200" b="0" i="0" dirty="0" err="1" smtClean="0">
                <a:solidFill>
                  <a:srgbClr val="333333"/>
                </a:solidFill>
                <a:effectLst/>
                <a:latin typeface="Open Sans"/>
              </a:rPr>
              <a:t>висаджені</a:t>
            </a:r>
            <a:r>
              <a:rPr lang="ru-RU" sz="2200" b="0" i="0" dirty="0" smtClean="0">
                <a:solidFill>
                  <a:srgbClr val="333333"/>
                </a:solidFill>
                <a:effectLst/>
                <a:latin typeface="Open Sans"/>
              </a:rPr>
              <a:t> </a:t>
            </a:r>
            <a:r>
              <a:rPr lang="ru-RU" sz="2200" b="0" i="0" dirty="0" err="1" smtClean="0">
                <a:solidFill>
                  <a:srgbClr val="333333"/>
                </a:solidFill>
                <a:effectLst/>
                <a:latin typeface="Open Sans"/>
              </a:rPr>
              <a:t>рослини</a:t>
            </a:r>
            <a:r>
              <a:rPr lang="ru-RU" sz="2200" b="0" i="0" dirty="0" smtClean="0">
                <a:solidFill>
                  <a:srgbClr val="333333"/>
                </a:solidFill>
                <a:effectLst/>
                <a:latin typeface="Open Sans"/>
              </a:rPr>
              <a:t>. 10 кв. м такого плато </a:t>
            </a:r>
            <a:r>
              <a:rPr lang="ru-RU" sz="2200" b="0" i="0" dirty="0" err="1" smtClean="0">
                <a:solidFill>
                  <a:srgbClr val="333333"/>
                </a:solidFill>
                <a:effectLst/>
                <a:latin typeface="Open Sans"/>
              </a:rPr>
              <a:t>очищує</a:t>
            </a:r>
            <a:r>
              <a:rPr lang="ru-RU" sz="2200" b="0" i="0" dirty="0" smtClean="0">
                <a:solidFill>
                  <a:srgbClr val="333333"/>
                </a:solidFill>
                <a:effectLst/>
                <a:latin typeface="Open Sans"/>
              </a:rPr>
              <a:t> 1 кубометр </a:t>
            </a:r>
            <a:r>
              <a:rPr lang="ru-RU" sz="2200" b="0" i="0" dirty="0" err="1" smtClean="0">
                <a:solidFill>
                  <a:srgbClr val="333333"/>
                </a:solidFill>
                <a:effectLst/>
                <a:latin typeface="Open Sans"/>
              </a:rPr>
              <a:t>забрудненої</a:t>
            </a:r>
            <a:r>
              <a:rPr lang="ru-RU" sz="2200" b="0" i="0" dirty="0" smtClean="0">
                <a:solidFill>
                  <a:srgbClr val="333333"/>
                </a:solidFill>
                <a:effectLst/>
                <a:latin typeface="Open Sans"/>
              </a:rPr>
              <a:t> води</a:t>
            </a:r>
            <a:endParaRPr lang="ru-RU" sz="2200" b="0" i="0" dirty="0">
              <a:solidFill>
                <a:srgbClr val="333333"/>
              </a:solidFill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411165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9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3809" y="406541"/>
            <a:ext cx="18053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0" dirty="0" err="1" smtClean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Висновок</a:t>
            </a:r>
            <a:endParaRPr lang="ru-RU" sz="2800" b="1" i="0" dirty="0">
              <a:solidFill>
                <a:srgbClr val="FF0000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53809" y="1547700"/>
            <a:ext cx="727359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0" i="0" dirty="0" smtClean="0">
                <a:solidFill>
                  <a:schemeClr val="bg1"/>
                </a:solidFill>
                <a:effectLst/>
                <a:latin typeface="Monotype Corsiva" panose="03010101010201010101" pitchFamily="66" charset="0"/>
              </a:rPr>
              <a:t>Так, щоб </a:t>
            </a:r>
            <a:r>
              <a:rPr lang="ru-RU" sz="2800" b="0" i="0" dirty="0" err="1" smtClean="0">
                <a:solidFill>
                  <a:schemeClr val="bg1"/>
                </a:solidFill>
                <a:effectLst/>
                <a:latin typeface="Monotype Corsiva" panose="03010101010201010101" pitchFamily="66" charset="0"/>
              </a:rPr>
              <a:t>очистити</a:t>
            </a:r>
            <a:r>
              <a:rPr lang="ru-RU" sz="2800" b="0" i="0" dirty="0" smtClean="0">
                <a:solidFill>
                  <a:schemeClr val="bg1"/>
                </a:solidFill>
                <a:effectLst/>
                <a:latin typeface="Monotype Corsiva" panose="03010101010201010101" pitchFamily="66" charset="0"/>
              </a:rPr>
              <a:t> </a:t>
            </a:r>
            <a:r>
              <a:rPr lang="ru-RU" sz="2800" b="0" i="0" dirty="0" err="1" smtClean="0">
                <a:solidFill>
                  <a:schemeClr val="bg1"/>
                </a:solidFill>
                <a:effectLst/>
                <a:latin typeface="Monotype Corsiva" panose="03010101010201010101" pitchFamily="66" charset="0"/>
              </a:rPr>
              <a:t>головну</a:t>
            </a:r>
            <a:r>
              <a:rPr lang="ru-RU" sz="2800" b="0" i="0" dirty="0" smtClean="0">
                <a:solidFill>
                  <a:schemeClr val="bg1"/>
                </a:solidFill>
                <a:effectLst/>
                <a:latin typeface="Monotype Corsiva" panose="03010101010201010101" pitchFamily="66" charset="0"/>
              </a:rPr>
              <a:t> </a:t>
            </a:r>
            <a:r>
              <a:rPr lang="ru-RU" sz="2800" b="0" i="0" dirty="0" err="1" smtClean="0">
                <a:solidFill>
                  <a:schemeClr val="bg1"/>
                </a:solidFill>
                <a:effectLst/>
                <a:latin typeface="Monotype Corsiva" panose="03010101010201010101" pitchFamily="66" charset="0"/>
              </a:rPr>
              <a:t>водну</a:t>
            </a:r>
            <a:r>
              <a:rPr lang="ru-RU" sz="2800" b="0" i="0" dirty="0" smtClean="0">
                <a:solidFill>
                  <a:schemeClr val="bg1"/>
                </a:solidFill>
                <a:effectLst/>
                <a:latin typeface="Monotype Corsiva" panose="03010101010201010101" pitchFamily="66" charset="0"/>
              </a:rPr>
              <a:t> </a:t>
            </a:r>
            <a:r>
              <a:rPr lang="ru-RU" sz="2800" b="0" i="0" dirty="0" err="1" smtClean="0">
                <a:solidFill>
                  <a:schemeClr val="bg1"/>
                </a:solidFill>
                <a:effectLst/>
                <a:latin typeface="Monotype Corsiva" panose="03010101010201010101" pitchFamily="66" charset="0"/>
              </a:rPr>
              <a:t>артерію</a:t>
            </a:r>
            <a:r>
              <a:rPr lang="ru-RU" sz="2800" b="0" i="0" dirty="0" smtClean="0">
                <a:solidFill>
                  <a:schemeClr val="bg1"/>
                </a:solidFill>
                <a:effectLst/>
                <a:latin typeface="Monotype Corsiva" panose="03010101010201010101" pitchFamily="66" charset="0"/>
              </a:rPr>
              <a:t> </a:t>
            </a:r>
            <a:r>
              <a:rPr lang="ru-RU" sz="2800" b="0" i="0" dirty="0" err="1" smtClean="0">
                <a:solidFill>
                  <a:schemeClr val="bg1"/>
                </a:solidFill>
                <a:effectLst/>
                <a:latin typeface="Monotype Corsiva" panose="03010101010201010101" pitchFamily="66" charset="0"/>
              </a:rPr>
              <a:t>країни</a:t>
            </a:r>
            <a:r>
              <a:rPr lang="ru-RU" sz="2800" b="0" i="0" dirty="0" smtClean="0">
                <a:solidFill>
                  <a:schemeClr val="bg1"/>
                </a:solidFill>
                <a:effectLst/>
                <a:latin typeface="Monotype Corsiva" panose="03010101010201010101" pitchFamily="66" charset="0"/>
              </a:rPr>
              <a:t> Україні </a:t>
            </a:r>
            <a:r>
              <a:rPr lang="ru-RU" sz="2800" b="0" i="0" dirty="0" err="1" smtClean="0">
                <a:solidFill>
                  <a:schemeClr val="bg1"/>
                </a:solidFill>
                <a:effectLst/>
                <a:latin typeface="Monotype Corsiva" panose="03010101010201010101" pitchFamily="66" charset="0"/>
              </a:rPr>
              <a:t>знадобляться</a:t>
            </a:r>
            <a:r>
              <a:rPr lang="ru-RU" sz="2800" b="0" i="0" dirty="0" smtClean="0">
                <a:solidFill>
                  <a:schemeClr val="bg1"/>
                </a:solidFill>
                <a:effectLst/>
                <a:latin typeface="Monotype Corsiva" panose="03010101010201010101" pitchFamily="66" charset="0"/>
              </a:rPr>
              <a:t> </a:t>
            </a:r>
            <a:r>
              <a:rPr lang="ru-RU" sz="2800" b="0" i="0" dirty="0" err="1" smtClean="0">
                <a:solidFill>
                  <a:schemeClr val="bg1"/>
                </a:solidFill>
                <a:effectLst/>
                <a:latin typeface="Monotype Corsiva" panose="03010101010201010101" pitchFamily="66" charset="0"/>
              </a:rPr>
              <a:t>мільйони</a:t>
            </a:r>
            <a:r>
              <a:rPr lang="ru-RU" sz="2800" b="0" i="0" dirty="0" smtClean="0">
                <a:solidFill>
                  <a:schemeClr val="bg1"/>
                </a:solidFill>
                <a:effectLst/>
                <a:latin typeface="Monotype Corsiva" panose="03010101010201010101" pitchFamily="66" charset="0"/>
              </a:rPr>
              <a:t> та </a:t>
            </a:r>
            <a:r>
              <a:rPr lang="ru-RU" sz="2800" b="0" i="0" dirty="0" err="1" smtClean="0">
                <a:solidFill>
                  <a:schemeClr val="bg1"/>
                </a:solidFill>
                <a:effectLst/>
                <a:latin typeface="Monotype Corsiva" panose="03010101010201010101" pitchFamily="66" charset="0"/>
              </a:rPr>
              <a:t>мільярди</a:t>
            </a:r>
            <a:r>
              <a:rPr lang="ru-RU" sz="2800" b="0" i="0" dirty="0" smtClean="0">
                <a:solidFill>
                  <a:schemeClr val="bg1"/>
                </a:solidFill>
                <a:effectLst/>
                <a:latin typeface="Monotype Corsiva" panose="03010101010201010101" pitchFamily="66" charset="0"/>
              </a:rPr>
              <a:t>, і </a:t>
            </a:r>
            <a:r>
              <a:rPr lang="ru-RU" sz="2800" b="0" i="0" dirty="0" err="1" smtClean="0">
                <a:solidFill>
                  <a:schemeClr val="bg1"/>
                </a:solidFill>
                <a:effectLst/>
                <a:latin typeface="Monotype Corsiva" panose="03010101010201010101" pitchFamily="66" charset="0"/>
              </a:rPr>
              <a:t>можливо</a:t>
            </a:r>
            <a:r>
              <a:rPr lang="ru-RU" sz="2800" b="0" i="0" dirty="0" smtClean="0">
                <a:solidFill>
                  <a:schemeClr val="bg1"/>
                </a:solidFill>
                <a:effectLst/>
                <a:latin typeface="Monotype Corsiva" panose="03010101010201010101" pitchFamily="66" charset="0"/>
              </a:rPr>
              <a:t> навіть не </a:t>
            </a:r>
            <a:r>
              <a:rPr lang="ru-RU" sz="2800" b="0" i="0" dirty="0" err="1" smtClean="0">
                <a:solidFill>
                  <a:schemeClr val="bg1"/>
                </a:solidFill>
                <a:effectLst/>
                <a:latin typeface="Monotype Corsiva" panose="03010101010201010101" pitchFamily="66" charset="0"/>
              </a:rPr>
              <a:t>гривень</a:t>
            </a:r>
            <a:r>
              <a:rPr lang="ru-RU" sz="2800" b="0" i="0" dirty="0" smtClean="0">
                <a:solidFill>
                  <a:schemeClr val="bg1"/>
                </a:solidFill>
                <a:effectLst/>
                <a:latin typeface="Monotype Corsiva" panose="03010101010201010101" pitchFamily="66" charset="0"/>
              </a:rPr>
              <a:t>, але 70% води, яку </a:t>
            </a:r>
            <a:r>
              <a:rPr lang="ru-RU" sz="2800" b="0" i="0" dirty="0" err="1" smtClean="0">
                <a:solidFill>
                  <a:schemeClr val="bg1"/>
                </a:solidFill>
                <a:effectLst/>
                <a:latin typeface="Monotype Corsiva" panose="03010101010201010101" pitchFamily="66" charset="0"/>
              </a:rPr>
              <a:t>українці</a:t>
            </a:r>
            <a:r>
              <a:rPr lang="ru-RU" sz="2800" b="0" i="0" dirty="0" smtClean="0">
                <a:solidFill>
                  <a:schemeClr val="bg1"/>
                </a:solidFill>
                <a:effectLst/>
                <a:latin typeface="Monotype Corsiva" panose="03010101010201010101" pitchFamily="66" charset="0"/>
              </a:rPr>
              <a:t> </a:t>
            </a:r>
            <a:r>
              <a:rPr lang="ru-RU" sz="2800" b="0" i="0" dirty="0" err="1" smtClean="0">
                <a:solidFill>
                  <a:schemeClr val="bg1"/>
                </a:solidFill>
                <a:effectLst/>
                <a:latin typeface="Monotype Corsiva" panose="03010101010201010101" pitchFamily="66" charset="0"/>
              </a:rPr>
              <a:t>використовують</a:t>
            </a:r>
            <a:r>
              <a:rPr lang="ru-RU" sz="2800" b="0" i="0" dirty="0" smtClean="0">
                <a:solidFill>
                  <a:schemeClr val="bg1"/>
                </a:solidFill>
                <a:effectLst/>
                <a:latin typeface="Monotype Corsiva" panose="03010101010201010101" pitchFamily="66" charset="0"/>
              </a:rPr>
              <a:t> у </a:t>
            </a:r>
            <a:r>
              <a:rPr lang="ru-RU" sz="2800" b="0" i="0" dirty="0" err="1" smtClean="0">
                <a:solidFill>
                  <a:schemeClr val="bg1"/>
                </a:solidFill>
                <a:effectLst/>
                <a:latin typeface="Monotype Corsiva" panose="03010101010201010101" pitchFamily="66" charset="0"/>
              </a:rPr>
              <a:t>своїх</a:t>
            </a:r>
            <a:r>
              <a:rPr lang="ru-RU" sz="2800" b="0" i="0" dirty="0" smtClean="0">
                <a:solidFill>
                  <a:schemeClr val="bg1"/>
                </a:solidFill>
                <a:effectLst/>
                <a:latin typeface="Monotype Corsiva" panose="03010101010201010101" pitchFamily="66" charset="0"/>
              </a:rPr>
              <a:t> </a:t>
            </a:r>
            <a:r>
              <a:rPr lang="ru-RU" sz="2800" b="0" i="0" dirty="0" err="1" smtClean="0">
                <a:solidFill>
                  <a:schemeClr val="bg1"/>
                </a:solidFill>
                <a:effectLst/>
                <a:latin typeface="Monotype Corsiva" panose="03010101010201010101" pitchFamily="66" charset="0"/>
              </a:rPr>
              <a:t>цілях</a:t>
            </a:r>
            <a:r>
              <a:rPr lang="ru-RU" sz="2800" b="0" i="0" dirty="0" smtClean="0">
                <a:solidFill>
                  <a:schemeClr val="bg1"/>
                </a:solidFill>
                <a:effectLst/>
                <a:latin typeface="Monotype Corsiva" panose="03010101010201010101" pitchFamily="66" charset="0"/>
              </a:rPr>
              <a:t>, будь то технічні потреби </a:t>
            </a:r>
            <a:r>
              <a:rPr lang="ru-RU" sz="2800" b="0" i="0" dirty="0" err="1" smtClean="0">
                <a:solidFill>
                  <a:schemeClr val="bg1"/>
                </a:solidFill>
                <a:effectLst/>
                <a:latin typeface="Monotype Corsiva" panose="03010101010201010101" pitchFamily="66" charset="0"/>
              </a:rPr>
              <a:t>підприємств</a:t>
            </a:r>
            <a:r>
              <a:rPr lang="ru-RU" sz="2800" b="0" i="0" dirty="0" smtClean="0">
                <a:solidFill>
                  <a:schemeClr val="bg1"/>
                </a:solidFill>
                <a:effectLst/>
                <a:latin typeface="Monotype Corsiva" panose="03010101010201010101" pitchFamily="66" charset="0"/>
              </a:rPr>
              <a:t>, полив </a:t>
            </a:r>
            <a:r>
              <a:rPr lang="ru-RU" sz="2800" b="0" i="0" dirty="0" err="1" smtClean="0">
                <a:solidFill>
                  <a:schemeClr val="bg1"/>
                </a:solidFill>
                <a:effectLst/>
                <a:latin typeface="Monotype Corsiva" panose="03010101010201010101" pitchFamily="66" charset="0"/>
              </a:rPr>
              <a:t>сільськогосподарських</a:t>
            </a:r>
            <a:r>
              <a:rPr lang="ru-RU" sz="2800" b="0" i="0" dirty="0" smtClean="0">
                <a:solidFill>
                  <a:schemeClr val="bg1"/>
                </a:solidFill>
                <a:effectLst/>
                <a:latin typeface="Monotype Corsiva" panose="03010101010201010101" pitchFamily="66" charset="0"/>
              </a:rPr>
              <a:t> полів, або вода, яка </a:t>
            </a:r>
            <a:r>
              <a:rPr lang="ru-RU" sz="2800" b="0" i="0" dirty="0" err="1" smtClean="0">
                <a:solidFill>
                  <a:schemeClr val="bg1"/>
                </a:solidFill>
                <a:effectLst/>
                <a:latin typeface="Monotype Corsiva" panose="03010101010201010101" pitchFamily="66" charset="0"/>
              </a:rPr>
              <a:t>тече</a:t>
            </a:r>
            <a:r>
              <a:rPr lang="ru-RU" sz="2800" b="0" i="0" dirty="0" smtClean="0">
                <a:solidFill>
                  <a:schemeClr val="bg1"/>
                </a:solidFill>
                <a:effectLst/>
                <a:latin typeface="Monotype Corsiva" panose="03010101010201010101" pitchFamily="66" charset="0"/>
              </a:rPr>
              <a:t> з-під крану  — це все </a:t>
            </a:r>
            <a:r>
              <a:rPr lang="ru-RU" sz="2800" b="0" i="0" dirty="0" err="1" smtClean="0">
                <a:solidFill>
                  <a:schemeClr val="bg1"/>
                </a:solidFill>
                <a:effectLst/>
                <a:latin typeface="Monotype Corsiva" panose="03010101010201010101" pitchFamily="66" charset="0"/>
              </a:rPr>
              <a:t>Дніпро</a:t>
            </a:r>
            <a:r>
              <a:rPr lang="ru-RU" sz="2800" b="0" i="0" dirty="0" smtClean="0">
                <a:solidFill>
                  <a:schemeClr val="bg1"/>
                </a:solidFill>
                <a:effectLst/>
                <a:latin typeface="Monotype Corsiva" panose="03010101010201010101" pitchFamily="66" charset="0"/>
              </a:rPr>
              <a:t>.</a:t>
            </a:r>
          </a:p>
          <a:p>
            <a:r>
              <a:rPr lang="ru-RU" sz="2800" b="0" i="0" dirty="0" err="1" smtClean="0">
                <a:solidFill>
                  <a:schemeClr val="bg1"/>
                </a:solidFill>
                <a:effectLst/>
                <a:latin typeface="Monotype Corsiva" panose="03010101010201010101" pitchFamily="66" charset="0"/>
              </a:rPr>
              <a:t>Забруднення</a:t>
            </a:r>
            <a:r>
              <a:rPr lang="ru-RU" sz="2800" b="0" i="0" dirty="0" smtClean="0">
                <a:solidFill>
                  <a:schemeClr val="bg1"/>
                </a:solidFill>
                <a:effectLst/>
                <a:latin typeface="Monotype Corsiva" panose="03010101010201010101" pitchFamily="66" charset="0"/>
              </a:rPr>
              <a:t> </a:t>
            </a:r>
            <a:r>
              <a:rPr lang="ru-RU" sz="2800" b="0" i="0" dirty="0" err="1" smtClean="0">
                <a:solidFill>
                  <a:schemeClr val="bg1"/>
                </a:solidFill>
                <a:effectLst/>
                <a:latin typeface="Monotype Corsiva" panose="03010101010201010101" pitchFamily="66" charset="0"/>
              </a:rPr>
              <a:t>річок</a:t>
            </a:r>
            <a:r>
              <a:rPr lang="ru-RU" sz="2800" b="0" i="0" dirty="0" smtClean="0">
                <a:solidFill>
                  <a:schemeClr val="bg1"/>
                </a:solidFill>
                <a:effectLst/>
                <a:latin typeface="Monotype Corsiva" panose="03010101010201010101" pitchFamily="66" charset="0"/>
              </a:rPr>
              <a:t> та озер, </a:t>
            </a:r>
            <a:r>
              <a:rPr lang="ru-RU" sz="2800" b="0" i="0" dirty="0" err="1" smtClean="0">
                <a:solidFill>
                  <a:schemeClr val="bg1"/>
                </a:solidFill>
                <a:effectLst/>
                <a:latin typeface="Monotype Corsiva" panose="03010101010201010101" pitchFamily="66" charset="0"/>
              </a:rPr>
              <a:t>ґрунтових</a:t>
            </a:r>
            <a:r>
              <a:rPr lang="ru-RU" sz="2800" b="0" i="0" dirty="0" smtClean="0">
                <a:solidFill>
                  <a:schemeClr val="bg1"/>
                </a:solidFill>
                <a:effectLst/>
                <a:latin typeface="Monotype Corsiva" panose="03010101010201010101" pitchFamily="66" charset="0"/>
              </a:rPr>
              <a:t> вод; відсутність </a:t>
            </a:r>
            <a:r>
              <a:rPr lang="ru-RU" sz="2800" b="0" i="0" dirty="0" err="1" smtClean="0">
                <a:solidFill>
                  <a:schemeClr val="bg1"/>
                </a:solidFill>
                <a:effectLst/>
                <a:latin typeface="Monotype Corsiva" panose="03010101010201010101" pitchFamily="66" charset="0"/>
              </a:rPr>
              <a:t>ефективних</a:t>
            </a:r>
            <a:r>
              <a:rPr lang="ru-RU" sz="2800" b="0" i="0" dirty="0" smtClean="0">
                <a:solidFill>
                  <a:schemeClr val="bg1"/>
                </a:solidFill>
                <a:effectLst/>
                <a:latin typeface="Monotype Corsiva" panose="03010101010201010101" pitchFamily="66" charset="0"/>
              </a:rPr>
              <a:t> </a:t>
            </a:r>
            <a:r>
              <a:rPr lang="ru-RU" sz="2800" b="0" i="0" dirty="0" err="1" smtClean="0">
                <a:solidFill>
                  <a:schemeClr val="bg1"/>
                </a:solidFill>
                <a:effectLst/>
                <a:latin typeface="Monotype Corsiva" panose="03010101010201010101" pitchFamily="66" charset="0"/>
              </a:rPr>
              <a:t>методів</a:t>
            </a:r>
            <a:r>
              <a:rPr lang="ru-RU" sz="2800" b="0" i="0" dirty="0" smtClean="0">
                <a:solidFill>
                  <a:schemeClr val="bg1"/>
                </a:solidFill>
                <a:effectLst/>
                <a:latin typeface="Monotype Corsiva" panose="03010101010201010101" pitchFamily="66" charset="0"/>
              </a:rPr>
              <a:t> </a:t>
            </a:r>
            <a:r>
              <a:rPr lang="ru-RU" sz="2800" b="0" i="0" dirty="0" err="1" smtClean="0">
                <a:solidFill>
                  <a:schemeClr val="bg1"/>
                </a:solidFill>
                <a:effectLst/>
                <a:latin typeface="Monotype Corsiva" panose="03010101010201010101" pitchFamily="66" charset="0"/>
              </a:rPr>
              <a:t>очищення</a:t>
            </a:r>
            <a:r>
              <a:rPr lang="ru-RU" sz="2800" b="0" i="0" dirty="0" smtClean="0">
                <a:solidFill>
                  <a:schemeClr val="bg1"/>
                </a:solidFill>
                <a:effectLst/>
                <a:latin typeface="Monotype Corsiva" panose="03010101010201010101" pitchFamily="66" charset="0"/>
              </a:rPr>
              <a:t>, </a:t>
            </a:r>
            <a:r>
              <a:rPr lang="ru-RU" sz="2800" b="0" i="0" dirty="0" err="1" smtClean="0">
                <a:solidFill>
                  <a:schemeClr val="bg1"/>
                </a:solidFill>
                <a:effectLst/>
                <a:latin typeface="Monotype Corsiva" panose="03010101010201010101" pitchFamily="66" charset="0"/>
              </a:rPr>
              <a:t>переробки</a:t>
            </a:r>
            <a:r>
              <a:rPr lang="ru-RU" sz="2800" b="0" i="0" dirty="0" smtClean="0">
                <a:solidFill>
                  <a:schemeClr val="bg1"/>
                </a:solidFill>
                <a:effectLst/>
                <a:latin typeface="Monotype Corsiva" panose="03010101010201010101" pitchFamily="66" charset="0"/>
              </a:rPr>
              <a:t> та повторного </a:t>
            </a:r>
            <a:r>
              <a:rPr lang="ru-RU" sz="2800" b="0" i="0" dirty="0" err="1" smtClean="0">
                <a:solidFill>
                  <a:schemeClr val="bg1"/>
                </a:solidFill>
                <a:effectLst/>
                <a:latin typeface="Monotype Corsiva" panose="03010101010201010101" pitchFamily="66" charset="0"/>
              </a:rPr>
              <a:t>використання</a:t>
            </a:r>
            <a:r>
              <a:rPr lang="ru-RU" sz="2800" b="0" i="0" dirty="0" smtClean="0">
                <a:solidFill>
                  <a:schemeClr val="bg1"/>
                </a:solidFill>
                <a:effectLst/>
                <a:latin typeface="Monotype Corsiva" panose="03010101010201010101" pitchFamily="66" charset="0"/>
              </a:rPr>
              <a:t> </a:t>
            </a:r>
            <a:r>
              <a:rPr lang="ru-RU" sz="2800" b="0" i="0" dirty="0" err="1" smtClean="0">
                <a:solidFill>
                  <a:schemeClr val="bg1"/>
                </a:solidFill>
                <a:effectLst/>
                <a:latin typeface="Monotype Corsiva" panose="03010101010201010101" pitchFamily="66" charset="0"/>
              </a:rPr>
              <a:t>водних</a:t>
            </a:r>
            <a:r>
              <a:rPr lang="ru-RU" sz="2800" b="0" i="0" dirty="0" smtClean="0">
                <a:solidFill>
                  <a:schemeClr val="bg1"/>
                </a:solidFill>
                <a:effectLst/>
                <a:latin typeface="Monotype Corsiva" panose="03010101010201010101" pitchFamily="66" charset="0"/>
              </a:rPr>
              <a:t> </a:t>
            </a:r>
            <a:r>
              <a:rPr lang="ru-RU" sz="2800" b="0" i="0" dirty="0" err="1" smtClean="0">
                <a:solidFill>
                  <a:schemeClr val="bg1"/>
                </a:solidFill>
                <a:effectLst/>
                <a:latin typeface="Monotype Corsiva" panose="03010101010201010101" pitchFamily="66" charset="0"/>
              </a:rPr>
              <a:t>ресурсів</a:t>
            </a:r>
            <a:r>
              <a:rPr lang="ru-RU" sz="2800" b="0" i="0" dirty="0" smtClean="0">
                <a:solidFill>
                  <a:schemeClr val="bg1"/>
                </a:solidFill>
                <a:effectLst/>
                <a:latin typeface="Monotype Corsiva" panose="03010101010201010101" pitchFamily="66" charset="0"/>
              </a:rPr>
              <a:t> </a:t>
            </a:r>
            <a:r>
              <a:rPr lang="ru-RU" sz="2800" b="0" i="0" dirty="0" err="1" smtClean="0">
                <a:solidFill>
                  <a:schemeClr val="bg1"/>
                </a:solidFill>
                <a:effectLst/>
                <a:latin typeface="Monotype Corsiva" panose="03010101010201010101" pitchFamily="66" charset="0"/>
              </a:rPr>
              <a:t>призведе</a:t>
            </a:r>
            <a:r>
              <a:rPr lang="ru-RU" sz="2800" b="0" i="0" dirty="0" smtClean="0">
                <a:solidFill>
                  <a:schemeClr val="bg1"/>
                </a:solidFill>
                <a:effectLst/>
                <a:latin typeface="Monotype Corsiva" panose="03010101010201010101" pitchFamily="66" charset="0"/>
              </a:rPr>
              <a:t> до </a:t>
            </a:r>
            <a:r>
              <a:rPr lang="ru-RU" sz="2800" b="0" i="0" dirty="0" err="1" smtClean="0">
                <a:solidFill>
                  <a:schemeClr val="bg1"/>
                </a:solidFill>
                <a:effectLst/>
                <a:latin typeface="Monotype Corsiva" panose="03010101010201010101" pitchFamily="66" charset="0"/>
              </a:rPr>
              <a:t>колапсу</a:t>
            </a:r>
            <a:r>
              <a:rPr lang="ru-RU" sz="2800" b="0" i="0" dirty="0" smtClean="0">
                <a:solidFill>
                  <a:schemeClr val="bg1"/>
                </a:solidFill>
                <a:effectLst/>
                <a:latin typeface="Monotype Corsiva" panose="03010101010201010101" pitchFamily="66" charset="0"/>
              </a:rPr>
              <a:t> та точки </a:t>
            </a:r>
            <a:r>
              <a:rPr lang="ru-RU" sz="2800" b="0" i="0" dirty="0" err="1" smtClean="0">
                <a:solidFill>
                  <a:schemeClr val="bg1"/>
                </a:solidFill>
                <a:effectLst/>
                <a:latin typeface="Monotype Corsiva" panose="03010101010201010101" pitchFamily="66" charset="0"/>
              </a:rPr>
              <a:t>неповернення</a:t>
            </a:r>
            <a:r>
              <a:rPr lang="ru-RU" sz="2800" b="0" i="0" dirty="0" smtClean="0">
                <a:solidFill>
                  <a:schemeClr val="bg1"/>
                </a:solidFill>
                <a:effectLst/>
                <a:latin typeface="Monotype Corsiva" panose="03010101010201010101" pitchFamily="66" charset="0"/>
              </a:rPr>
              <a:t>.</a:t>
            </a:r>
            <a:endParaRPr lang="ru-RU" sz="2800" b="0" i="0" dirty="0">
              <a:solidFill>
                <a:schemeClr val="bg1"/>
              </a:solidFill>
              <a:effectLst/>
              <a:latin typeface="Monotype Corsiva" panose="03010101010201010101" pitchFamily="66" charset="0"/>
            </a:endParaRPr>
          </a:p>
        </p:txBody>
      </p:sp>
      <p:pic>
        <p:nvPicPr>
          <p:cNvPr id="9218" name="Picture 2" descr="Як війна впливає на річку Дніпро і до чого призведуть дії окупантів |  Українська правда _Житт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984" y="1302786"/>
            <a:ext cx="3772776" cy="238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Дніпро біля Черкас забруднений важкими металами | &quot;ДЗВІН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826" y="3997957"/>
            <a:ext cx="3772776" cy="238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655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584</Words>
  <Application>Microsoft Office PowerPoint</Application>
  <PresentationFormat>Широкоэкранный</PresentationFormat>
  <Paragraphs>22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21" baseType="lpstr">
      <vt:lpstr>Arial</vt:lpstr>
      <vt:lpstr>Calibri</vt:lpstr>
      <vt:lpstr>Calibri Light</vt:lpstr>
      <vt:lpstr>Comic Sans MS</vt:lpstr>
      <vt:lpstr>Monotype Corsiva</vt:lpstr>
      <vt:lpstr>Open Sans</vt:lpstr>
      <vt:lpstr>opensans-bold</vt:lpstr>
      <vt:lpstr>opensans-regular</vt:lpstr>
      <vt:lpstr>Segoe Script</vt:lpstr>
      <vt:lpstr>Times New Roman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4</cp:revision>
  <dcterms:created xsi:type="dcterms:W3CDTF">2023-03-28T15:32:14Z</dcterms:created>
  <dcterms:modified xsi:type="dcterms:W3CDTF">2023-03-28T16:03:31Z</dcterms:modified>
</cp:coreProperties>
</file>