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notesMasterIdLst>
    <p:notesMasterId r:id="rId22"/>
  </p:notesMasterIdLst>
  <p:sldIdLst>
    <p:sldId id="266" r:id="rId2"/>
    <p:sldId id="257" r:id="rId3"/>
    <p:sldId id="265" r:id="rId4"/>
    <p:sldId id="262" r:id="rId5"/>
    <p:sldId id="264" r:id="rId6"/>
    <p:sldId id="263" r:id="rId7"/>
    <p:sldId id="259" r:id="rId8"/>
    <p:sldId id="260" r:id="rId9"/>
    <p:sldId id="261" r:id="rId10"/>
    <p:sldId id="267" r:id="rId11"/>
    <p:sldId id="271" r:id="rId12"/>
    <p:sldId id="269" r:id="rId13"/>
    <p:sldId id="275" r:id="rId14"/>
    <p:sldId id="276" r:id="rId15"/>
    <p:sldId id="268" r:id="rId16"/>
    <p:sldId id="272" r:id="rId17"/>
    <p:sldId id="270" r:id="rId18"/>
    <p:sldId id="274" r:id="rId19"/>
    <p:sldId id="277" r:id="rId20"/>
    <p:sldId id="273" r:id="rId21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00"/>
    <a:srgbClr val="CC33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04" autoAdjust="0"/>
  </p:normalViewPr>
  <p:slideViewPr>
    <p:cSldViewPr>
      <p:cViewPr varScale="1">
        <p:scale>
          <a:sx n="69" d="100"/>
          <a:sy n="69" d="100"/>
        </p:scale>
        <p:origin x="-1416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D83FD6-A26A-440C-B693-C9531C5CC80F}" type="datetimeFigureOut">
              <a:rPr lang="ru-RU" smtClean="0"/>
              <a:pPr/>
              <a:t>19.04.2023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AA8046-4681-4921-A3B8-1EF9F6F1FF3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0BE8A-B95B-4DA1-B2CC-2AB5FC426B06}" type="datetimeFigureOut">
              <a:rPr lang="uk-UA" smtClean="0"/>
              <a:pPr/>
              <a:t>19.04.2023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0F796-125F-41F5-8AB3-00C965EF7625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0BE8A-B95B-4DA1-B2CC-2AB5FC426B06}" type="datetimeFigureOut">
              <a:rPr lang="uk-UA" smtClean="0"/>
              <a:pPr/>
              <a:t>19.04.2023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0F796-125F-41F5-8AB3-00C965EF7625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0BE8A-B95B-4DA1-B2CC-2AB5FC426B06}" type="datetimeFigureOut">
              <a:rPr lang="uk-UA" smtClean="0"/>
              <a:pPr/>
              <a:t>19.04.2023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0F796-125F-41F5-8AB3-00C965EF7625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0BE8A-B95B-4DA1-B2CC-2AB5FC426B06}" type="datetimeFigureOut">
              <a:rPr lang="uk-UA" smtClean="0"/>
              <a:pPr/>
              <a:t>19.04.2023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0F796-125F-41F5-8AB3-00C965EF7625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0BE8A-B95B-4DA1-B2CC-2AB5FC426B06}" type="datetimeFigureOut">
              <a:rPr lang="uk-UA" smtClean="0"/>
              <a:pPr/>
              <a:t>19.04.2023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0F796-125F-41F5-8AB3-00C965EF7625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0BE8A-B95B-4DA1-B2CC-2AB5FC426B06}" type="datetimeFigureOut">
              <a:rPr lang="uk-UA" smtClean="0"/>
              <a:pPr/>
              <a:t>19.04.2023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0F796-125F-41F5-8AB3-00C965EF7625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2" y="1812927"/>
            <a:ext cx="347127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1812927"/>
            <a:ext cx="347127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0BE8A-B95B-4DA1-B2CC-2AB5FC426B06}" type="datetimeFigureOut">
              <a:rPr lang="uk-UA" smtClean="0"/>
              <a:pPr/>
              <a:t>19.04.2023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0F796-125F-41F5-8AB3-00C965EF7625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0BE8A-B95B-4DA1-B2CC-2AB5FC426B06}" type="datetimeFigureOut">
              <a:rPr lang="uk-UA" smtClean="0"/>
              <a:pPr/>
              <a:t>19.04.2023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0F796-125F-41F5-8AB3-00C965EF7625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0BE8A-B95B-4DA1-B2CC-2AB5FC426B06}" type="datetimeFigureOut">
              <a:rPr lang="uk-UA" smtClean="0"/>
              <a:pPr/>
              <a:t>19.04.2023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0F796-125F-41F5-8AB3-00C965EF7625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0BE8A-B95B-4DA1-B2CC-2AB5FC426B06}" type="datetimeFigureOut">
              <a:rPr lang="uk-UA" smtClean="0"/>
              <a:pPr/>
              <a:t>19.04.2023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0F796-125F-41F5-8AB3-00C965EF7625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1387058"/>
            <a:ext cx="3297953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3" y="2500312"/>
            <a:ext cx="3297954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0BE8A-B95B-4DA1-B2CC-2AB5FC426B06}" type="datetimeFigureOut">
              <a:rPr lang="uk-UA" smtClean="0"/>
              <a:pPr/>
              <a:t>19.04.2023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0F796-125F-41F5-8AB3-00C965EF7625}" type="slidenum">
              <a:rPr lang="uk-UA" smtClean="0"/>
              <a:pPr/>
              <a:t>‹#›</a:t>
            </a:fld>
            <a:endParaRPr lang="uk-UA"/>
          </a:p>
        </p:txBody>
      </p:sp>
      <p:grpSp>
        <p:nvGrpSpPr>
          <p:cNvPr id="16" name="Group 15"/>
          <p:cNvGrpSpPr/>
          <p:nvPr/>
        </p:nvGrpSpPr>
        <p:grpSpPr>
          <a:xfrm>
            <a:off x="4516154" y="994387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674192" y="1601512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val 55"/>
          <p:cNvSpPr>
            <a:spLocks noChangeAspect="1"/>
          </p:cNvSpPr>
          <p:nvPr/>
        </p:nvSpPr>
        <p:spPr>
          <a:xfrm>
            <a:off x="-69625" y="4042576"/>
            <a:ext cx="1743945" cy="1909234"/>
          </a:xfrm>
          <a:custGeom>
            <a:avLst/>
            <a:gdLst/>
            <a:ahLst/>
            <a:cxnLst/>
            <a:rect l="l" t="t" r="r" b="b"/>
            <a:pathLst>
              <a:path w="1743945" h="1909234">
                <a:moveTo>
                  <a:pt x="789328" y="0"/>
                </a:moveTo>
                <a:cubicBezTo>
                  <a:pt x="1316548" y="0"/>
                  <a:pt x="1743945" y="427397"/>
                  <a:pt x="1743945" y="954617"/>
                </a:cubicBezTo>
                <a:cubicBezTo>
                  <a:pt x="1743945" y="1481837"/>
                  <a:pt x="1316548" y="1909234"/>
                  <a:pt x="789328" y="1909234"/>
                </a:cubicBezTo>
                <a:cubicBezTo>
                  <a:pt x="461080" y="1909234"/>
                  <a:pt x="171527" y="1743562"/>
                  <a:pt x="0" y="1491086"/>
                </a:cubicBezTo>
                <a:lnTo>
                  <a:pt x="0" y="418149"/>
                </a:lnTo>
                <a:cubicBezTo>
                  <a:pt x="171527" y="165673"/>
                  <a:pt x="461080" y="0"/>
                  <a:pt x="789328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3" name="Oval 52"/>
          <p:cNvSpPr>
            <a:spLocks noChangeAspect="1"/>
          </p:cNvSpPr>
          <p:nvPr/>
        </p:nvSpPr>
        <p:spPr>
          <a:xfrm>
            <a:off x="520638" y="1095310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2" name="Oval 51"/>
          <p:cNvSpPr>
            <a:spLocks noChangeAspect="1"/>
          </p:cNvSpPr>
          <p:nvPr/>
        </p:nvSpPr>
        <p:spPr>
          <a:xfrm>
            <a:off x="1878729" y="28293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4" name="Oval 53"/>
          <p:cNvSpPr>
            <a:spLocks noChangeAspect="1"/>
          </p:cNvSpPr>
          <p:nvPr/>
        </p:nvSpPr>
        <p:spPr>
          <a:xfrm>
            <a:off x="520637" y="5729135"/>
            <a:ext cx="1909234" cy="1193756"/>
          </a:xfrm>
          <a:custGeom>
            <a:avLst/>
            <a:gdLst/>
            <a:ahLst/>
            <a:cxnLst/>
            <a:rect l="l" t="t" r="r" b="b"/>
            <a:pathLst>
              <a:path w="1909234" h="1193756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037305"/>
                  <a:pt x="1898721" y="1117537"/>
                  <a:pt x="1877819" y="1193756"/>
                </a:cubicBezTo>
                <a:lnTo>
                  <a:pt x="31415" y="1193756"/>
                </a:lnTo>
                <a:cubicBezTo>
                  <a:pt x="10513" y="1117537"/>
                  <a:pt x="0" y="103730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0" name="Oval 129"/>
          <p:cNvSpPr>
            <a:spLocks noChangeAspect="1"/>
          </p:cNvSpPr>
          <p:nvPr/>
        </p:nvSpPr>
        <p:spPr>
          <a:xfrm>
            <a:off x="-46711" y="-61709"/>
            <a:ext cx="1449107" cy="1677064"/>
          </a:xfrm>
          <a:custGeom>
            <a:avLst/>
            <a:gdLst/>
            <a:ahLst/>
            <a:cxnLst/>
            <a:rect l="l" t="t" r="r" b="b"/>
            <a:pathLst>
              <a:path w="1449107" h="1677064">
                <a:moveTo>
                  <a:pt x="0" y="0"/>
                </a:moveTo>
                <a:lnTo>
                  <a:pt x="1112019" y="0"/>
                </a:lnTo>
                <a:cubicBezTo>
                  <a:pt x="1319407" y="171874"/>
                  <a:pt x="1449107" y="432014"/>
                  <a:pt x="1449107" y="722447"/>
                </a:cubicBezTo>
                <a:cubicBezTo>
                  <a:pt x="1449107" y="1249667"/>
                  <a:pt x="1021710" y="1677064"/>
                  <a:pt x="494490" y="1677064"/>
                </a:cubicBezTo>
                <a:cubicBezTo>
                  <a:pt x="313232" y="1677064"/>
                  <a:pt x="143772" y="1626546"/>
                  <a:pt x="0" y="1537872"/>
                </a:cubicBezTo>
                <a:close/>
              </a:path>
            </a:pathLst>
          </a:custGeom>
          <a:solidFill>
            <a:schemeClr val="tx2">
              <a:lumMod val="75000"/>
              <a:alpha val="14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1" name="Oval 130"/>
          <p:cNvSpPr>
            <a:spLocks noChangeAspect="1"/>
          </p:cNvSpPr>
          <p:nvPr/>
        </p:nvSpPr>
        <p:spPr>
          <a:xfrm>
            <a:off x="924113" y="-16162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2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2" name="Oval 131"/>
          <p:cNvSpPr>
            <a:spLocks noChangeAspect="1"/>
          </p:cNvSpPr>
          <p:nvPr/>
        </p:nvSpPr>
        <p:spPr>
          <a:xfrm>
            <a:off x="0" y="66073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3" name="Oval 132"/>
          <p:cNvSpPr>
            <a:spLocks noChangeAspect="1"/>
          </p:cNvSpPr>
          <p:nvPr/>
        </p:nvSpPr>
        <p:spPr>
          <a:xfrm>
            <a:off x="7497531" y="-61709"/>
            <a:ext cx="1694467" cy="1677064"/>
          </a:xfrm>
          <a:custGeom>
            <a:avLst/>
            <a:gdLst/>
            <a:ahLst/>
            <a:cxnLst/>
            <a:rect l="l" t="t" r="r" b="b"/>
            <a:pathLst>
              <a:path w="1694467" h="1677064">
                <a:moveTo>
                  <a:pt x="337088" y="0"/>
                </a:moveTo>
                <a:lnTo>
                  <a:pt x="1573463" y="0"/>
                </a:lnTo>
                <a:cubicBezTo>
                  <a:pt x="1618202" y="37449"/>
                  <a:pt x="1658454" y="79950"/>
                  <a:pt x="1694467" y="126010"/>
                </a:cubicBezTo>
                <a:lnTo>
                  <a:pt x="1694467" y="1318884"/>
                </a:lnTo>
                <a:cubicBezTo>
                  <a:pt x="1522840" y="1538397"/>
                  <a:pt x="1254922" y="1677064"/>
                  <a:pt x="954617" y="1677064"/>
                </a:cubicBezTo>
                <a:cubicBezTo>
                  <a:pt x="427397" y="1677064"/>
                  <a:pt x="0" y="1249667"/>
                  <a:pt x="0" y="722447"/>
                </a:cubicBezTo>
                <a:cubicBezTo>
                  <a:pt x="0" y="432014"/>
                  <a:pt x="129700" y="171874"/>
                  <a:pt x="337088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4" name="Oval 133"/>
          <p:cNvSpPr>
            <a:spLocks noChangeAspect="1"/>
          </p:cNvSpPr>
          <p:nvPr/>
        </p:nvSpPr>
        <p:spPr>
          <a:xfrm>
            <a:off x="6117502" y="-61708"/>
            <a:ext cx="1909234" cy="1705448"/>
          </a:xfrm>
          <a:custGeom>
            <a:avLst/>
            <a:gdLst/>
            <a:ahLst/>
            <a:cxnLst/>
            <a:rect l="l" t="t" r="r" b="b"/>
            <a:pathLst>
              <a:path w="1909234" h="1705448">
                <a:moveTo>
                  <a:pt x="371490" y="0"/>
                </a:moveTo>
                <a:lnTo>
                  <a:pt x="1537745" y="0"/>
                </a:lnTo>
                <a:cubicBezTo>
                  <a:pt x="1764760" y="171517"/>
                  <a:pt x="1909234" y="444302"/>
                  <a:pt x="1909234" y="750831"/>
                </a:cubicBezTo>
                <a:cubicBezTo>
                  <a:pt x="1909234" y="1278051"/>
                  <a:pt x="1481837" y="1705448"/>
                  <a:pt x="954617" y="1705448"/>
                </a:cubicBezTo>
                <a:cubicBezTo>
                  <a:pt x="427397" y="1705448"/>
                  <a:pt x="0" y="1278051"/>
                  <a:pt x="0" y="750831"/>
                </a:cubicBezTo>
                <a:cubicBezTo>
                  <a:pt x="0" y="444302"/>
                  <a:pt x="144474" y="171517"/>
                  <a:pt x="37149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5" name="Oval 134"/>
          <p:cNvSpPr>
            <a:spLocks noChangeAspect="1"/>
          </p:cNvSpPr>
          <p:nvPr/>
        </p:nvSpPr>
        <p:spPr>
          <a:xfrm>
            <a:off x="7494454" y="1095309"/>
            <a:ext cx="1697544" cy="1909234"/>
          </a:xfrm>
          <a:custGeom>
            <a:avLst/>
            <a:gdLst/>
            <a:ahLst/>
            <a:cxnLst/>
            <a:rect l="l" t="t" r="r" b="b"/>
            <a:pathLst>
              <a:path w="1697544" h="1909234">
                <a:moveTo>
                  <a:pt x="954617" y="0"/>
                </a:moveTo>
                <a:cubicBezTo>
                  <a:pt x="1256666" y="0"/>
                  <a:pt x="1525952" y="140283"/>
                  <a:pt x="1697544" y="361910"/>
                </a:cubicBezTo>
                <a:lnTo>
                  <a:pt x="1697544" y="1547324"/>
                </a:lnTo>
                <a:cubicBezTo>
                  <a:pt x="1525952" y="1768951"/>
                  <a:pt x="1256666" y="1909234"/>
                  <a:pt x="954617" y="1909234"/>
                </a:cubicBezTo>
                <a:cubicBezTo>
                  <a:pt x="427397" y="1909234"/>
                  <a:pt x="0" y="1481837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6" name="Oval 135"/>
          <p:cNvSpPr>
            <a:spLocks noChangeAspect="1"/>
          </p:cNvSpPr>
          <p:nvPr/>
        </p:nvSpPr>
        <p:spPr>
          <a:xfrm>
            <a:off x="8056674" y="5140346"/>
            <a:ext cx="1137194" cy="1759729"/>
          </a:xfrm>
          <a:custGeom>
            <a:avLst/>
            <a:gdLst/>
            <a:ahLst/>
            <a:cxnLst/>
            <a:rect l="l" t="t" r="r" b="b"/>
            <a:pathLst>
              <a:path w="1137194" h="1759729">
                <a:moveTo>
                  <a:pt x="954617" y="0"/>
                </a:moveTo>
                <a:cubicBezTo>
                  <a:pt x="1017088" y="0"/>
                  <a:pt x="1078157" y="6001"/>
                  <a:pt x="1137194" y="17897"/>
                </a:cubicBezTo>
                <a:lnTo>
                  <a:pt x="1137194" y="1759729"/>
                </a:lnTo>
                <a:lnTo>
                  <a:pt x="443151" y="1759729"/>
                </a:lnTo>
                <a:cubicBezTo>
                  <a:pt x="176544" y="1591075"/>
                  <a:pt x="0" y="1293463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7" name="Oval 136"/>
          <p:cNvSpPr>
            <a:spLocks noChangeAspect="1"/>
          </p:cNvSpPr>
          <p:nvPr/>
        </p:nvSpPr>
        <p:spPr>
          <a:xfrm>
            <a:off x="6661711" y="4362912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8" name="Oval 137"/>
          <p:cNvSpPr>
            <a:spLocks noChangeAspect="1"/>
          </p:cNvSpPr>
          <p:nvPr/>
        </p:nvSpPr>
        <p:spPr>
          <a:xfrm>
            <a:off x="-69625" y="4948766"/>
            <a:ext cx="1353860" cy="1909234"/>
          </a:xfrm>
          <a:custGeom>
            <a:avLst/>
            <a:gdLst/>
            <a:ahLst/>
            <a:cxnLst/>
            <a:rect l="l" t="t" r="r" b="b"/>
            <a:pathLst>
              <a:path w="1353860" h="1909234">
                <a:moveTo>
                  <a:pt x="399243" y="0"/>
                </a:moveTo>
                <a:cubicBezTo>
                  <a:pt x="926463" y="0"/>
                  <a:pt x="1353860" y="427397"/>
                  <a:pt x="1353860" y="954617"/>
                </a:cubicBezTo>
                <a:cubicBezTo>
                  <a:pt x="1353860" y="1481837"/>
                  <a:pt x="926463" y="1909234"/>
                  <a:pt x="399243" y="1909234"/>
                </a:cubicBezTo>
                <a:cubicBezTo>
                  <a:pt x="256544" y="1909234"/>
                  <a:pt x="121158" y="1877924"/>
                  <a:pt x="0" y="1820890"/>
                </a:cubicBezTo>
                <a:lnTo>
                  <a:pt x="0" y="88345"/>
                </a:lnTo>
                <a:cubicBezTo>
                  <a:pt x="121158" y="31311"/>
                  <a:pt x="256544" y="0"/>
                  <a:pt x="399243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9" name="Oval 138"/>
          <p:cNvSpPr>
            <a:spLocks noChangeAspect="1"/>
          </p:cNvSpPr>
          <p:nvPr/>
        </p:nvSpPr>
        <p:spPr>
          <a:xfrm>
            <a:off x="708471" y="479033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0" name="Oval 139"/>
          <p:cNvSpPr>
            <a:spLocks noChangeAspect="1"/>
          </p:cNvSpPr>
          <p:nvPr/>
        </p:nvSpPr>
        <p:spPr>
          <a:xfrm>
            <a:off x="6117503" y="78398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1" name="Oval 140"/>
          <p:cNvSpPr>
            <a:spLocks noChangeAspect="1"/>
          </p:cNvSpPr>
          <p:nvPr/>
        </p:nvSpPr>
        <p:spPr>
          <a:xfrm>
            <a:off x="6459053" y="514034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18" name="Oval 117"/>
          <p:cNvSpPr>
            <a:spLocks noChangeAspect="1"/>
          </p:cNvSpPr>
          <p:nvPr/>
        </p:nvSpPr>
        <p:spPr>
          <a:xfrm>
            <a:off x="8398204" y="597861"/>
            <a:ext cx="793794" cy="1252918"/>
          </a:xfrm>
          <a:custGeom>
            <a:avLst/>
            <a:gdLst/>
            <a:ahLst/>
            <a:cxnLst/>
            <a:rect l="l" t="t" r="r" b="b"/>
            <a:pathLst>
              <a:path w="793794" h="1252918">
                <a:moveTo>
                  <a:pt x="626459" y="0"/>
                </a:moveTo>
                <a:cubicBezTo>
                  <a:pt x="684682" y="0"/>
                  <a:pt x="741049" y="7943"/>
                  <a:pt x="793794" y="25480"/>
                </a:cubicBezTo>
                <a:lnTo>
                  <a:pt x="793794" y="1227438"/>
                </a:lnTo>
                <a:cubicBezTo>
                  <a:pt x="741049" y="1244975"/>
                  <a:pt x="684682" y="1252918"/>
                  <a:pt x="626459" y="1252918"/>
                </a:cubicBezTo>
                <a:cubicBezTo>
                  <a:pt x="280475" y="1252918"/>
                  <a:pt x="0" y="972443"/>
                  <a:pt x="0" y="626459"/>
                </a:cubicBezTo>
                <a:cubicBezTo>
                  <a:pt x="0" y="280475"/>
                  <a:pt x="280475" y="0"/>
                  <a:pt x="626459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Oval 118"/>
          <p:cNvSpPr>
            <a:spLocks noChangeAspect="1"/>
          </p:cNvSpPr>
          <p:nvPr/>
        </p:nvSpPr>
        <p:spPr>
          <a:xfrm>
            <a:off x="6350100" y="206512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Oval 119"/>
          <p:cNvSpPr>
            <a:spLocks noChangeAspect="1"/>
          </p:cNvSpPr>
          <p:nvPr/>
        </p:nvSpPr>
        <p:spPr>
          <a:xfrm>
            <a:off x="6872127" y="1450645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Oval 120"/>
          <p:cNvSpPr>
            <a:spLocks noChangeAspect="1"/>
          </p:cNvSpPr>
          <p:nvPr/>
        </p:nvSpPr>
        <p:spPr>
          <a:xfrm>
            <a:off x="7219068" y="2049927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/>
          <p:cNvSpPr>
            <a:spLocks noChangeAspect="1"/>
          </p:cNvSpPr>
          <p:nvPr/>
        </p:nvSpPr>
        <p:spPr>
          <a:xfrm>
            <a:off x="7749416" y="2661634"/>
            <a:ext cx="721308" cy="721308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Oval 122"/>
          <p:cNvSpPr>
            <a:spLocks noChangeAspect="1"/>
          </p:cNvSpPr>
          <p:nvPr/>
        </p:nvSpPr>
        <p:spPr>
          <a:xfrm>
            <a:off x="685054" y="-100976"/>
            <a:ext cx="1193676" cy="697815"/>
          </a:xfrm>
          <a:custGeom>
            <a:avLst/>
            <a:gdLst/>
            <a:ahLst/>
            <a:cxnLst/>
            <a:rect l="l" t="t" r="r" b="b"/>
            <a:pathLst>
              <a:path w="1193676" h="697815">
                <a:moveTo>
                  <a:pt x="10179" y="0"/>
                </a:moveTo>
                <a:lnTo>
                  <a:pt x="1183497" y="0"/>
                </a:lnTo>
                <a:cubicBezTo>
                  <a:pt x="1190746" y="32633"/>
                  <a:pt x="1193676" y="66463"/>
                  <a:pt x="1193676" y="100977"/>
                </a:cubicBezTo>
                <a:cubicBezTo>
                  <a:pt x="1193676" y="430602"/>
                  <a:pt x="926463" y="697815"/>
                  <a:pt x="596838" y="697815"/>
                </a:cubicBezTo>
                <a:cubicBezTo>
                  <a:pt x="267213" y="697815"/>
                  <a:pt x="0" y="430602"/>
                  <a:pt x="0" y="100977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/>
          <p:cNvSpPr>
            <a:spLocks noChangeAspect="1"/>
          </p:cNvSpPr>
          <p:nvPr/>
        </p:nvSpPr>
        <p:spPr>
          <a:xfrm>
            <a:off x="1502638" y="-100976"/>
            <a:ext cx="1029028" cy="459889"/>
          </a:xfrm>
          <a:custGeom>
            <a:avLst/>
            <a:gdLst/>
            <a:ahLst/>
            <a:cxnLst/>
            <a:rect l="l" t="t" r="r" b="b"/>
            <a:pathLst>
              <a:path w="1029028" h="459889">
                <a:moveTo>
                  <a:pt x="0" y="0"/>
                </a:moveTo>
                <a:lnTo>
                  <a:pt x="1029028" y="0"/>
                </a:lnTo>
                <a:cubicBezTo>
                  <a:pt x="1001386" y="259074"/>
                  <a:pt x="781401" y="459889"/>
                  <a:pt x="514514" y="459889"/>
                </a:cubicBezTo>
                <a:cubicBezTo>
                  <a:pt x="247627" y="459889"/>
                  <a:pt x="27642" y="259074"/>
                  <a:pt x="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Oval 124"/>
          <p:cNvSpPr>
            <a:spLocks noChangeAspect="1"/>
          </p:cNvSpPr>
          <p:nvPr/>
        </p:nvSpPr>
        <p:spPr>
          <a:xfrm>
            <a:off x="-69624" y="-100976"/>
            <a:ext cx="590263" cy="612289"/>
          </a:xfrm>
          <a:custGeom>
            <a:avLst/>
            <a:gdLst/>
            <a:ahLst/>
            <a:cxnLst/>
            <a:rect l="l" t="t" r="r" b="b"/>
            <a:pathLst>
              <a:path w="590263" h="612289">
                <a:moveTo>
                  <a:pt x="0" y="0"/>
                </a:moveTo>
                <a:lnTo>
                  <a:pt x="581024" y="0"/>
                </a:lnTo>
                <a:cubicBezTo>
                  <a:pt x="587493" y="29611"/>
                  <a:pt x="590263" y="60308"/>
                  <a:pt x="590263" y="91651"/>
                </a:cubicBezTo>
                <a:cubicBezTo>
                  <a:pt x="590263" y="379191"/>
                  <a:pt x="357165" y="612289"/>
                  <a:pt x="69625" y="612289"/>
                </a:cubicBezTo>
                <a:lnTo>
                  <a:pt x="0" y="605270"/>
                </a:ln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/>
          <p:cNvSpPr>
            <a:spLocks noChangeAspect="1"/>
          </p:cNvSpPr>
          <p:nvPr/>
        </p:nvSpPr>
        <p:spPr>
          <a:xfrm>
            <a:off x="277432" y="4321783"/>
            <a:ext cx="1396887" cy="1396887"/>
          </a:xfrm>
          <a:prstGeom prst="ellipse">
            <a:avLst/>
          </a:pr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Oval 126"/>
          <p:cNvSpPr>
            <a:spLocks noChangeAspect="1"/>
          </p:cNvSpPr>
          <p:nvPr/>
        </p:nvSpPr>
        <p:spPr>
          <a:xfrm>
            <a:off x="5792131" y="6489965"/>
            <a:ext cx="1115939" cy="443769"/>
          </a:xfrm>
          <a:custGeom>
            <a:avLst/>
            <a:gdLst/>
            <a:ahLst/>
            <a:cxnLst/>
            <a:rect l="l" t="t" r="r" b="b"/>
            <a:pathLst>
              <a:path w="1115939" h="443769">
                <a:moveTo>
                  <a:pt x="557969" y="0"/>
                </a:moveTo>
                <a:cubicBezTo>
                  <a:pt x="830120" y="0"/>
                  <a:pt x="1058049" y="189335"/>
                  <a:pt x="1115939" y="443769"/>
                </a:cubicBezTo>
                <a:lnTo>
                  <a:pt x="0" y="443769"/>
                </a:lnTo>
                <a:cubicBezTo>
                  <a:pt x="57889" y="189335"/>
                  <a:pt x="285818" y="0"/>
                  <a:pt x="55796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/>
          <p:cNvSpPr>
            <a:spLocks noChangeAspect="1"/>
          </p:cNvSpPr>
          <p:nvPr/>
        </p:nvSpPr>
        <p:spPr>
          <a:xfrm>
            <a:off x="6127999" y="6408840"/>
            <a:ext cx="1237019" cy="524894"/>
          </a:xfrm>
          <a:custGeom>
            <a:avLst/>
            <a:gdLst/>
            <a:ahLst/>
            <a:cxnLst/>
            <a:rect l="l" t="t" r="r" b="b"/>
            <a:pathLst>
              <a:path w="1237019" h="524894">
                <a:moveTo>
                  <a:pt x="618509" y="0"/>
                </a:moveTo>
                <a:cubicBezTo>
                  <a:pt x="930325" y="0"/>
                  <a:pt x="1189147" y="226891"/>
                  <a:pt x="1237019" y="524894"/>
                </a:cubicBezTo>
                <a:lnTo>
                  <a:pt x="0" y="524894"/>
                </a:lnTo>
                <a:cubicBezTo>
                  <a:pt x="47872" y="226891"/>
                  <a:pt x="306694" y="0"/>
                  <a:pt x="61850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Oval 128"/>
          <p:cNvSpPr>
            <a:spLocks noChangeAspect="1"/>
          </p:cNvSpPr>
          <p:nvPr/>
        </p:nvSpPr>
        <p:spPr>
          <a:xfrm>
            <a:off x="7577655" y="6408841"/>
            <a:ext cx="1211408" cy="524893"/>
          </a:xfrm>
          <a:custGeom>
            <a:avLst/>
            <a:gdLst/>
            <a:ahLst/>
            <a:cxnLst/>
            <a:rect l="l" t="t" r="r" b="b"/>
            <a:pathLst>
              <a:path w="1211408" h="524893">
                <a:moveTo>
                  <a:pt x="605704" y="0"/>
                </a:moveTo>
                <a:cubicBezTo>
                  <a:pt x="914574" y="0"/>
                  <a:pt x="1170243" y="227782"/>
                  <a:pt x="1211408" y="524893"/>
                </a:cubicBezTo>
                <a:lnTo>
                  <a:pt x="0" y="524893"/>
                </a:lnTo>
                <a:cubicBezTo>
                  <a:pt x="41165" y="227782"/>
                  <a:pt x="296834" y="0"/>
                  <a:pt x="605704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>
            <a:spLocks noChangeAspect="1"/>
          </p:cNvSpPr>
          <p:nvPr/>
        </p:nvSpPr>
        <p:spPr>
          <a:xfrm>
            <a:off x="11073" y="4941986"/>
            <a:ext cx="611230" cy="61123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>
            <a:spLocks noChangeAspect="1"/>
          </p:cNvSpPr>
          <p:nvPr/>
        </p:nvSpPr>
        <p:spPr>
          <a:xfrm>
            <a:off x="-69625" y="6172569"/>
            <a:ext cx="778097" cy="750322"/>
          </a:xfrm>
          <a:custGeom>
            <a:avLst/>
            <a:gdLst/>
            <a:ahLst/>
            <a:cxnLst/>
            <a:rect l="l" t="t" r="r" b="b"/>
            <a:pathLst>
              <a:path w="778097" h="750322">
                <a:moveTo>
                  <a:pt x="261411" y="0"/>
                </a:moveTo>
                <a:cubicBezTo>
                  <a:pt x="546769" y="0"/>
                  <a:pt x="778097" y="231328"/>
                  <a:pt x="778097" y="516686"/>
                </a:cubicBezTo>
                <a:cubicBezTo>
                  <a:pt x="778097" y="601179"/>
                  <a:pt x="757816" y="680934"/>
                  <a:pt x="719843" y="750322"/>
                </a:cubicBezTo>
                <a:lnTo>
                  <a:pt x="0" y="750322"/>
                </a:lnTo>
                <a:lnTo>
                  <a:pt x="0" y="73330"/>
                </a:lnTo>
                <a:cubicBezTo>
                  <a:pt x="75863" y="26083"/>
                  <a:pt x="165591" y="0"/>
                  <a:pt x="26141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>
            <a:spLocks noChangeAspect="1"/>
          </p:cNvSpPr>
          <p:nvPr/>
        </p:nvSpPr>
        <p:spPr>
          <a:xfrm>
            <a:off x="-69625" y="5158575"/>
            <a:ext cx="563524" cy="897560"/>
          </a:xfrm>
          <a:custGeom>
            <a:avLst/>
            <a:gdLst/>
            <a:ahLst/>
            <a:cxnLst/>
            <a:rect l="l" t="t" r="r" b="b"/>
            <a:pathLst>
              <a:path w="563524" h="897560">
                <a:moveTo>
                  <a:pt x="114744" y="0"/>
                </a:moveTo>
                <a:cubicBezTo>
                  <a:pt x="362598" y="0"/>
                  <a:pt x="563524" y="200926"/>
                  <a:pt x="563524" y="448780"/>
                </a:cubicBezTo>
                <a:cubicBezTo>
                  <a:pt x="563524" y="696634"/>
                  <a:pt x="362598" y="897560"/>
                  <a:pt x="114744" y="897560"/>
                </a:cubicBezTo>
                <a:cubicBezTo>
                  <a:pt x="74918" y="897560"/>
                  <a:pt x="36304" y="892373"/>
                  <a:pt x="0" y="880900"/>
                </a:cubicBezTo>
                <a:lnTo>
                  <a:pt x="0" y="16661"/>
                </a:lnTo>
                <a:cubicBezTo>
                  <a:pt x="36304" y="5188"/>
                  <a:pt x="74918" y="0"/>
                  <a:pt x="11474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/>
          <p:cNvSpPr>
            <a:spLocks noChangeAspect="1"/>
          </p:cNvSpPr>
          <p:nvPr/>
        </p:nvSpPr>
        <p:spPr>
          <a:xfrm>
            <a:off x="-25758" y="482386"/>
            <a:ext cx="598416" cy="905704"/>
          </a:xfrm>
          <a:custGeom>
            <a:avLst/>
            <a:gdLst/>
            <a:ahLst/>
            <a:cxnLst/>
            <a:rect l="l" t="t" r="r" b="b"/>
            <a:pathLst>
              <a:path w="598416" h="905704">
                <a:moveTo>
                  <a:pt x="145564" y="0"/>
                </a:moveTo>
                <a:cubicBezTo>
                  <a:pt x="395667" y="0"/>
                  <a:pt x="598416" y="202749"/>
                  <a:pt x="598416" y="452852"/>
                </a:cubicBezTo>
                <a:cubicBezTo>
                  <a:pt x="598416" y="702955"/>
                  <a:pt x="395667" y="905704"/>
                  <a:pt x="145564" y="905704"/>
                </a:cubicBezTo>
                <a:cubicBezTo>
                  <a:pt x="94398" y="905704"/>
                  <a:pt x="45214" y="897218"/>
                  <a:pt x="0" y="879648"/>
                </a:cubicBezTo>
                <a:lnTo>
                  <a:pt x="0" y="26056"/>
                </a:lnTo>
                <a:cubicBezTo>
                  <a:pt x="45214" y="8486"/>
                  <a:pt x="94398" y="0"/>
                  <a:pt x="14556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>
            <a:spLocks noChangeAspect="1"/>
          </p:cNvSpPr>
          <p:nvPr/>
        </p:nvSpPr>
        <p:spPr>
          <a:xfrm>
            <a:off x="474208" y="836793"/>
            <a:ext cx="910817" cy="91081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01"/>
          <p:cNvSpPr>
            <a:spLocks noChangeAspect="1"/>
          </p:cNvSpPr>
          <p:nvPr/>
        </p:nvSpPr>
        <p:spPr>
          <a:xfrm>
            <a:off x="319223" y="1452260"/>
            <a:ext cx="772993" cy="772993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Oval 102"/>
          <p:cNvSpPr>
            <a:spLocks noChangeAspect="1"/>
          </p:cNvSpPr>
          <p:nvPr/>
        </p:nvSpPr>
        <p:spPr>
          <a:xfrm>
            <a:off x="371257" y="1886983"/>
            <a:ext cx="610366" cy="610366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Oval 103"/>
          <p:cNvSpPr>
            <a:spLocks noChangeAspect="1"/>
          </p:cNvSpPr>
          <p:nvPr/>
        </p:nvSpPr>
        <p:spPr>
          <a:xfrm>
            <a:off x="154676" y="1919682"/>
            <a:ext cx="521764" cy="52176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Oval 104"/>
          <p:cNvSpPr>
            <a:spLocks noChangeAspect="1"/>
          </p:cNvSpPr>
          <p:nvPr/>
        </p:nvSpPr>
        <p:spPr>
          <a:xfrm>
            <a:off x="7302517" y="-61709"/>
            <a:ext cx="910818" cy="750833"/>
          </a:xfrm>
          <a:custGeom>
            <a:avLst/>
            <a:gdLst/>
            <a:ahLst/>
            <a:cxnLst/>
            <a:rect l="l" t="t" r="r" b="b"/>
            <a:pathLst>
              <a:path w="910818" h="750833">
                <a:moveTo>
                  <a:pt x="111441" y="0"/>
                </a:moveTo>
                <a:lnTo>
                  <a:pt x="799378" y="0"/>
                </a:lnTo>
                <a:cubicBezTo>
                  <a:pt x="869408" y="78400"/>
                  <a:pt x="910818" y="182076"/>
                  <a:pt x="910818" y="295424"/>
                </a:cubicBezTo>
                <a:cubicBezTo>
                  <a:pt x="910818" y="546939"/>
                  <a:pt x="706924" y="750833"/>
                  <a:pt x="455409" y="750833"/>
                </a:cubicBezTo>
                <a:cubicBezTo>
                  <a:pt x="203894" y="750833"/>
                  <a:pt x="0" y="546939"/>
                  <a:pt x="0" y="295424"/>
                </a:cubicBezTo>
                <a:cubicBezTo>
                  <a:pt x="0" y="182076"/>
                  <a:pt x="41410" y="78400"/>
                  <a:pt x="11144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Oval 105"/>
          <p:cNvSpPr>
            <a:spLocks noChangeAspect="1"/>
          </p:cNvSpPr>
          <p:nvPr/>
        </p:nvSpPr>
        <p:spPr>
          <a:xfrm>
            <a:off x="8718124" y="-61709"/>
            <a:ext cx="473874" cy="613011"/>
          </a:xfrm>
          <a:custGeom>
            <a:avLst/>
            <a:gdLst/>
            <a:ahLst/>
            <a:cxnLst/>
            <a:rect l="l" t="t" r="r" b="b"/>
            <a:pathLst>
              <a:path w="473874" h="613011">
                <a:moveTo>
                  <a:pt x="29684" y="0"/>
                </a:moveTo>
                <a:lnTo>
                  <a:pt x="473874" y="0"/>
                </a:lnTo>
                <a:lnTo>
                  <a:pt x="473874" y="611150"/>
                </a:lnTo>
                <a:cubicBezTo>
                  <a:pt x="467789" y="612887"/>
                  <a:pt x="461614" y="613011"/>
                  <a:pt x="455409" y="613011"/>
                </a:cubicBezTo>
                <a:cubicBezTo>
                  <a:pt x="203894" y="613011"/>
                  <a:pt x="0" y="409117"/>
                  <a:pt x="0" y="157602"/>
                </a:cubicBezTo>
                <a:cubicBezTo>
                  <a:pt x="0" y="101995"/>
                  <a:pt x="9966" y="48716"/>
                  <a:pt x="2968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106"/>
          <p:cNvSpPr>
            <a:spLocks noChangeAspect="1"/>
          </p:cNvSpPr>
          <p:nvPr/>
        </p:nvSpPr>
        <p:spPr>
          <a:xfrm>
            <a:off x="7748238" y="282933"/>
            <a:ext cx="1128521" cy="1128521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/>
          <p:cNvSpPr>
            <a:spLocks noChangeAspect="1"/>
          </p:cNvSpPr>
          <p:nvPr/>
        </p:nvSpPr>
        <p:spPr>
          <a:xfrm>
            <a:off x="8914718" y="749603"/>
            <a:ext cx="277280" cy="907992"/>
          </a:xfrm>
          <a:custGeom>
            <a:avLst/>
            <a:gdLst/>
            <a:ahLst/>
            <a:cxnLst/>
            <a:rect l="l" t="t" r="r" b="b"/>
            <a:pathLst>
              <a:path w="277280" h="907992">
                <a:moveTo>
                  <a:pt x="277280" y="0"/>
                </a:moveTo>
                <a:lnTo>
                  <a:pt x="277280" y="907992"/>
                </a:lnTo>
                <a:cubicBezTo>
                  <a:pt x="112021" y="824131"/>
                  <a:pt x="0" y="652146"/>
                  <a:pt x="0" y="453996"/>
                </a:cubicBezTo>
                <a:cubicBezTo>
                  <a:pt x="0" y="255847"/>
                  <a:pt x="112021" y="83861"/>
                  <a:pt x="277280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/>
          <p:cNvSpPr>
            <a:spLocks noChangeAspect="1"/>
          </p:cNvSpPr>
          <p:nvPr/>
        </p:nvSpPr>
        <p:spPr>
          <a:xfrm>
            <a:off x="7590871" y="728498"/>
            <a:ext cx="969734" cy="9697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Oval 109"/>
          <p:cNvSpPr>
            <a:spLocks noChangeAspect="1"/>
          </p:cNvSpPr>
          <p:nvPr/>
        </p:nvSpPr>
        <p:spPr>
          <a:xfrm>
            <a:off x="7470041" y="1326476"/>
            <a:ext cx="608190" cy="60819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Oval 110"/>
          <p:cNvSpPr>
            <a:spLocks noChangeAspect="1"/>
          </p:cNvSpPr>
          <p:nvPr/>
        </p:nvSpPr>
        <p:spPr>
          <a:xfrm>
            <a:off x="7629941" y="5611427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Oval 111"/>
          <p:cNvSpPr>
            <a:spLocks noChangeAspect="1"/>
          </p:cNvSpPr>
          <p:nvPr/>
        </p:nvSpPr>
        <p:spPr>
          <a:xfrm>
            <a:off x="6972882" y="5242254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2"/>
          <p:cNvSpPr>
            <a:spLocks noChangeAspect="1"/>
          </p:cNvSpPr>
          <p:nvPr/>
        </p:nvSpPr>
        <p:spPr>
          <a:xfrm>
            <a:off x="7494454" y="4928166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/>
          <p:cNvSpPr>
            <a:spLocks noChangeAspect="1"/>
          </p:cNvSpPr>
          <p:nvPr/>
        </p:nvSpPr>
        <p:spPr>
          <a:xfrm>
            <a:off x="8229034" y="5666511"/>
            <a:ext cx="605634" cy="6056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/>
          <p:cNvSpPr>
            <a:spLocks noChangeAspect="1"/>
          </p:cNvSpPr>
          <p:nvPr/>
        </p:nvSpPr>
        <p:spPr>
          <a:xfrm>
            <a:off x="8078231" y="4097842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115"/>
          <p:cNvSpPr>
            <a:spLocks noChangeAspect="1"/>
          </p:cNvSpPr>
          <p:nvPr/>
        </p:nvSpPr>
        <p:spPr>
          <a:xfrm>
            <a:off x="8411816" y="5057878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Oval 116"/>
          <p:cNvSpPr>
            <a:spLocks noChangeAspect="1"/>
          </p:cNvSpPr>
          <p:nvPr/>
        </p:nvSpPr>
        <p:spPr>
          <a:xfrm>
            <a:off x="8688590" y="4790335"/>
            <a:ext cx="503408" cy="553550"/>
          </a:xfrm>
          <a:custGeom>
            <a:avLst/>
            <a:gdLst/>
            <a:ahLst/>
            <a:cxnLst/>
            <a:rect l="l" t="t" r="r" b="b"/>
            <a:pathLst>
              <a:path w="503408" h="553550">
                <a:moveTo>
                  <a:pt x="276775" y="0"/>
                </a:moveTo>
                <a:cubicBezTo>
                  <a:pt x="370698" y="0"/>
                  <a:pt x="453694" y="46784"/>
                  <a:pt x="503408" y="118545"/>
                </a:cubicBezTo>
                <a:lnTo>
                  <a:pt x="503408" y="435005"/>
                </a:lnTo>
                <a:cubicBezTo>
                  <a:pt x="453694" y="506767"/>
                  <a:pt x="370698" y="553550"/>
                  <a:pt x="276775" y="553550"/>
                </a:cubicBezTo>
                <a:cubicBezTo>
                  <a:pt x="123916" y="553550"/>
                  <a:pt x="0" y="429634"/>
                  <a:pt x="0" y="276775"/>
                </a:cubicBezTo>
                <a:cubicBezTo>
                  <a:pt x="0" y="123916"/>
                  <a:pt x="123916" y="0"/>
                  <a:pt x="276775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70BE8A-B95B-4DA1-B2CC-2AB5FC426B06}" type="datetimeFigureOut">
              <a:rPr lang="uk-UA" smtClean="0"/>
              <a:pPr/>
              <a:t>19.04.2023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B0F796-125F-41F5-8AB3-00C965EF7625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55" name="Oval 54"/>
          <p:cNvSpPr>
            <a:spLocks noChangeAspect="1"/>
          </p:cNvSpPr>
          <p:nvPr/>
        </p:nvSpPr>
        <p:spPr>
          <a:xfrm>
            <a:off x="1583172" y="5454223"/>
            <a:ext cx="1909234" cy="1468668"/>
          </a:xfrm>
          <a:custGeom>
            <a:avLst/>
            <a:gdLst/>
            <a:ahLst/>
            <a:cxnLst/>
            <a:rect l="l" t="t" r="r" b="b"/>
            <a:pathLst>
              <a:path w="1909234" h="1468668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144075"/>
                  <a:pt x="1854043" y="1320642"/>
                  <a:pt x="1758159" y="1468668"/>
                </a:cubicBezTo>
                <a:lnTo>
                  <a:pt x="151075" y="1468668"/>
                </a:lnTo>
                <a:cubicBezTo>
                  <a:pt x="55192" y="1320642"/>
                  <a:pt x="0" y="114407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7" name="Oval 56"/>
          <p:cNvSpPr>
            <a:spLocks noChangeAspect="1"/>
          </p:cNvSpPr>
          <p:nvPr/>
        </p:nvSpPr>
        <p:spPr>
          <a:xfrm>
            <a:off x="8570944" y="3382942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>
            <a:spLocks noChangeAspect="1"/>
          </p:cNvSpPr>
          <p:nvPr/>
        </p:nvSpPr>
        <p:spPr>
          <a:xfrm>
            <a:off x="8398204" y="35360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>
            <a:spLocks noChangeAspect="1"/>
          </p:cNvSpPr>
          <p:nvPr/>
        </p:nvSpPr>
        <p:spPr>
          <a:xfrm>
            <a:off x="8608408" y="36884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>
            <a:spLocks noChangeAspect="1"/>
          </p:cNvSpPr>
          <p:nvPr/>
        </p:nvSpPr>
        <p:spPr>
          <a:xfrm>
            <a:off x="154676" y="2698928"/>
            <a:ext cx="467627" cy="46762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>
            <a:spLocks noChangeAspect="1"/>
          </p:cNvSpPr>
          <p:nvPr/>
        </p:nvSpPr>
        <p:spPr>
          <a:xfrm>
            <a:off x="474208" y="3166555"/>
            <a:ext cx="458770" cy="45877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>
            <a:spLocks noChangeAspect="1"/>
          </p:cNvSpPr>
          <p:nvPr/>
        </p:nvSpPr>
        <p:spPr>
          <a:xfrm>
            <a:off x="270258" y="3382942"/>
            <a:ext cx="352045" cy="3520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>
            <a:spLocks noChangeAspect="1"/>
          </p:cNvSpPr>
          <p:nvPr/>
        </p:nvSpPr>
        <p:spPr>
          <a:xfrm>
            <a:off x="-86601" y="2581479"/>
            <a:ext cx="1360441" cy="1909234"/>
          </a:xfrm>
          <a:custGeom>
            <a:avLst/>
            <a:gdLst/>
            <a:ahLst/>
            <a:cxnLst/>
            <a:rect l="l" t="t" r="r" b="b"/>
            <a:pathLst>
              <a:path w="1360441" h="1909234">
                <a:moveTo>
                  <a:pt x="405824" y="0"/>
                </a:moveTo>
                <a:cubicBezTo>
                  <a:pt x="933044" y="0"/>
                  <a:pt x="1360441" y="427397"/>
                  <a:pt x="1360441" y="954617"/>
                </a:cubicBezTo>
                <a:cubicBezTo>
                  <a:pt x="1360441" y="1481837"/>
                  <a:pt x="933044" y="1909234"/>
                  <a:pt x="405824" y="1909234"/>
                </a:cubicBezTo>
                <a:cubicBezTo>
                  <a:pt x="260527" y="1909234"/>
                  <a:pt x="122812" y="1876773"/>
                  <a:pt x="0" y="1817719"/>
                </a:cubicBezTo>
                <a:lnTo>
                  <a:pt x="0" y="91515"/>
                </a:lnTo>
                <a:cubicBezTo>
                  <a:pt x="122812" y="32461"/>
                  <a:pt x="260527" y="0"/>
                  <a:pt x="405824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64" name="Oval 63"/>
          <p:cNvSpPr>
            <a:spLocks noChangeAspect="1"/>
          </p:cNvSpPr>
          <p:nvPr/>
        </p:nvSpPr>
        <p:spPr>
          <a:xfrm>
            <a:off x="6173123" y="2395416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404664"/>
            <a:ext cx="811466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6000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Verdana" pitchFamily="34" charset="0"/>
                <a:cs typeface="Arial" pitchFamily="34" charset="0"/>
              </a:rPr>
              <a:t>«Як утворився торф і кам’яне вугілля</a:t>
            </a:r>
            <a:r>
              <a:rPr lang="uk-UA" sz="60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ea typeface="Verdana" pitchFamily="34" charset="0"/>
                <a:cs typeface="Arial" pitchFamily="34" charset="0"/>
              </a:rPr>
              <a:t>?»</a:t>
            </a:r>
            <a:endParaRPr lang="uk-UA" sz="60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71600" y="2348880"/>
            <a:ext cx="4536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Презентація Донченка Якова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 descr="image-removebg-preview.png"/>
          <p:cNvPicPr>
            <a:picLocks noChangeAspect="1"/>
          </p:cNvPicPr>
          <p:nvPr/>
        </p:nvPicPr>
        <p:blipFill>
          <a:blip r:embed="rId2" cstate="print"/>
          <a:srcRect l="2083" t="23256" r="50017" b="13953"/>
          <a:stretch>
            <a:fillRect/>
          </a:stretch>
        </p:blipFill>
        <p:spPr>
          <a:xfrm>
            <a:off x="395536" y="3645023"/>
            <a:ext cx="4387154" cy="2575069"/>
          </a:xfrm>
          <a:prstGeom prst="rect">
            <a:avLst/>
          </a:prstGeom>
        </p:spPr>
      </p:pic>
      <p:pic>
        <p:nvPicPr>
          <p:cNvPr id="7" name="Рисунок 6" descr="image-removebg-preview (1)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05530" y="3284984"/>
            <a:ext cx="3788580" cy="300681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2823754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0"/>
            <a:ext cx="8280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uk-UA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Перетворення торфу у вугілля</a:t>
            </a:r>
            <a:endParaRPr lang="uk-UA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Органическое удобрение на основе угля набирает популярности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39985">
            <a:off x="1010197" y="4766213"/>
            <a:ext cx="3187937" cy="18846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Бурый уголь - Wikiwa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08869">
            <a:off x="5098621" y="4713480"/>
            <a:ext cx="2923543" cy="19441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23528" y="836712"/>
            <a:ext cx="7200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Цей тривалий процес вугілля починається тоді, коли його товща перекривається осадочним шаром порід. </a:t>
            </a:r>
            <a:endParaRPr lang="ru-RU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1844824"/>
            <a:ext cx="7704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Спочатку торф під тиском верхнього шару ущільнюється і його товщина зменшується у 4-5 разів. </a:t>
            </a:r>
            <a:endParaRPr lang="ru-RU" b="1" dirty="0" smtClean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528" y="2708920"/>
            <a:ext cx="77768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ln w="1905"/>
                <a:solidFill>
                  <a:schemeClr val="accent4">
                    <a:lumMod val="50000"/>
                  </a:schemeClr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Зникають мікроорганізми, припиняється процес </a:t>
            </a:r>
            <a:endParaRPr lang="ru-RU" b="1" dirty="0" smtClean="0">
              <a:ln w="1905"/>
              <a:solidFill>
                <a:schemeClr val="accent4">
                  <a:lumMod val="50000"/>
                </a:schemeClr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uk-UA" b="1" dirty="0" smtClean="0">
                <a:ln w="1905"/>
                <a:solidFill>
                  <a:schemeClr val="accent4">
                    <a:lumMod val="50000"/>
                  </a:schemeClr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гуміфікації </a:t>
            </a:r>
            <a:r>
              <a:rPr lang="uk-UA" b="1" dirty="0" smtClean="0">
                <a:ln w="1905"/>
                <a:solidFill>
                  <a:schemeClr val="accent4">
                    <a:lumMod val="50000"/>
                  </a:schemeClr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і починається процес, в результаті якої  </a:t>
            </a:r>
            <a:endParaRPr lang="ru-RU" b="1" dirty="0" smtClean="0">
              <a:ln w="1905"/>
              <a:solidFill>
                <a:schemeClr val="accent4">
                  <a:lumMod val="50000"/>
                </a:schemeClr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uk-UA" b="1" dirty="0" smtClean="0">
                <a:ln w="1905"/>
                <a:solidFill>
                  <a:schemeClr val="accent4">
                    <a:lumMod val="50000"/>
                  </a:schemeClr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підвищується </a:t>
            </a:r>
            <a:r>
              <a:rPr lang="uk-UA" b="1" dirty="0" smtClean="0">
                <a:ln w="1905"/>
                <a:solidFill>
                  <a:schemeClr val="accent4">
                    <a:lumMod val="50000"/>
                  </a:schemeClr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вміст вуглецю. </a:t>
            </a:r>
            <a:endParaRPr lang="ru-RU" b="1" dirty="0" smtClean="0">
              <a:ln w="1905"/>
              <a:solidFill>
                <a:schemeClr val="accent4">
                  <a:lumMod val="50000"/>
                </a:schemeClr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3789040"/>
            <a:ext cx="59766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Утворюється порода, яка вже втратила </a:t>
            </a:r>
            <a:r>
              <a:rPr lang="uk-UA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вигляд </a:t>
            </a:r>
            <a:r>
              <a:rPr lang="uk-UA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торфу, але ще не схожа на вугілля. ЇЇ називають лігнітом.</a:t>
            </a:r>
            <a:endParaRPr lang="ru-RU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8231327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files.ub.ua/article/article/2/987747_872357_1361961349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5364868" y="198659"/>
            <a:ext cx="3662032" cy="315833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ua-ekonomist.com/uploads/posts/2015-10/1445288197_coal_m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789040"/>
            <a:ext cx="3381375" cy="233362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79512" y="188640"/>
            <a:ext cx="5184576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2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7030A0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З часом, ця порода зазнає дальших змін: вона стає більш міцною, в ній значно збільшується відсоток вуглецю. </a:t>
            </a:r>
            <a:endParaRPr lang="ru-RU" sz="2200" b="1" dirty="0" smtClean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7030A0"/>
              </a:solidFill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2" y="2060848"/>
            <a:ext cx="51845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2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Вона стає темнішою, хоч в ній і зберігаються залишки тканин і рослин. Це – буре вугілля.  </a:t>
            </a:r>
            <a:endParaRPr lang="ru-RU" sz="2200" b="1" dirty="0" smtClean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9512" y="3573016"/>
            <a:ext cx="525658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2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70C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З подальшим опусканням його шарів на значну глибину, діє збільшений тиск і підвищена температура.</a:t>
            </a:r>
            <a:endParaRPr lang="ru-RU" sz="2200" b="1" dirty="0" smtClean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0070C0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9512" y="5157192"/>
            <a:ext cx="525658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200" dirty="0" smtClean="0">
                <a:solidFill>
                  <a:srgbClr val="00B0F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Коли вона досягає 260-300°С, буре вугілля зазнає процесів </a:t>
            </a:r>
            <a:r>
              <a:rPr lang="uk-UA" sz="2200" dirty="0" err="1" smtClean="0">
                <a:solidFill>
                  <a:srgbClr val="00B0F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метаморфізації</a:t>
            </a:r>
            <a:r>
              <a:rPr lang="uk-UA" sz="2200" dirty="0" smtClean="0">
                <a:solidFill>
                  <a:srgbClr val="00B0F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 і переходить у кам’яне вугілля. </a:t>
            </a:r>
            <a:endParaRPr lang="ru-RU" sz="2200" dirty="0" smtClean="0">
              <a:solidFill>
                <a:srgbClr val="00B0F0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3911849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/>
      <p:bldP spid="6" grpId="0"/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260648"/>
            <a:ext cx="871296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 результаті цього зменшується кількість водню і кисню, але збільшується відсоток вуглецю. </a:t>
            </a:r>
            <a:endParaRPr lang="ru-RU" sz="28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3" name="Picture 2" descr="http://files.ub.ua/gallery/photos/4/191638_707f00.Ugolkamenny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229100"/>
            <a:ext cx="4762500" cy="26289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1520" y="1628800"/>
            <a:ext cx="87129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Arial" pitchFamily="34" charset="0"/>
              </a:rPr>
              <a:t>Вугілля</a:t>
            </a:r>
            <a:r>
              <a:rPr lang="uk-UA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uk-UA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Arial" pitchFamily="34" charset="0"/>
              </a:rPr>
              <a:t>стає чорним і твердим  з матовим або скляним блиском. </a:t>
            </a:r>
            <a:endParaRPr lang="ru-RU" sz="32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2780928"/>
            <a:ext cx="871296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Ніяких залишків рослин (лігніну і целюлози) і гумінових кислот у цьому вугіллі немає.</a:t>
            </a:r>
            <a:endParaRPr lang="ru-RU" sz="28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7897400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ctr"/>
            <a:r>
              <a:rPr lang="uk-UA" sz="6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Ітак</a:t>
            </a:r>
            <a:r>
              <a:rPr lang="uk-UA" sz="6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 Переходимо до другої частини нашого проекту.</a:t>
            </a:r>
            <a:endParaRPr lang="ru-RU" sz="6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ctr"/>
            <a:r>
              <a:rPr lang="uk-UA" sz="75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Кам’яне вугілля</a:t>
            </a:r>
            <a:endParaRPr lang="ru-RU" sz="75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332656"/>
            <a:ext cx="842493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uk-UA" altLang="ru-RU" sz="4800" b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uk-UA" altLang="ru-RU" sz="28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Кам'яне вугілля </a:t>
            </a:r>
            <a:r>
              <a:rPr lang="uk-UA" altLang="ru-RU" sz="28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— </a:t>
            </a:r>
            <a:r>
              <a:rPr lang="uk-UA" altLang="ru-RU" sz="28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тверда горюча корисна копалина, один з видів вугілля викопного, проміжний між бурим вугіллям і антрацитом</a:t>
            </a:r>
            <a:r>
              <a:rPr lang="uk-UA" altLang="ru-RU" sz="28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uk-UA" dirty="0"/>
          </a:p>
        </p:txBody>
      </p:sp>
      <p:pic>
        <p:nvPicPr>
          <p:cNvPr id="3" name="Picture 8" descr="http://www.ua.all.biz/img/ua/catalog/middle/440915.jpeg?rrr=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77879">
            <a:off x="6660232" y="3439246"/>
            <a:ext cx="2286000" cy="21852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0" descr="http://www.unn.com.ua/uploads/news/2014/10/23/6b33c0a7c2d4ae3e88040201b5537b9beea2c61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77879">
            <a:off x="314012" y="3548026"/>
            <a:ext cx="2376264" cy="20764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6" descr="http://www.ru.all.biz/img/ru/catalog/874135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3103">
            <a:off x="2915815" y="2911882"/>
            <a:ext cx="3552637" cy="35338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536" y="188640"/>
            <a:ext cx="84969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alt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Кам’яне вугілля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95500571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491" y="116632"/>
            <a:ext cx="9181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alt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Способи добування кам’яного вугілля:</a:t>
            </a:r>
            <a:endParaRPr lang="uk-UA" altLang="ru-RU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8196" name="Picture 4" descr="Перша копалина світу, яка почала &quot;обігрівати&quot; людину. ГО &quot;НРВ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815229"/>
            <a:ext cx="3744416" cy="20427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http://www.argus.ru/~/~/media/Images/Hero%20Box/Coal/Coal%20Ship.ashx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982" y="2465372"/>
            <a:ext cx="4344233" cy="23083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 descr="http://www.wired.com/images_blogs/wiredscience/2010/01/coal_f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564904"/>
            <a:ext cx="4032448" cy="23483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" descr="http://waterdefense.org/sites/default/files/WD_website_COAL_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653103"/>
            <a:ext cx="4104456" cy="22048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0" y="908720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Закритий спосіб (шахтний) </a:t>
            </a:r>
            <a:endParaRPr lang="ru-RU" sz="2000" b="1" dirty="0" smtClean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1412776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Відкритим способом (кар'єрний)</a:t>
            </a:r>
            <a:endParaRPr lang="ru-RU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glow rad="101600">
                  <a:schemeClr val="accent3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1916832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>
                <a:ln w="1905"/>
                <a:solidFill>
                  <a:srgbClr val="0070C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Гідравлічний спосіб (за допомогою водяних струменів під тиском). </a:t>
            </a:r>
            <a:endParaRPr lang="ru-RU" sz="2000" b="1" dirty="0" smtClean="0">
              <a:ln w="1905"/>
              <a:solidFill>
                <a:srgbClr val="0070C0"/>
              </a:solidFill>
              <a:effectLst>
                <a:glow rad="101600">
                  <a:schemeClr val="accent4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4819163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dok.znaimo.com.ua/pars_docs/refs/20/19395/img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280920" cy="61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73953749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16632"/>
            <a:ext cx="8813335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uk-UA" altLang="ru-RU" sz="4800" b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uk-UA" altLang="ru-RU" sz="28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Торф </a:t>
            </a:r>
            <a:r>
              <a:rPr lang="uk-UA" altLang="ru-RU" sz="28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та кам’яне вугілля утворюється в природних умовах шляхом багаторічного перетворення органічних решток, які залягають у надрах Землі. </a:t>
            </a:r>
            <a:r>
              <a:rPr lang="uk-UA" altLang="ru-RU" sz="28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Надмірне їхнє зловживання призведе до </a:t>
            </a:r>
            <a:r>
              <a:rPr lang="uk-UA" altLang="ru-RU" sz="28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їхнього вичерпування, що матиме тяжкий вплив на ланцюги живої природи.</a:t>
            </a:r>
            <a:endParaRPr lang="en-US" altLang="ru-RU" sz="28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uk-UA" sz="28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4" name="Picture 4" descr="Как топить каменным углем котел | Рос Недра Сбыт - продажа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75142">
            <a:off x="539552" y="3717032"/>
            <a:ext cx="3897609" cy="27363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Що таке вугілля і яким воно буває?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9266">
            <a:off x="4932040" y="3717032"/>
            <a:ext cx="3744416" cy="27363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0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alt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Висновок</a:t>
            </a:r>
          </a:p>
        </p:txBody>
      </p:sp>
    </p:spTree>
    <p:extLst>
      <p:ext uri="{BB962C8B-B14F-4D97-AF65-F5344CB8AC3E}">
        <p14:creationId xmlns="" xmlns:p14="http://schemas.microsoft.com/office/powerpoint/2010/main" val="21036047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628800"/>
          </a:xfrm>
        </p:spPr>
        <p:txBody>
          <a:bodyPr/>
          <a:lstStyle/>
          <a:p>
            <a:pPr algn="ctr"/>
            <a:r>
              <a:rPr lang="uk-UA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Отже. З цього проекту ми дізналися:</a:t>
            </a:r>
            <a:endParaRPr lang="ru-RU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844824"/>
            <a:ext cx="51845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Що таке торф</a:t>
            </a:r>
            <a:endParaRPr lang="ru-RU" sz="48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4221088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Що таке кам’яне вугілля</a:t>
            </a:r>
            <a:endParaRPr lang="ru-RU" sz="48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2924944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Як він утворюється</a:t>
            </a:r>
            <a:endParaRPr lang="ru-RU" sz="48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5517232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Як воно утворюється</a:t>
            </a:r>
            <a:endParaRPr lang="ru-RU" sz="48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332656"/>
            <a:ext cx="8568952" cy="720080"/>
          </a:xfrm>
        </p:spPr>
        <p:txBody>
          <a:bodyPr/>
          <a:lstStyle/>
          <a:p>
            <a:r>
              <a:rPr lang="uk-UA" sz="6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9933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 своєму проекті я:</a:t>
            </a:r>
            <a:endParaRPr lang="ru-RU" sz="6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9933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7544" y="1340768"/>
            <a:ext cx="77048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000" b="1" dirty="0" smtClean="0">
                <a:solidFill>
                  <a:srgbClr val="00206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Розкажу як утворився торф і кам’яне вугілля.</a:t>
            </a:r>
            <a:endParaRPr lang="ru-RU" sz="3000" dirty="0">
              <a:solidFill>
                <a:srgbClr val="002060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7544" y="2492896"/>
            <a:ext cx="69847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000" b="1" dirty="0" smtClean="0">
                <a:solidFill>
                  <a:srgbClr val="0070C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Розкажу більше про торф та кам’яне вугілля.</a:t>
            </a:r>
            <a:r>
              <a:rPr lang="uk-UA" sz="3000" dirty="0" smtClean="0">
                <a:solidFill>
                  <a:srgbClr val="0070C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 </a:t>
            </a:r>
            <a:endParaRPr lang="ru-RU" sz="3000" dirty="0" smtClean="0">
              <a:solidFill>
                <a:srgbClr val="0070C0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7544" y="3645024"/>
            <a:ext cx="79208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000" b="1" dirty="0" smtClean="0">
                <a:solidFill>
                  <a:srgbClr val="00B0F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А також розкажу, в якому середовищі, при яких умовах та на якій території утворюється торф і кам’яне вугілля.</a:t>
            </a:r>
            <a:endParaRPr lang="ru-RU" sz="3000" dirty="0">
              <a:solidFill>
                <a:srgbClr val="00B0F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2189061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02118" y="764704"/>
            <a:ext cx="77048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dirty="0" smtClean="0">
                <a:solidFill>
                  <a:srgbClr val="FFFF00"/>
                </a:solidFill>
                <a:latin typeface="Monotype Corsiva" pitchFamily="66" charset="0"/>
              </a:rPr>
              <a:t>Дякую за увагу!</a:t>
            </a:r>
            <a:endParaRPr lang="uk-UA" sz="8000" dirty="0">
              <a:solidFill>
                <a:srgbClr val="FFFF00"/>
              </a:solidFill>
              <a:latin typeface="Monotype Corsiva" pitchFamily="66" charset="0"/>
            </a:endParaRPr>
          </a:p>
        </p:txBody>
      </p:sp>
      <p:pic>
        <p:nvPicPr>
          <p:cNvPr id="1026" name="Picture 2" descr="Результат пошуку зображень за запитом торф і кам'яне вугілл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296213"/>
            <a:ext cx="8784976" cy="44704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86696989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1158081"/>
            <a:ext cx="8496944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alt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Торф </a:t>
            </a:r>
            <a:r>
              <a:rPr lang="uk-UA" altLang="ru-RU" sz="32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uk-UA" altLang="ru-RU" sz="28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порода </a:t>
            </a:r>
            <a:r>
              <a:rPr lang="uk-UA" altLang="ru-RU" sz="28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рослинного походження, утворена протягом тисяч років з недорозкладених рослинних залишків (трав, мохів та деревини), які внаслідок високої вологості та поганого доступу повітря мінералізувалися лише частково</a:t>
            </a:r>
            <a:r>
              <a:rPr lang="uk-UA" altLang="ru-RU" sz="28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altLang="ru-RU" sz="28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3" descr="D:\Disk_D\document\Мои документы\Школа\Біологія\10 клас\__16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77072"/>
            <a:ext cx="3528392" cy="248403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6" descr="http://chuvashiya.doski.ru/i/34/35/134355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022220"/>
            <a:ext cx="3375741" cy="248403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699792" y="203646"/>
            <a:ext cx="3384376" cy="923330"/>
          </a:xfrm>
          <a:prstGeom prst="rect">
            <a:avLst/>
          </a:prstGeom>
          <a:solidFill>
            <a:srgbClr val="993300"/>
          </a:solidFill>
          <a:ln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sz="5400" b="1" dirty="0" smtClean="0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ТОРФ</a:t>
            </a:r>
            <a:endParaRPr lang="uk-UA" sz="5400" b="1" dirty="0">
              <a:ln w="12700">
                <a:solidFill>
                  <a:srgbClr val="FFFF00"/>
                </a:solidFill>
                <a:prstDash val="solid"/>
              </a:ln>
              <a:solidFill>
                <a:srgbClr val="FFFF00"/>
              </a:solidFill>
              <a:effectLst>
                <a:glow rad="101600">
                  <a:schemeClr val="accent3">
                    <a:satMod val="175000"/>
                    <a:alpha val="40000"/>
                  </a:scheme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6966717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404664"/>
            <a:ext cx="756084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uk-UA" altLang="ru-RU" sz="4800" b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uk-UA" altLang="ru-RU" sz="3200" b="1" dirty="0" smtClean="0">
                <a:solidFill>
                  <a:schemeClr val="accent6">
                    <a:lumMod val="50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Торфоутворення</a:t>
            </a:r>
            <a:r>
              <a:rPr lang="uk-UA" alt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altLang="ru-RU" sz="24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— </a:t>
            </a:r>
            <a:r>
              <a:rPr lang="uk-UA" altLang="ru-RU" sz="28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неповне розкладення деревних, трав'яних рослин і мохів під дією бактерій і грибків — відбувається здебільшого в долішньому шарі торфу.</a:t>
            </a:r>
            <a:endParaRPr lang="en-US" altLang="ru-RU" sz="28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uk-UA" dirty="0"/>
          </a:p>
        </p:txBody>
      </p:sp>
      <p:pic>
        <p:nvPicPr>
          <p:cNvPr id="4" name="Picture 14" descr="http://www.ru.all.biz/img/ru/catalog/963760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295" y="3860268"/>
            <a:ext cx="2715553" cy="25241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http://www.ru.all.biz/img/ru/catalog/1409883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724" y="3728651"/>
            <a:ext cx="2160240" cy="21371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D:\Disk_D\document\Мои документы\Школа\Біологія\10 клас\2-peregnoj-chernozyom-mariupol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8906" y="3623508"/>
            <a:ext cx="3046524" cy="29976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27584" y="188640"/>
            <a:ext cx="72728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altLang="ru-RU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Утворення торфу</a:t>
            </a:r>
          </a:p>
        </p:txBody>
      </p:sp>
    </p:spTree>
    <p:extLst>
      <p:ext uri="{BB962C8B-B14F-4D97-AF65-F5344CB8AC3E}">
        <p14:creationId xmlns="" xmlns:p14="http://schemas.microsoft.com/office/powerpoint/2010/main" val="123036474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404664"/>
            <a:ext cx="885698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altLang="ru-RU" sz="28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  </a:t>
            </a:r>
          </a:p>
          <a:p>
            <a:r>
              <a:rPr lang="uk-UA" altLang="ru-RU" sz="28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altLang="ru-RU" sz="28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       До </a:t>
            </a:r>
            <a:r>
              <a:rPr lang="uk-UA" altLang="ru-RU" sz="28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рослин, які </a:t>
            </a:r>
            <a:r>
              <a:rPr lang="uk-UA" altLang="ru-RU" sz="28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відіграють</a:t>
            </a:r>
          </a:p>
          <a:p>
            <a:r>
              <a:rPr lang="uk-UA" altLang="ru-RU" sz="28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        основну роль в утворенні </a:t>
            </a:r>
          </a:p>
          <a:p>
            <a:r>
              <a:rPr lang="uk-UA" altLang="ru-RU" sz="28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altLang="ru-RU" sz="28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       торфу</a:t>
            </a:r>
            <a:r>
              <a:rPr lang="uk-UA" altLang="ru-RU" sz="28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uk-UA" altLang="ru-RU" sz="28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належать:</a:t>
            </a:r>
          </a:p>
          <a:p>
            <a:pPr marL="457200" indent="-457200">
              <a:buFont typeface="Wingdings" pitchFamily="2" charset="2"/>
              <a:buChar char="§"/>
            </a:pPr>
            <a:r>
              <a:rPr lang="uk-UA" altLang="ru-RU" sz="28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зелені </a:t>
            </a:r>
            <a:r>
              <a:rPr lang="uk-UA" altLang="ru-RU" sz="28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uk-UA" altLang="ru-RU" sz="2800" b="1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гіпнові</a:t>
            </a:r>
            <a:r>
              <a:rPr lang="uk-UA" altLang="ru-RU" sz="28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) та білі (сфагнові) мохи, численні види осок, очерет, аїр, </a:t>
            </a:r>
            <a:r>
              <a:rPr lang="uk-UA" altLang="ru-RU" sz="28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рогіз;</a:t>
            </a:r>
          </a:p>
          <a:p>
            <a:pPr marL="457200" indent="-457200">
              <a:buFont typeface="Wingdings" pitchFamily="2" charset="2"/>
              <a:buChar char="§"/>
            </a:pPr>
            <a:r>
              <a:rPr lang="uk-UA" altLang="ru-RU" sz="28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 </a:t>
            </a:r>
            <a:r>
              <a:rPr lang="uk-UA" altLang="ru-RU" sz="28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трав'янистих — хвощі, пухівки, </a:t>
            </a:r>
            <a:r>
              <a:rPr lang="uk-UA" altLang="ru-RU" sz="2800" b="1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шейхцерія</a:t>
            </a:r>
            <a:r>
              <a:rPr lang="uk-UA" altLang="ru-RU" sz="28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шабельник, </a:t>
            </a:r>
            <a:r>
              <a:rPr lang="uk-UA" altLang="ru-RU" sz="28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бобівник;</a:t>
            </a:r>
          </a:p>
          <a:p>
            <a:pPr marL="457200" indent="-457200">
              <a:buFont typeface="Wingdings" pitchFamily="2" charset="2"/>
              <a:buChar char="§"/>
            </a:pPr>
            <a:r>
              <a:rPr lang="uk-UA" altLang="ru-RU" sz="28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деревні </a:t>
            </a:r>
            <a:r>
              <a:rPr lang="uk-UA" altLang="ru-RU" sz="28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породи (береза, вільха, верба</a:t>
            </a:r>
            <a:r>
              <a:rPr lang="uk-UA" altLang="ru-RU" sz="28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);</a:t>
            </a:r>
          </a:p>
          <a:p>
            <a:pPr marL="457200" indent="-457200">
              <a:buFont typeface="Wingdings" pitchFamily="2" charset="2"/>
              <a:buChar char="§"/>
            </a:pPr>
            <a:r>
              <a:rPr lang="uk-UA" altLang="ru-RU" sz="28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напівчагарникові </a:t>
            </a:r>
            <a:r>
              <a:rPr lang="uk-UA" altLang="ru-RU" sz="28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(верес, лохина, </a:t>
            </a:r>
            <a:r>
              <a:rPr lang="uk-UA" altLang="ru-RU" sz="28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багульник</a:t>
            </a:r>
            <a:r>
              <a:rPr lang="uk-UA" altLang="ru-RU" sz="28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).</a:t>
            </a:r>
            <a:endParaRPr lang="en-US" altLang="ru-RU" sz="28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uk-UA" sz="20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3" name="Picture 2" descr="D:\Disk_D\document\Мои документы\Школа\Біологія\10 клас\1-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260648"/>
            <a:ext cx="3103513" cy="18245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utoShape 2" descr="Напівчагарник — Вікіпеді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6" name="Picture 8" descr="http://www.playcast.ru/uploads/2015/09/13/15056526.gif"/>
          <p:cNvPicPr>
            <a:picLocks noChangeAspect="1" noChangeArrowheads="1" noCrop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95536" y="4725144"/>
            <a:ext cx="8142975" cy="17907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59153698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404664"/>
            <a:ext cx="842493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altLang="ru-RU" sz="28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Колір </a:t>
            </a:r>
            <a:r>
              <a:rPr lang="uk-UA" altLang="ru-RU" sz="28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торфу, </a:t>
            </a:r>
            <a:r>
              <a:rPr lang="uk-UA" altLang="ru-RU" sz="28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надає </a:t>
            </a:r>
            <a:r>
              <a:rPr lang="uk-UA" altLang="ru-RU" sz="2800" b="1" i="1" u="sng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гумус</a:t>
            </a:r>
            <a:r>
              <a:rPr lang="uk-UA" altLang="ru-RU" sz="28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котрий зумовлює його основні властивості й надає м'якість. Найважливішими показниками торфу є </a:t>
            </a:r>
            <a:r>
              <a:rPr lang="uk-UA" altLang="ru-RU" sz="2800" b="1" i="1" u="sng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ступінь розкладення</a:t>
            </a:r>
            <a:r>
              <a:rPr lang="uk-UA" altLang="ru-RU" sz="2800" b="1" i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altLang="ru-RU" sz="28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та </a:t>
            </a:r>
            <a:r>
              <a:rPr lang="uk-UA" altLang="ru-RU" sz="2800" b="1" i="1" u="sng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попільність.</a:t>
            </a:r>
          </a:p>
          <a:p>
            <a:endParaRPr lang="uk-UA" sz="28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5" descr="D:\Disk_D\document\Мои документы\Школа\Біологія\10 клас\3_10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5" y="2602946"/>
            <a:ext cx="3785959" cy="37063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 descr="D:\Disk_D\document\Мои документы\Школа\Біологія\10 клас\2-peregnoj-chernozyom-mariupo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02946"/>
            <a:ext cx="3766777" cy="37063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71776336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8792409" cy="2808312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6" name="TextBox 5"/>
          <p:cNvSpPr txBox="1"/>
          <p:nvPr/>
        </p:nvSpPr>
        <p:spPr>
          <a:xfrm>
            <a:off x="179512" y="3212976"/>
            <a:ext cx="8784976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Щорічний приріст рослинного загалу, з якого утворюється торф, коливається від 10 до 25 мм на рік і залежить від видів рослин, кліматичних умов та типу боліт.</a:t>
            </a:r>
            <a:endParaRPr lang="ru-RU" sz="32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79512" y="5517232"/>
            <a:ext cx="87849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Щорічний приріст торфу становить всього лише 0,5-1 мм в рік. </a:t>
            </a:r>
            <a:endParaRPr lang="ru-RU" sz="32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5149755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3648" y="548680"/>
            <a:ext cx="5040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dirty="0"/>
          </a:p>
        </p:txBody>
      </p:sp>
      <p:sp>
        <p:nvSpPr>
          <p:cNvPr id="3" name="TextBox 2"/>
          <p:cNvSpPr txBox="1"/>
          <p:nvPr/>
        </p:nvSpPr>
        <p:spPr>
          <a:xfrm>
            <a:off x="179512" y="188640"/>
            <a:ext cx="86887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Класифікація торфу: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95536" y="1052736"/>
            <a:ext cx="7200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Торф </a:t>
            </a:r>
            <a:r>
              <a:rPr lang="uk-UA" sz="2400" b="1" i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верхового типу </a:t>
            </a:r>
            <a:r>
              <a:rPr lang="uk-UA" sz="24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(верховий торф) — генетичний тип торфу, в ботанічному складі якого залишки рослинності верхового типу складають не менше 95 %.</a:t>
            </a:r>
            <a:endParaRPr lang="ru-RU" sz="2400" b="1" dirty="0" smtClean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5536" y="2636912"/>
            <a:ext cx="65527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Торф </a:t>
            </a:r>
            <a:r>
              <a:rPr lang="uk-UA" sz="24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перехідного типу </a:t>
            </a:r>
            <a:r>
              <a:rPr lang="uk-UA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(перехідний торф) — генетичний тип торфу, в ботанічному складі якого залишки рослинності верхового типу складають від 10 % до 90 %, а решта — залишки рослинності низинного типу.</a:t>
            </a:r>
            <a:endParaRPr lang="ru-RU" sz="24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4941168"/>
            <a:ext cx="74168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n w="1905"/>
                <a:solidFill>
                  <a:srgbClr val="0070C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Торф </a:t>
            </a:r>
            <a:r>
              <a:rPr lang="uk-UA" sz="2400" b="1" i="1" dirty="0" smtClean="0">
                <a:ln w="1905"/>
                <a:solidFill>
                  <a:srgbClr val="0070C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низинного типу </a:t>
            </a:r>
            <a:r>
              <a:rPr lang="uk-UA" sz="2400" b="1" dirty="0" smtClean="0">
                <a:ln w="1905"/>
                <a:solidFill>
                  <a:srgbClr val="0070C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(низинний торф) — генетичний тип торфу, в ботанічному складі якого не менше 95 % залишків рослинності низинного типу. </a:t>
            </a:r>
            <a:endParaRPr lang="ru-RU" sz="2400" b="1" dirty="0" smtClean="0">
              <a:ln w="1905"/>
              <a:solidFill>
                <a:srgbClr val="0070C0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2115167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dok.znaimo.com.ua/pars_docs/refs/20/19395/img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6672"/>
            <a:ext cx="8064896" cy="5972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70022419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ummer">
  <a:themeElements>
    <a:clrScheme name="Summer">
      <a:dk1>
        <a:sysClr val="windowText" lastClr="000000"/>
      </a:dk1>
      <a:lt1>
        <a:sysClr val="window" lastClr="FFFFFF"/>
      </a:lt1>
      <a:dk2>
        <a:srgbClr val="E89117"/>
      </a:dk2>
      <a:lt2>
        <a:srgbClr val="FEDD78"/>
      </a:lt2>
      <a:accent1>
        <a:srgbClr val="A1B633"/>
      </a:accent1>
      <a:accent2>
        <a:srgbClr val="C4D73F"/>
      </a:accent2>
      <a:accent3>
        <a:srgbClr val="FFCE2D"/>
      </a:accent3>
      <a:accent4>
        <a:srgbClr val="FFA600"/>
      </a:accent4>
      <a:accent5>
        <a:srgbClr val="ED5E00"/>
      </a:accent5>
      <a:accent6>
        <a:srgbClr val="C62D03"/>
      </a:accent6>
      <a:hlink>
        <a:srgbClr val="408080"/>
      </a:hlink>
      <a:folHlink>
        <a:srgbClr val="5EAEAE"/>
      </a:folHlink>
    </a:clrScheme>
    <a:fontScheme name="Summer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ummer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2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30000"/>
                <a:lumMod val="10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TM01972873[[fn=Лето]]</Template>
  <TotalTime>955</TotalTime>
  <Words>504</Words>
  <Application>Microsoft Office PowerPoint</Application>
  <PresentationFormat>Экран (4:3)</PresentationFormat>
  <Paragraphs>58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Summer</vt:lpstr>
      <vt:lpstr>Слайд 1</vt:lpstr>
      <vt:lpstr>У своєму проекті я: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Ітак. Переходимо до другої частини нашого проекту.</vt:lpstr>
      <vt:lpstr>Кам’яне вугілля</vt:lpstr>
      <vt:lpstr>Слайд 15</vt:lpstr>
      <vt:lpstr>Слайд 16</vt:lpstr>
      <vt:lpstr>Слайд 17</vt:lpstr>
      <vt:lpstr>Слайд 18</vt:lpstr>
      <vt:lpstr>Отже. З цього проекту ми дізналися:</vt:lpstr>
      <vt:lpstr>Слайд 20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пк</dc:creator>
  <cp:lastModifiedBy>Яша</cp:lastModifiedBy>
  <cp:revision>26</cp:revision>
  <dcterms:created xsi:type="dcterms:W3CDTF">2020-04-06T06:38:38Z</dcterms:created>
  <dcterms:modified xsi:type="dcterms:W3CDTF">2023-04-19T12:24:46Z</dcterms:modified>
</cp:coreProperties>
</file>