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Nuni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italic.fntdata"/><Relationship Id="rId6" Type="http://schemas.openxmlformats.org/officeDocument/2006/relationships/slide" Target="slides/slide1.xml"/><Relationship Id="rId18" Type="http://schemas.openxmlformats.org/officeDocument/2006/relationships/font" Target="fonts/Nuni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5a90848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a5a90848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aef0ba7b68_3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aef0ba7b68_3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ab1f4c2bbb_3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ab1f4c2bbb_3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ab0f4e8d79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ab0f4e8d79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ab0f4e8d79_2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ab0f4e8d79_2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aef0ba7b68_3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aef0ba7b68_3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b1f4c2bbb_3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ab1f4c2bbb_3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a5a90848f6_1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a5a90848f6_1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ab1f4c2bbb_1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ab1f4c2bbb_1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a5a90848f6_1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a5a90848f6_1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ab1f4c2bbb_3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ab1f4c2bbb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504275" y="458425"/>
            <a:ext cx="8104800" cy="414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>
                <a:solidFill>
                  <a:srgbClr val="0000FF"/>
                </a:solidFill>
              </a:rPr>
              <a:t>          Контроль читання </a:t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>
                <a:solidFill>
                  <a:srgbClr val="0000FF"/>
                </a:solidFill>
              </a:rPr>
              <a:t>                     Reading </a:t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500">
                <a:solidFill>
                  <a:srgbClr val="0000FF"/>
                </a:solidFill>
              </a:rPr>
              <a:t>                      6 клас</a:t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rgbClr val="0000FF"/>
              </a:solidFill>
            </a:endParaRPr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4355025" y="2493800"/>
            <a:ext cx="4025100" cy="14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FF"/>
                </a:solidFill>
              </a:rPr>
              <a:t>      Вчитель англійської мови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FF"/>
                </a:solidFill>
              </a:rPr>
              <a:t>     Одеської ЗОШ №78 І-ІІІ ступенів 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rgbClr val="0000FF"/>
                </a:solidFill>
              </a:rPr>
              <a:t>      Караджа Тетяна Анатоліївна</a:t>
            </a:r>
            <a:endParaRPr sz="2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</a:endParaRPr>
          </a:p>
        </p:txBody>
      </p:sp>
      <p:pic>
        <p:nvPicPr>
          <p:cNvPr id="130" name="Google Shape;130;p13"/>
          <p:cNvPicPr preferRelativeResize="0"/>
          <p:nvPr/>
        </p:nvPicPr>
        <p:blipFill rotWithShape="1">
          <a:blip r:embed="rId3">
            <a:alphaModFix/>
          </a:blip>
          <a:srcRect b="0" l="0" r="0" t="-15767"/>
          <a:stretch/>
        </p:blipFill>
        <p:spPr>
          <a:xfrm>
            <a:off x="595950" y="2433025"/>
            <a:ext cx="4025100" cy="223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2"/>
          <p:cNvSpPr txBox="1"/>
          <p:nvPr>
            <p:ph type="title"/>
          </p:nvPr>
        </p:nvSpPr>
        <p:spPr>
          <a:xfrm>
            <a:off x="819150" y="845600"/>
            <a:ext cx="7505700" cy="381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200">
                <a:solidFill>
                  <a:srgbClr val="0000FF"/>
                </a:solidFill>
              </a:rPr>
              <a:t>Keys :</a:t>
            </a:r>
            <a:endParaRPr b="1" sz="22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0000FF"/>
              </a:solidFill>
            </a:endParaRPr>
          </a:p>
        </p:txBody>
      </p:sp>
      <p:sp>
        <p:nvSpPr>
          <p:cNvPr id="201" name="Google Shape;201;p22"/>
          <p:cNvSpPr txBox="1"/>
          <p:nvPr>
            <p:ph idx="1" type="body"/>
          </p:nvPr>
        </p:nvSpPr>
        <p:spPr>
          <a:xfrm>
            <a:off x="819150" y="1375275"/>
            <a:ext cx="7505700" cy="306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/>
              <a:t>Task 3  </a:t>
            </a:r>
            <a:endParaRPr b="1" sz="18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ru" sz="1800"/>
              <a:t>popular,  2. traditions,  3. tree,  4. wishes , 5. hats/ toys.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800"/>
              <a:t>  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1800"/>
          </a:p>
        </p:txBody>
      </p:sp>
      <p:sp>
        <p:nvSpPr>
          <p:cNvPr id="202" name="Google Shape;202;p22"/>
          <p:cNvSpPr txBox="1"/>
          <p:nvPr/>
        </p:nvSpPr>
        <p:spPr>
          <a:xfrm>
            <a:off x="907675" y="1696175"/>
            <a:ext cx="6903600" cy="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3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3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209" name="Google Shape;20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23"/>
          <p:cNvSpPr txBox="1"/>
          <p:nvPr/>
        </p:nvSpPr>
        <p:spPr>
          <a:xfrm>
            <a:off x="1908825" y="1504500"/>
            <a:ext cx="5416200" cy="16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</a:t>
            </a:r>
            <a:r>
              <a:rPr i="1" lang="ru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</a:t>
            </a:r>
            <a:endParaRPr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</a:t>
            </a:r>
            <a:r>
              <a:rPr i="1"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Thank you for your attention !</a:t>
            </a:r>
            <a:endParaRPr i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GOOD LUCK !</a:t>
            </a:r>
            <a:endParaRPr i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Calibri"/>
                <a:ea typeface="Calibri"/>
                <a:cs typeface="Calibri"/>
                <a:sym typeface="Calibri"/>
              </a:rPr>
              <a:t>                        </a:t>
            </a:r>
            <a:endParaRPr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            </a:t>
            </a:r>
            <a:endParaRPr>
              <a:solidFill>
                <a:srgbClr val="0000FF"/>
              </a:solidFill>
            </a:endParaRPr>
          </a:p>
        </p:txBody>
      </p:sp>
      <p:sp>
        <p:nvSpPr>
          <p:cNvPr id="136" name="Google Shape;136;p14"/>
          <p:cNvSpPr txBox="1"/>
          <p:nvPr>
            <p:ph idx="1" type="body"/>
          </p:nvPr>
        </p:nvSpPr>
        <p:spPr>
          <a:xfrm>
            <a:off x="762725" y="23198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ru"/>
              <a:t>  </a:t>
            </a:r>
            <a:endParaRPr/>
          </a:p>
        </p:txBody>
      </p:sp>
      <p:sp>
        <p:nvSpPr>
          <p:cNvPr id="137" name="Google Shape;137;p14"/>
          <p:cNvSpPr txBox="1"/>
          <p:nvPr/>
        </p:nvSpPr>
        <p:spPr>
          <a:xfrm>
            <a:off x="769050" y="2162700"/>
            <a:ext cx="7605900" cy="210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       </a:t>
            </a:r>
            <a:endParaRPr/>
          </a:p>
        </p:txBody>
      </p:sp>
      <p:pic>
        <p:nvPicPr>
          <p:cNvPr id="138" name="Google Shape;13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8650" y="197475"/>
            <a:ext cx="8754299" cy="483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4"/>
          <p:cNvSpPr txBox="1"/>
          <p:nvPr/>
        </p:nvSpPr>
        <p:spPr>
          <a:xfrm>
            <a:off x="1419875" y="1278825"/>
            <a:ext cx="6384600" cy="22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</a:t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   Reading </a:t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Test</a:t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Christmas in Great Britain and America</a:t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7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/>
        </p:nvSpPr>
        <p:spPr>
          <a:xfrm>
            <a:off x="3789450" y="2952575"/>
            <a:ext cx="5416200" cy="6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47" name="Google Shape;14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475" y="159850"/>
            <a:ext cx="8820099" cy="48741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5"/>
          <p:cNvSpPr txBox="1"/>
          <p:nvPr/>
        </p:nvSpPr>
        <p:spPr>
          <a:xfrm>
            <a:off x="1805400" y="1777175"/>
            <a:ext cx="5416200" cy="6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5"/>
          <p:cNvSpPr txBox="1"/>
          <p:nvPr/>
        </p:nvSpPr>
        <p:spPr>
          <a:xfrm>
            <a:off x="677000" y="404325"/>
            <a:ext cx="7268700" cy="42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500">
                <a:latin typeface="Calibri"/>
                <a:ea typeface="Calibri"/>
                <a:cs typeface="Calibri"/>
                <a:sym typeface="Calibri"/>
              </a:rPr>
              <a:t>Before you read the text please pay attention to these words: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holiday - свято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celebrate - святкувати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to connect - з’єднувати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Norway - Норвегія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gift - подарунок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to receive - отримувати 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to pull - тягнути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relative - родич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to stir - розмішувати </a:t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/>
          <p:nvPr>
            <p:ph type="title"/>
          </p:nvPr>
        </p:nvSpPr>
        <p:spPr>
          <a:xfrm>
            <a:off x="819150" y="403400"/>
            <a:ext cx="7505700" cy="58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000">
                <a:solidFill>
                  <a:srgbClr val="FF0000"/>
                </a:solidFill>
              </a:rPr>
              <a:t>                     Christmas in Great Britain and America</a:t>
            </a:r>
            <a:r>
              <a:rPr b="1" lang="ru">
                <a:solidFill>
                  <a:srgbClr val="FF0000"/>
                </a:solidFill>
              </a:rPr>
              <a:t> 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55" name="Google Shape;155;p16"/>
          <p:cNvSpPr txBox="1"/>
          <p:nvPr>
            <p:ph idx="1" type="body"/>
          </p:nvPr>
        </p:nvSpPr>
        <p:spPr>
          <a:xfrm>
            <a:off x="467600" y="990200"/>
            <a:ext cx="8169000" cy="3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1600">
                <a:solidFill>
                  <a:srgbClr val="000000"/>
                </a:solidFill>
              </a:rPr>
              <a:t>The most popular</a:t>
            </a:r>
            <a:r>
              <a:rPr b="1" i="1" lang="ru" sz="1600">
                <a:solidFill>
                  <a:srgbClr val="FF0000"/>
                </a:solidFill>
              </a:rPr>
              <a:t> holiday </a:t>
            </a:r>
            <a:r>
              <a:rPr i="1" lang="ru" sz="1600">
                <a:solidFill>
                  <a:srgbClr val="000000"/>
                </a:solidFill>
              </a:rPr>
              <a:t>in Great Britain and America is Christmas. they</a:t>
            </a:r>
            <a:r>
              <a:rPr b="1" i="1" lang="ru" sz="1600">
                <a:solidFill>
                  <a:srgbClr val="FF0000"/>
                </a:solidFill>
              </a:rPr>
              <a:t> celebrate </a:t>
            </a:r>
            <a:r>
              <a:rPr i="1" lang="ru" sz="1600">
                <a:solidFill>
                  <a:srgbClr val="000000"/>
                </a:solidFill>
              </a:rPr>
              <a:t>Christmas on the 25th of December. There are a lot of traditions</a:t>
            </a:r>
            <a:r>
              <a:rPr b="1" i="1" lang="ru" sz="1600">
                <a:solidFill>
                  <a:srgbClr val="FF0000"/>
                </a:solidFill>
              </a:rPr>
              <a:t> connected </a:t>
            </a:r>
            <a:r>
              <a:rPr i="1" lang="ru" sz="1600">
                <a:solidFill>
                  <a:srgbClr val="000000"/>
                </a:solidFill>
              </a:rPr>
              <a:t>with Christmas . Every people of </a:t>
            </a:r>
            <a:r>
              <a:rPr b="1" i="1" lang="ru" sz="1600">
                <a:solidFill>
                  <a:srgbClr val="FF0000"/>
                </a:solidFill>
              </a:rPr>
              <a:t>Norway</a:t>
            </a:r>
            <a:r>
              <a:rPr i="1" lang="ru" sz="1600">
                <a:solidFill>
                  <a:srgbClr val="000000"/>
                </a:solidFill>
              </a:rPr>
              <a:t> give the city of London a present. It is a Christmas tree and it stands in Trafalgar Square. Most family decorate their houses with a Christmas tree , buy </a:t>
            </a:r>
            <a:r>
              <a:rPr b="1" i="1" lang="ru" sz="1600">
                <a:solidFill>
                  <a:srgbClr val="FF0000"/>
                </a:solidFill>
              </a:rPr>
              <a:t>gifts</a:t>
            </a:r>
            <a:r>
              <a:rPr i="1" lang="ru" sz="1600">
                <a:solidFill>
                  <a:srgbClr val="000000"/>
                </a:solidFill>
              </a:rPr>
              <a:t> for the family and friends , write Christmas cards. In England almost every family </a:t>
            </a:r>
            <a:r>
              <a:rPr b="1" i="1" lang="ru" sz="1600">
                <a:solidFill>
                  <a:srgbClr val="FF0000"/>
                </a:solidFill>
              </a:rPr>
              <a:t>receives</a:t>
            </a:r>
            <a:r>
              <a:rPr i="1" lang="ru" sz="1600">
                <a:solidFill>
                  <a:srgbClr val="000000"/>
                </a:solidFill>
              </a:rPr>
              <a:t> more than 60 Christmas cards. On Christmas Eve people put their presents under the tree. And usually they have Christmas crackers. When they </a:t>
            </a:r>
            <a:r>
              <a:rPr b="1" i="1" lang="ru" sz="1600">
                <a:solidFill>
                  <a:srgbClr val="FF0000"/>
                </a:solidFill>
              </a:rPr>
              <a:t>pull </a:t>
            </a:r>
            <a:r>
              <a:rPr i="1" lang="ru" sz="1600">
                <a:solidFill>
                  <a:srgbClr val="000000"/>
                </a:solidFill>
              </a:rPr>
              <a:t>them , they make a bang and inside there is usually a paper hat or a small toy. People open their presents on Christmas morning and they all happy with what they have. For Christmas lunch people eat turkey , potatoes and green vegetables. Then they have Christmas pudding. In England they make pudding for Christmas . All the family </a:t>
            </a:r>
            <a:r>
              <a:rPr b="1" i="1" lang="ru" sz="1600">
                <a:solidFill>
                  <a:srgbClr val="FF0000"/>
                </a:solidFill>
              </a:rPr>
              <a:t>stir </a:t>
            </a:r>
            <a:r>
              <a:rPr i="1" lang="ru" sz="1600">
                <a:solidFill>
                  <a:srgbClr val="000000"/>
                </a:solidFill>
              </a:rPr>
              <a:t>the pudding and make a wish. At five o’clock it is time for tea and Christmas cake. The day after Christmas is Boxing Day .People usually visit their</a:t>
            </a:r>
            <a:r>
              <a:rPr b="1" i="1" lang="ru" sz="1600">
                <a:solidFill>
                  <a:srgbClr val="FF0000"/>
                </a:solidFill>
              </a:rPr>
              <a:t> relatives</a:t>
            </a:r>
            <a:r>
              <a:rPr i="1" lang="ru" sz="1600">
                <a:solidFill>
                  <a:srgbClr val="000000"/>
                </a:solidFill>
              </a:rPr>
              <a:t> and friends . They don’t work on that day.</a:t>
            </a:r>
            <a:endParaRPr i="1" sz="16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i="1" sz="16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62" name="Google Shape;16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8970575" cy="527021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3" name="Google Shape;163;p17"/>
          <p:cNvCxnSpPr>
            <a:stCxn id="162" idx="1"/>
          </p:cNvCxnSpPr>
          <p:nvPr/>
        </p:nvCxnSpPr>
        <p:spPr>
          <a:xfrm flipH="1">
            <a:off x="-174000" y="2635106"/>
            <a:ext cx="174000" cy="516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64" name="Google Shape;164;p17"/>
          <p:cNvSpPr txBox="1"/>
          <p:nvPr/>
        </p:nvSpPr>
        <p:spPr>
          <a:xfrm>
            <a:off x="752250" y="761650"/>
            <a:ext cx="7325100" cy="37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Calibri"/>
                <a:ea typeface="Calibri"/>
                <a:cs typeface="Calibri"/>
                <a:sym typeface="Calibri"/>
              </a:rPr>
              <a:t>                    </a:t>
            </a:r>
            <a:r>
              <a:rPr lang="ru" sz="1900">
                <a:latin typeface="Calibri"/>
                <a:ea typeface="Calibri"/>
                <a:cs typeface="Calibri"/>
                <a:sym typeface="Calibri"/>
              </a:rPr>
              <a:t>                                   </a:t>
            </a:r>
            <a:r>
              <a:rPr i="1" lang="ru" sz="2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i="1"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Task 1</a:t>
            </a:r>
            <a:endParaRPr i="1"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AutoNum type="romanUcPeriod"/>
            </a:pPr>
            <a:r>
              <a:rPr i="1"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Answer the questions  :</a:t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AutoNum type="arabicPeriod"/>
            </a:pPr>
            <a:r>
              <a:rPr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When do people open their Christmas presents ?</a:t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AutoNum type="arabicPeriod"/>
            </a:pPr>
            <a:r>
              <a:rPr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do they usually have for Christmas lunch ?</a:t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500"/>
              <a:buFont typeface="Calibri"/>
              <a:buAutoNum type="arabicPeriod"/>
            </a:pPr>
            <a:r>
              <a:rPr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do people do on Boxing Day ?</a:t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2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300">
                <a:solidFill>
                  <a:srgbClr val="000000"/>
                </a:solidFill>
              </a:rPr>
              <a:t>Keys:</a:t>
            </a:r>
            <a:endParaRPr b="1" sz="23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100">
                <a:solidFill>
                  <a:srgbClr val="000000"/>
                </a:solidFill>
              </a:rPr>
              <a:t>Task 1</a:t>
            </a:r>
            <a:endParaRPr i="1" sz="21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100">
              <a:solidFill>
                <a:srgbClr val="000000"/>
              </a:solidFill>
            </a:endParaRPr>
          </a:p>
        </p:txBody>
      </p:sp>
      <p:sp>
        <p:nvSpPr>
          <p:cNvPr id="170" name="Google Shape;170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i="1" lang="ru" sz="2000">
                <a:solidFill>
                  <a:srgbClr val="000000"/>
                </a:solidFill>
              </a:rPr>
              <a:t>People open their presents on Christmas morning .</a:t>
            </a:r>
            <a:endParaRPr i="1"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i="1" lang="ru" sz="2000">
                <a:solidFill>
                  <a:srgbClr val="000000"/>
                </a:solidFill>
              </a:rPr>
              <a:t>For Christmas lunch they have turkey, potatoes and green vegetables.</a:t>
            </a:r>
            <a:endParaRPr i="1"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AutoNum type="arabicPeriod"/>
            </a:pPr>
            <a:r>
              <a:rPr i="1" lang="ru" sz="2000">
                <a:solidFill>
                  <a:srgbClr val="000000"/>
                </a:solidFill>
              </a:rPr>
              <a:t>People usually visit their relatives and friends. They don’t work on that day.</a:t>
            </a:r>
            <a:endParaRPr i="1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77" name="Google Shape;17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86826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9"/>
          <p:cNvSpPr txBox="1"/>
          <p:nvPr/>
        </p:nvSpPr>
        <p:spPr>
          <a:xfrm>
            <a:off x="1382250" y="1344650"/>
            <a:ext cx="5416200" cy="6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9"/>
          <p:cNvSpPr txBox="1"/>
          <p:nvPr/>
        </p:nvSpPr>
        <p:spPr>
          <a:xfrm>
            <a:off x="705225" y="845600"/>
            <a:ext cx="7776300" cy="35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19"/>
          <p:cNvSpPr txBox="1"/>
          <p:nvPr/>
        </p:nvSpPr>
        <p:spPr>
          <a:xfrm>
            <a:off x="672275" y="752250"/>
            <a:ext cx="7842300" cy="36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</a:t>
            </a:r>
            <a:r>
              <a:rPr i="1" lang="ru" sz="2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Task 2</a:t>
            </a:r>
            <a:endParaRPr i="1"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II. Write the following sentences are true or false.</a:t>
            </a:r>
            <a:endParaRPr i="1" sz="25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AutoNum type="arabicPeriod"/>
            </a:pPr>
            <a:r>
              <a:rPr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People in great Britain and America celebrate Christmas on the 26th of December.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AutoNum type="arabicPeriod"/>
            </a:pPr>
            <a:r>
              <a:rPr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Every year a Christmas tree comes from Norway.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AutoNum type="arabicPeriod"/>
            </a:pPr>
            <a:r>
              <a:rPr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England people receive a few Christmas cards .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AutoNum type="arabicPeriod"/>
            </a:pPr>
            <a:r>
              <a:rPr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Before Christmas people usually make puddings .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AutoNum type="arabicPeriod"/>
            </a:pPr>
            <a:r>
              <a:rPr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the family only grandmother can make Christmas pudding.</a:t>
            </a:r>
            <a:endParaRPr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</a:rPr>
              <a:t>Keys: </a:t>
            </a:r>
            <a:endParaRPr sz="23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</a:rPr>
              <a:t>Task 2</a:t>
            </a:r>
            <a:endParaRPr sz="1600">
              <a:solidFill>
                <a:srgbClr val="000000"/>
              </a:solidFill>
            </a:endParaRPr>
          </a:p>
        </p:txBody>
      </p:sp>
      <p:sp>
        <p:nvSpPr>
          <p:cNvPr id="186" name="Google Shape;186;p20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ru" sz="1800">
                <a:solidFill>
                  <a:srgbClr val="000000"/>
                </a:solidFill>
              </a:rPr>
              <a:t>False</a:t>
            </a:r>
            <a:endParaRPr i="1"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ru" sz="1800"/>
              <a:t>True</a:t>
            </a:r>
            <a:endParaRPr i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ru" sz="1800"/>
              <a:t>True</a:t>
            </a:r>
            <a:endParaRPr i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ru" sz="1800"/>
              <a:t>True</a:t>
            </a:r>
            <a:endParaRPr i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i="1" lang="ru" sz="1800"/>
              <a:t>False</a:t>
            </a:r>
            <a:r>
              <a:rPr i="1" lang="ru" sz="1800"/>
              <a:t> </a:t>
            </a:r>
            <a:endParaRPr i="1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1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93" name="Google Shape;19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22812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1"/>
          <p:cNvSpPr txBox="1"/>
          <p:nvPr/>
        </p:nvSpPr>
        <p:spPr>
          <a:xfrm>
            <a:off x="819150" y="845600"/>
            <a:ext cx="7568400" cy="35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1"/>
          <p:cNvSpPr txBox="1"/>
          <p:nvPr/>
        </p:nvSpPr>
        <p:spPr>
          <a:xfrm>
            <a:off x="940300" y="845600"/>
            <a:ext cx="7505700" cy="370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i="1" lang="ru" sz="2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                 </a:t>
            </a:r>
            <a:r>
              <a:rPr i="1"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Task 3</a:t>
            </a:r>
            <a:endParaRPr i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III. Fill the missing words </a:t>
            </a:r>
            <a:r>
              <a:rPr i="1" lang="ru" sz="24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( wishes , popular, traditions, hats, toys, tree ).</a:t>
            </a:r>
            <a:endParaRPr i="1" sz="24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libri"/>
              <a:buAutoNum type="arabicPeriod"/>
            </a:pPr>
            <a:r>
              <a:rPr lang="ru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Christmas is very ______________ holiday.</a:t>
            </a:r>
            <a:endParaRPr sz="2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libri"/>
              <a:buAutoNum type="arabicPeriod"/>
            </a:pPr>
            <a:r>
              <a:rPr lang="ru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a lot of Christmas ___________ .</a:t>
            </a:r>
            <a:endParaRPr sz="2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libri"/>
              <a:buAutoNum type="arabicPeriod"/>
            </a:pPr>
            <a:r>
              <a:rPr lang="ru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People decorate their houses with a Christmas ____________ .</a:t>
            </a:r>
            <a:endParaRPr sz="2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libri"/>
              <a:buAutoNum type="arabicPeriod"/>
            </a:pPr>
            <a:r>
              <a:rPr lang="ru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When people make a Christmas pudding they make  ________ .</a:t>
            </a:r>
            <a:endParaRPr sz="2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Calibri"/>
              <a:buAutoNum type="arabicPeriod"/>
            </a:pPr>
            <a:r>
              <a:rPr lang="ru" sz="2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There are usually paper ______ or small ______ in Christmas crackers.</a:t>
            </a:r>
            <a:endParaRPr sz="21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4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