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9144000"/>
  <p:notesSz cx="6858000" cy="9144000"/>
  <p:embeddedFontLst>
    <p:embeddedFont>
      <p:font typeface="PT Sans"/>
      <p:regular r:id="rId27"/>
      <p:bold r:id="rId28"/>
      <p:italic r:id="rId29"/>
      <p:boldItalic r:id="rId30"/>
    </p:embeddedFont>
    <p:embeddedFont>
      <p:font typeface="Century Gothic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PTSans-bold.fntdata"/><Relationship Id="rId27" Type="http://schemas.openxmlformats.org/officeDocument/2006/relationships/font" Target="fonts/PT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T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enturyGothic-regular.fntdata"/><Relationship Id="rId30" Type="http://schemas.openxmlformats.org/officeDocument/2006/relationships/font" Target="fonts/PTSans-boldItalic.fntdata"/><Relationship Id="rId11" Type="http://schemas.openxmlformats.org/officeDocument/2006/relationships/slide" Target="slides/slide6.xml"/><Relationship Id="rId33" Type="http://schemas.openxmlformats.org/officeDocument/2006/relationships/font" Target="fonts/CenturyGothic-italic.fntdata"/><Relationship Id="rId10" Type="http://schemas.openxmlformats.org/officeDocument/2006/relationships/slide" Target="slides/slide5.xml"/><Relationship Id="rId32" Type="http://schemas.openxmlformats.org/officeDocument/2006/relationships/font" Target="fonts/CenturyGothic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CenturyGothic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1" name="Google Shape;271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1" name="Google Shape;281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3" name="Google Shape;293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5" name="Google Shape;305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7" name="Google Shape;317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8" name="Google Shape;328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9" name="Google Shape;339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0" name="Google Shape;350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1" name="Google Shape;361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showMasterSp="0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/>
          <p:nvPr>
            <p:ph type="ctrTitle"/>
          </p:nvPr>
        </p:nvSpPr>
        <p:spPr>
          <a:xfrm>
            <a:off x="866442" y="1447803"/>
            <a:ext cx="662096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" type="subTitle"/>
          </p:nvPr>
        </p:nvSpPr>
        <p:spPr>
          <a:xfrm>
            <a:off x="866442" y="4777380"/>
            <a:ext cx="662096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EE52A4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2"/>
          <p:cNvSpPr txBox="1"/>
          <p:nvPr>
            <p:ph idx="10" type="dt"/>
          </p:nvPr>
        </p:nvSpPr>
        <p:spPr>
          <a:xfrm rot="5400000">
            <a:off x="7494990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1" type="ftr"/>
          </p:nvPr>
        </p:nvSpPr>
        <p:spPr>
          <a:xfrm rot="5400000">
            <a:off x="6233336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"/>
          <p:cNvSpPr txBox="1"/>
          <p:nvPr>
            <p:ph idx="12" type="sldNum"/>
          </p:nvPr>
        </p:nvSpPr>
        <p:spPr>
          <a:xfrm>
            <a:off x="7766432" y="295738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анорамная фотография с подписью" showMasterSp="0">
  <p:cSld name="Панорамная фотография с подписью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/>
          <p:nvPr>
            <p:ph type="title"/>
          </p:nvPr>
        </p:nvSpPr>
        <p:spPr>
          <a:xfrm>
            <a:off x="866444" y="4800587"/>
            <a:ext cx="66209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/>
          <p:nvPr>
            <p:ph idx="2" type="pic"/>
          </p:nvPr>
        </p:nvSpPr>
        <p:spPr>
          <a:xfrm>
            <a:off x="866442" y="685802"/>
            <a:ext cx="6620968" cy="3640667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1" name="Google Shape;81;p11"/>
          <p:cNvSpPr txBox="1"/>
          <p:nvPr>
            <p:ph idx="1" type="body"/>
          </p:nvPr>
        </p:nvSpPr>
        <p:spPr>
          <a:xfrm>
            <a:off x="866443" y="5367325"/>
            <a:ext cx="662096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2" name="Google Shape;82;p11"/>
          <p:cNvSpPr txBox="1"/>
          <p:nvPr>
            <p:ph idx="10" type="dt"/>
          </p:nvPr>
        </p:nvSpPr>
        <p:spPr>
          <a:xfrm rot="5400000">
            <a:off x="7494990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1" type="ftr"/>
          </p:nvPr>
        </p:nvSpPr>
        <p:spPr>
          <a:xfrm rot="5400000">
            <a:off x="6233336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2" type="sldNum"/>
          </p:nvPr>
        </p:nvSpPr>
        <p:spPr>
          <a:xfrm>
            <a:off x="7766432" y="295738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подпись" showMasterSp="0">
  <p:cSld name="Заголовок и подпись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/>
          <p:nvPr>
            <p:ph type="title"/>
          </p:nvPr>
        </p:nvSpPr>
        <p:spPr>
          <a:xfrm>
            <a:off x="866442" y="1447800"/>
            <a:ext cx="6620968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" type="body"/>
          </p:nvPr>
        </p:nvSpPr>
        <p:spPr>
          <a:xfrm>
            <a:off x="866442" y="3657600"/>
            <a:ext cx="6620968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8" name="Google Shape;88;p12"/>
          <p:cNvSpPr txBox="1"/>
          <p:nvPr>
            <p:ph idx="10" type="dt"/>
          </p:nvPr>
        </p:nvSpPr>
        <p:spPr>
          <a:xfrm rot="5400000">
            <a:off x="7494990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1" type="ftr"/>
          </p:nvPr>
        </p:nvSpPr>
        <p:spPr>
          <a:xfrm rot="5400000">
            <a:off x="6233336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2" type="sldNum"/>
          </p:nvPr>
        </p:nvSpPr>
        <p:spPr>
          <a:xfrm>
            <a:off x="7766432" y="295738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Цитата с подписью" showMasterSp="0">
  <p:cSld name="Цитата с подписью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>
            <a:off x="1181409" y="1447800"/>
            <a:ext cx="6001049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" type="body"/>
          </p:nvPr>
        </p:nvSpPr>
        <p:spPr>
          <a:xfrm>
            <a:off x="1448178" y="3771174"/>
            <a:ext cx="546115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4" name="Google Shape;94;p13"/>
          <p:cNvSpPr txBox="1"/>
          <p:nvPr>
            <p:ph idx="2" type="body"/>
          </p:nvPr>
        </p:nvSpPr>
        <p:spPr>
          <a:xfrm>
            <a:off x="866442" y="4350657"/>
            <a:ext cx="6620968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5" name="Google Shape;95;p13"/>
          <p:cNvSpPr txBox="1"/>
          <p:nvPr>
            <p:ph idx="10" type="dt"/>
          </p:nvPr>
        </p:nvSpPr>
        <p:spPr>
          <a:xfrm rot="5400000">
            <a:off x="7494990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1" type="ftr"/>
          </p:nvPr>
        </p:nvSpPr>
        <p:spPr>
          <a:xfrm rot="5400000">
            <a:off x="6233336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3"/>
          <p:cNvSpPr txBox="1"/>
          <p:nvPr>
            <p:ph idx="12" type="sldNum"/>
          </p:nvPr>
        </p:nvSpPr>
        <p:spPr>
          <a:xfrm>
            <a:off x="7766432" y="295738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673898" y="971253"/>
            <a:ext cx="601591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0"/>
              <a:buFont typeface="Arial"/>
              <a:buNone/>
            </a:pPr>
            <a:r>
              <a:rPr b="0" i="0" lang="ru-RU" sz="12200" u="none" cap="none" strike="noStrike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6999691" y="2613787"/>
            <a:ext cx="601591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0"/>
              <a:buFont typeface="Arial"/>
              <a:buNone/>
            </a:pPr>
            <a:r>
              <a:rPr b="0" i="0" lang="ru-RU" sz="12200" u="none" cap="none" strike="noStrike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очка имени" showMasterSp="0">
  <p:cSld name="Карточка имени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>
            <p:ph type="title"/>
          </p:nvPr>
        </p:nvSpPr>
        <p:spPr>
          <a:xfrm>
            <a:off x="866442" y="3124201"/>
            <a:ext cx="6620968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4"/>
          <p:cNvSpPr txBox="1"/>
          <p:nvPr>
            <p:ph idx="1" type="body"/>
          </p:nvPr>
        </p:nvSpPr>
        <p:spPr>
          <a:xfrm>
            <a:off x="866442" y="4777381"/>
            <a:ext cx="66209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3" name="Google Shape;103;p14"/>
          <p:cNvSpPr txBox="1"/>
          <p:nvPr>
            <p:ph idx="10" type="dt"/>
          </p:nvPr>
        </p:nvSpPr>
        <p:spPr>
          <a:xfrm rot="5400000">
            <a:off x="7494990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4"/>
          <p:cNvSpPr txBox="1"/>
          <p:nvPr>
            <p:ph idx="11" type="ftr"/>
          </p:nvPr>
        </p:nvSpPr>
        <p:spPr>
          <a:xfrm rot="5400000">
            <a:off x="6233336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4"/>
          <p:cNvSpPr txBox="1"/>
          <p:nvPr>
            <p:ph idx="12" type="sldNum"/>
          </p:nvPr>
        </p:nvSpPr>
        <p:spPr>
          <a:xfrm>
            <a:off x="7766432" y="295738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ри колонки" showMasterSp="0">
  <p:cSld name="Три колонки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5"/>
          <p:cNvSpPr txBox="1"/>
          <p:nvPr>
            <p:ph idx="1" type="body"/>
          </p:nvPr>
        </p:nvSpPr>
        <p:spPr>
          <a:xfrm>
            <a:off x="474835" y="1981200"/>
            <a:ext cx="22107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9" name="Google Shape;109;p15"/>
          <p:cNvSpPr txBox="1"/>
          <p:nvPr>
            <p:ph idx="2" type="body"/>
          </p:nvPr>
        </p:nvSpPr>
        <p:spPr>
          <a:xfrm>
            <a:off x="489475" y="2667000"/>
            <a:ext cx="219608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10" name="Google Shape;110;p15"/>
          <p:cNvSpPr txBox="1"/>
          <p:nvPr>
            <p:ph idx="3" type="body"/>
          </p:nvPr>
        </p:nvSpPr>
        <p:spPr>
          <a:xfrm>
            <a:off x="2913504" y="1981200"/>
            <a:ext cx="220275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1" name="Google Shape;111;p15"/>
          <p:cNvSpPr txBox="1"/>
          <p:nvPr>
            <p:ph idx="4" type="body"/>
          </p:nvPr>
        </p:nvSpPr>
        <p:spPr>
          <a:xfrm>
            <a:off x="2905587" y="2667000"/>
            <a:ext cx="2210671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12" name="Google Shape;112;p15"/>
          <p:cNvSpPr txBox="1"/>
          <p:nvPr>
            <p:ph idx="5" type="body"/>
          </p:nvPr>
        </p:nvSpPr>
        <p:spPr>
          <a:xfrm>
            <a:off x="5344917" y="1981200"/>
            <a:ext cx="219965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3" name="Google Shape;113;p15"/>
          <p:cNvSpPr txBox="1"/>
          <p:nvPr>
            <p:ph idx="6" type="body"/>
          </p:nvPr>
        </p:nvSpPr>
        <p:spPr>
          <a:xfrm>
            <a:off x="5344917" y="2667000"/>
            <a:ext cx="2199658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14" name="Google Shape;114;p15"/>
          <p:cNvCxnSpPr/>
          <p:nvPr/>
        </p:nvCxnSpPr>
        <p:spPr>
          <a:xfrm>
            <a:off x="2795334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" name="Google Shape;115;p15"/>
          <p:cNvCxnSpPr/>
          <p:nvPr/>
        </p:nvCxnSpPr>
        <p:spPr>
          <a:xfrm>
            <a:off x="5223030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6" name="Google Shape;116;p15"/>
          <p:cNvSpPr txBox="1"/>
          <p:nvPr>
            <p:ph idx="10" type="dt"/>
          </p:nvPr>
        </p:nvSpPr>
        <p:spPr>
          <a:xfrm rot="5400000">
            <a:off x="7494990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5"/>
          <p:cNvSpPr txBox="1"/>
          <p:nvPr>
            <p:ph idx="11" type="ftr"/>
          </p:nvPr>
        </p:nvSpPr>
        <p:spPr>
          <a:xfrm rot="5400000">
            <a:off x="6233336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5"/>
          <p:cNvSpPr txBox="1"/>
          <p:nvPr>
            <p:ph idx="12" type="sldNum"/>
          </p:nvPr>
        </p:nvSpPr>
        <p:spPr>
          <a:xfrm>
            <a:off x="7766432" y="295738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толбец с тремя рисунками" showMasterSp="0">
  <p:cSld name="Столбец с тремя рисунками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6"/>
          <p:cNvSpPr txBox="1"/>
          <p:nvPr>
            <p:ph idx="1" type="body"/>
          </p:nvPr>
        </p:nvSpPr>
        <p:spPr>
          <a:xfrm>
            <a:off x="489475" y="4250949"/>
            <a:ext cx="220561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2" name="Google Shape;122;p16"/>
          <p:cNvSpPr/>
          <p:nvPr>
            <p:ph idx="2" type="pic"/>
          </p:nvPr>
        </p:nvSpPr>
        <p:spPr>
          <a:xfrm>
            <a:off x="489475" y="2209800"/>
            <a:ext cx="2205612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3" name="Google Shape;123;p16"/>
          <p:cNvSpPr txBox="1"/>
          <p:nvPr>
            <p:ph idx="3" type="body"/>
          </p:nvPr>
        </p:nvSpPr>
        <p:spPr>
          <a:xfrm>
            <a:off x="489475" y="4827214"/>
            <a:ext cx="2205612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4" name="Google Shape;124;p16"/>
          <p:cNvSpPr txBox="1"/>
          <p:nvPr>
            <p:ph idx="4" type="body"/>
          </p:nvPr>
        </p:nvSpPr>
        <p:spPr>
          <a:xfrm>
            <a:off x="2917792" y="4250949"/>
            <a:ext cx="21984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5" name="Google Shape;125;p16"/>
          <p:cNvSpPr/>
          <p:nvPr>
            <p:ph idx="5" type="pic"/>
          </p:nvPr>
        </p:nvSpPr>
        <p:spPr>
          <a:xfrm>
            <a:off x="2917791" y="2209800"/>
            <a:ext cx="2198466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6" name="Google Shape;126;p16"/>
          <p:cNvSpPr txBox="1"/>
          <p:nvPr>
            <p:ph idx="6" type="body"/>
          </p:nvPr>
        </p:nvSpPr>
        <p:spPr>
          <a:xfrm>
            <a:off x="2916777" y="4827213"/>
            <a:ext cx="2201378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7" name="Google Shape;127;p16"/>
          <p:cNvSpPr txBox="1"/>
          <p:nvPr>
            <p:ph idx="7" type="body"/>
          </p:nvPr>
        </p:nvSpPr>
        <p:spPr>
          <a:xfrm>
            <a:off x="5344917" y="4250949"/>
            <a:ext cx="219965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8" name="Google Shape;128;p16"/>
          <p:cNvSpPr/>
          <p:nvPr>
            <p:ph idx="8" type="pic"/>
          </p:nvPr>
        </p:nvSpPr>
        <p:spPr>
          <a:xfrm>
            <a:off x="5344917" y="2209800"/>
            <a:ext cx="2199658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9" name="Google Shape;129;p16"/>
          <p:cNvSpPr txBox="1"/>
          <p:nvPr>
            <p:ph idx="9" type="body"/>
          </p:nvPr>
        </p:nvSpPr>
        <p:spPr>
          <a:xfrm>
            <a:off x="5344825" y="4827211"/>
            <a:ext cx="2202571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30" name="Google Shape;130;p16"/>
          <p:cNvCxnSpPr/>
          <p:nvPr/>
        </p:nvCxnSpPr>
        <p:spPr>
          <a:xfrm>
            <a:off x="2795334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1" name="Google Shape;131;p16"/>
          <p:cNvCxnSpPr/>
          <p:nvPr/>
        </p:nvCxnSpPr>
        <p:spPr>
          <a:xfrm>
            <a:off x="5223030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2" name="Google Shape;132;p16"/>
          <p:cNvSpPr txBox="1"/>
          <p:nvPr>
            <p:ph idx="10" type="dt"/>
          </p:nvPr>
        </p:nvSpPr>
        <p:spPr>
          <a:xfrm rot="5400000">
            <a:off x="7494990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6"/>
          <p:cNvSpPr txBox="1"/>
          <p:nvPr>
            <p:ph idx="11" type="ftr"/>
          </p:nvPr>
        </p:nvSpPr>
        <p:spPr>
          <a:xfrm rot="5400000">
            <a:off x="6233336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6"/>
          <p:cNvSpPr txBox="1"/>
          <p:nvPr>
            <p:ph idx="12" type="sldNum"/>
          </p:nvPr>
        </p:nvSpPr>
        <p:spPr>
          <a:xfrm>
            <a:off x="7766432" y="295738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showMasterSp="0" type="vertTx">
  <p:cSld name="VERTICAL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7"/>
          <p:cNvSpPr txBox="1"/>
          <p:nvPr>
            <p:ph idx="1" type="body"/>
          </p:nvPr>
        </p:nvSpPr>
        <p:spPr>
          <a:xfrm rot="5400000">
            <a:off x="2085787" y="794839"/>
            <a:ext cx="4195481" cy="6711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38" name="Google Shape;138;p17"/>
          <p:cNvSpPr txBox="1"/>
          <p:nvPr>
            <p:ph idx="10" type="dt"/>
          </p:nvPr>
        </p:nvSpPr>
        <p:spPr>
          <a:xfrm rot="5400000">
            <a:off x="7494990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7"/>
          <p:cNvSpPr txBox="1"/>
          <p:nvPr>
            <p:ph idx="11" type="ftr"/>
          </p:nvPr>
        </p:nvSpPr>
        <p:spPr>
          <a:xfrm rot="5400000">
            <a:off x="6233336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7"/>
          <p:cNvSpPr txBox="1"/>
          <p:nvPr>
            <p:ph idx="12" type="sldNum"/>
          </p:nvPr>
        </p:nvSpPr>
        <p:spPr>
          <a:xfrm>
            <a:off x="7766432" y="295738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showMasterSp="0" type="vertTitleAndTx">
  <p:cSld name="VERTICAL_TITLE_AND_VERTICAL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/>
          <p:nvPr>
            <p:ph type="title"/>
          </p:nvPr>
        </p:nvSpPr>
        <p:spPr>
          <a:xfrm rot="5400000">
            <a:off x="3974117" y="2685882"/>
            <a:ext cx="5826125" cy="13147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8"/>
          <p:cNvSpPr txBox="1"/>
          <p:nvPr>
            <p:ph idx="1" type="body"/>
          </p:nvPr>
        </p:nvSpPr>
        <p:spPr>
          <a:xfrm rot="5400000">
            <a:off x="532314" y="730366"/>
            <a:ext cx="5483134" cy="5568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44" name="Google Shape;144;p18"/>
          <p:cNvSpPr txBox="1"/>
          <p:nvPr>
            <p:ph idx="10" type="dt"/>
          </p:nvPr>
        </p:nvSpPr>
        <p:spPr>
          <a:xfrm rot="5400000">
            <a:off x="7494990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8"/>
          <p:cNvSpPr txBox="1"/>
          <p:nvPr>
            <p:ph idx="11" type="ftr"/>
          </p:nvPr>
        </p:nvSpPr>
        <p:spPr>
          <a:xfrm rot="5400000">
            <a:off x="6233336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8"/>
          <p:cNvSpPr txBox="1"/>
          <p:nvPr>
            <p:ph idx="12" type="sldNum"/>
          </p:nvPr>
        </p:nvSpPr>
        <p:spPr>
          <a:xfrm>
            <a:off x="7766432" y="295738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showMasterSp="0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0" type="dt"/>
          </p:nvPr>
        </p:nvSpPr>
        <p:spPr>
          <a:xfrm rot="5400000">
            <a:off x="7494990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1" type="ftr"/>
          </p:nvPr>
        </p:nvSpPr>
        <p:spPr>
          <a:xfrm rot="5400000">
            <a:off x="6233336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2" type="sldNum"/>
          </p:nvPr>
        </p:nvSpPr>
        <p:spPr>
          <a:xfrm>
            <a:off x="7766432" y="295738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showMasterSp="0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type="title"/>
          </p:nvPr>
        </p:nvSpPr>
        <p:spPr>
          <a:xfrm>
            <a:off x="866444" y="2861736"/>
            <a:ext cx="662096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" type="body"/>
          </p:nvPr>
        </p:nvSpPr>
        <p:spPr>
          <a:xfrm>
            <a:off x="866442" y="4777381"/>
            <a:ext cx="66209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idx="10" type="dt"/>
          </p:nvPr>
        </p:nvSpPr>
        <p:spPr>
          <a:xfrm rot="5400000">
            <a:off x="7494990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1" type="ftr"/>
          </p:nvPr>
        </p:nvSpPr>
        <p:spPr>
          <a:xfrm rot="5400000">
            <a:off x="6233336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2" type="sldNum"/>
          </p:nvPr>
        </p:nvSpPr>
        <p:spPr>
          <a:xfrm>
            <a:off x="7766432" y="295738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showMasterSp="0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" type="body"/>
          </p:nvPr>
        </p:nvSpPr>
        <p:spPr>
          <a:xfrm>
            <a:off x="827701" y="2060577"/>
            <a:ext cx="3298113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▶"/>
              <a:defRPr sz="1800"/>
            </a:lvl1pPr>
            <a:lvl2pPr indent="-30988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▶"/>
              <a:defRPr sz="1600"/>
            </a:lvl2pPr>
            <a:lvl3pPr indent="-29971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3pPr>
            <a:lvl4pPr indent="-28956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4pPr>
            <a:lvl5pPr indent="-28956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5pPr>
            <a:lvl6pPr indent="-28956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6pPr>
            <a:lvl7pPr indent="-28956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7pPr>
            <a:lvl8pPr indent="-289559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8pPr>
            <a:lvl9pPr indent="-289559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2" type="body"/>
          </p:nvPr>
        </p:nvSpPr>
        <p:spPr>
          <a:xfrm>
            <a:off x="4241976" y="2056093"/>
            <a:ext cx="3298115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▶"/>
              <a:defRPr sz="1800"/>
            </a:lvl1pPr>
            <a:lvl2pPr indent="-30988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▶"/>
              <a:defRPr sz="1600"/>
            </a:lvl2pPr>
            <a:lvl3pPr indent="-29971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3pPr>
            <a:lvl4pPr indent="-28956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4pPr>
            <a:lvl5pPr indent="-28956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5pPr>
            <a:lvl6pPr indent="-28956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6pPr>
            <a:lvl7pPr indent="-28956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7pPr>
            <a:lvl8pPr indent="-289559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8pPr>
            <a:lvl9pPr indent="-289559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9pPr>
          </a:lstStyle>
          <a:p/>
        </p:txBody>
      </p:sp>
      <p:sp>
        <p:nvSpPr>
          <p:cNvPr id="43" name="Google Shape;43;p5"/>
          <p:cNvSpPr txBox="1"/>
          <p:nvPr>
            <p:ph idx="10" type="dt"/>
          </p:nvPr>
        </p:nvSpPr>
        <p:spPr>
          <a:xfrm rot="5400000">
            <a:off x="7494990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1" type="ftr"/>
          </p:nvPr>
        </p:nvSpPr>
        <p:spPr>
          <a:xfrm rot="5400000">
            <a:off x="6233336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2" type="sldNum"/>
          </p:nvPr>
        </p:nvSpPr>
        <p:spPr>
          <a:xfrm>
            <a:off x="7766432" y="295738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showMasterSp="0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" type="body"/>
          </p:nvPr>
        </p:nvSpPr>
        <p:spPr>
          <a:xfrm>
            <a:off x="827701" y="1905000"/>
            <a:ext cx="329811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9" name="Google Shape;49;p6"/>
          <p:cNvSpPr txBox="1"/>
          <p:nvPr>
            <p:ph idx="2" type="body"/>
          </p:nvPr>
        </p:nvSpPr>
        <p:spPr>
          <a:xfrm>
            <a:off x="827701" y="2514600"/>
            <a:ext cx="3298113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▶"/>
              <a:defRPr sz="1800"/>
            </a:lvl1pPr>
            <a:lvl2pPr indent="-30988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▶"/>
              <a:defRPr sz="1600"/>
            </a:lvl2pPr>
            <a:lvl3pPr indent="-29971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3pPr>
            <a:lvl4pPr indent="-28956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4pPr>
            <a:lvl5pPr indent="-28956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5pPr>
            <a:lvl6pPr indent="-28956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6pPr>
            <a:lvl7pPr indent="-28956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7pPr>
            <a:lvl8pPr indent="-289559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8pPr>
            <a:lvl9pPr indent="-289559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9pPr>
          </a:lstStyle>
          <a:p/>
        </p:txBody>
      </p:sp>
      <p:sp>
        <p:nvSpPr>
          <p:cNvPr id="50" name="Google Shape;50;p6"/>
          <p:cNvSpPr txBox="1"/>
          <p:nvPr>
            <p:ph idx="3" type="body"/>
          </p:nvPr>
        </p:nvSpPr>
        <p:spPr>
          <a:xfrm>
            <a:off x="4241977" y="1905000"/>
            <a:ext cx="3298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1" name="Google Shape;51;p6"/>
          <p:cNvSpPr txBox="1"/>
          <p:nvPr>
            <p:ph idx="4" type="body"/>
          </p:nvPr>
        </p:nvSpPr>
        <p:spPr>
          <a:xfrm>
            <a:off x="4241977" y="2514600"/>
            <a:ext cx="3298113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▶"/>
              <a:defRPr sz="1800"/>
            </a:lvl1pPr>
            <a:lvl2pPr indent="-30988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▶"/>
              <a:defRPr sz="1600"/>
            </a:lvl2pPr>
            <a:lvl3pPr indent="-29971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3pPr>
            <a:lvl4pPr indent="-28956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4pPr>
            <a:lvl5pPr indent="-28956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5pPr>
            <a:lvl6pPr indent="-28956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6pPr>
            <a:lvl7pPr indent="-28956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7pPr>
            <a:lvl8pPr indent="-289559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8pPr>
            <a:lvl9pPr indent="-289559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▶"/>
              <a:defRPr sz="1200"/>
            </a:lvl9pPr>
          </a:lstStyle>
          <a:p/>
        </p:txBody>
      </p:sp>
      <p:sp>
        <p:nvSpPr>
          <p:cNvPr id="52" name="Google Shape;52;p6"/>
          <p:cNvSpPr txBox="1"/>
          <p:nvPr>
            <p:ph idx="10" type="dt"/>
          </p:nvPr>
        </p:nvSpPr>
        <p:spPr>
          <a:xfrm rot="5400000">
            <a:off x="7494990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1" type="ftr"/>
          </p:nvPr>
        </p:nvSpPr>
        <p:spPr>
          <a:xfrm rot="5400000">
            <a:off x="6233336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2" type="sldNum"/>
          </p:nvPr>
        </p:nvSpPr>
        <p:spPr>
          <a:xfrm>
            <a:off x="7766432" y="295738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showMasterSp="0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0" type="dt"/>
          </p:nvPr>
        </p:nvSpPr>
        <p:spPr>
          <a:xfrm rot="5400000">
            <a:off x="7494990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1" type="ftr"/>
          </p:nvPr>
        </p:nvSpPr>
        <p:spPr>
          <a:xfrm rot="5400000">
            <a:off x="6233336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2" type="sldNum"/>
          </p:nvPr>
        </p:nvSpPr>
        <p:spPr>
          <a:xfrm>
            <a:off x="7766432" y="295738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showMasterSp="0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/>
          <p:nvPr>
            <p:ph idx="10" type="dt"/>
          </p:nvPr>
        </p:nvSpPr>
        <p:spPr>
          <a:xfrm rot="5400000">
            <a:off x="7494990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1" type="ftr"/>
          </p:nvPr>
        </p:nvSpPr>
        <p:spPr>
          <a:xfrm rot="5400000">
            <a:off x="6233336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7766432" y="295738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showMasterSp="0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>
            <p:ph type="title"/>
          </p:nvPr>
        </p:nvSpPr>
        <p:spPr>
          <a:xfrm>
            <a:off x="866442" y="1447800"/>
            <a:ext cx="2551462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3589398" y="1447800"/>
            <a:ext cx="3898013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3302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▶"/>
              <a:defRPr sz="2000"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▶"/>
              <a:defRPr sz="1800"/>
            </a:lvl2pPr>
            <a:lvl3pPr indent="-30988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▶"/>
              <a:defRPr sz="1600"/>
            </a:lvl3pPr>
            <a:lvl4pPr indent="-29971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4pPr>
            <a:lvl5pPr indent="-29972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5pPr>
            <a:lvl6pPr indent="-29972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6pPr>
            <a:lvl7pPr indent="-29972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7pPr>
            <a:lvl8pPr indent="-29972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8pPr>
            <a:lvl9pPr indent="-29972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▶"/>
              <a:defRPr sz="1400"/>
            </a:lvl9pPr>
          </a:lstStyle>
          <a:p/>
        </p:txBody>
      </p:sp>
      <p:sp>
        <p:nvSpPr>
          <p:cNvPr id="67" name="Google Shape;67;p9"/>
          <p:cNvSpPr txBox="1"/>
          <p:nvPr>
            <p:ph idx="2" type="body"/>
          </p:nvPr>
        </p:nvSpPr>
        <p:spPr>
          <a:xfrm>
            <a:off x="866443" y="3129283"/>
            <a:ext cx="2551461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8" name="Google Shape;68;p9"/>
          <p:cNvSpPr txBox="1"/>
          <p:nvPr>
            <p:ph idx="10" type="dt"/>
          </p:nvPr>
        </p:nvSpPr>
        <p:spPr>
          <a:xfrm rot="5400000">
            <a:off x="7494990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1" type="ftr"/>
          </p:nvPr>
        </p:nvSpPr>
        <p:spPr>
          <a:xfrm rot="5400000">
            <a:off x="6233336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7766432" y="295738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showMasterSp="0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/>
          <p:nvPr>
            <p:ph type="title"/>
          </p:nvPr>
        </p:nvSpPr>
        <p:spPr>
          <a:xfrm>
            <a:off x="865656" y="1854192"/>
            <a:ext cx="3820674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/>
          <p:nvPr>
            <p:ph idx="2" type="pic"/>
          </p:nvPr>
        </p:nvSpPr>
        <p:spPr>
          <a:xfrm>
            <a:off x="5213518" y="1143000"/>
            <a:ext cx="2400925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866441" y="3657600"/>
            <a:ext cx="3814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5" name="Google Shape;75;p10"/>
          <p:cNvSpPr txBox="1"/>
          <p:nvPr>
            <p:ph idx="10" type="dt"/>
          </p:nvPr>
        </p:nvSpPr>
        <p:spPr>
          <a:xfrm rot="5400000">
            <a:off x="7494990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11" type="ftr"/>
          </p:nvPr>
        </p:nvSpPr>
        <p:spPr>
          <a:xfrm rot="5400000">
            <a:off x="6233336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7766432" y="295738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D182C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>
            <a:gsLst>
              <a:gs pos="0">
                <a:srgbClr val="9B6BF2">
                  <a:alpha val="6274"/>
                </a:srgbClr>
              </a:gs>
              <a:gs pos="36000">
                <a:srgbClr val="9B6BF2">
                  <a:alpha val="5490"/>
                </a:srgbClr>
              </a:gs>
              <a:gs pos="69000">
                <a:srgbClr val="9B6BF2">
                  <a:alpha val="0"/>
                </a:srgbClr>
              </a:gs>
              <a:gs pos="100000">
                <a:srgbClr val="9B6BF2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>
            <a:gsLst>
              <a:gs pos="0">
                <a:srgbClr val="9B6BF2">
                  <a:alpha val="13333"/>
                </a:srgbClr>
              </a:gs>
              <a:gs pos="36000">
                <a:srgbClr val="9B6BF2">
                  <a:alpha val="6274"/>
                </a:srgbClr>
              </a:gs>
              <a:gs pos="73000">
                <a:srgbClr val="9B6BF2">
                  <a:alpha val="0"/>
                </a:srgbClr>
              </a:gs>
              <a:gs pos="100000">
                <a:srgbClr val="9B6BF2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>
            <a:gsLst>
              <a:gs pos="0">
                <a:srgbClr val="9B6BF2">
                  <a:alpha val="13333"/>
                </a:srgbClr>
              </a:gs>
              <a:gs pos="36000">
                <a:srgbClr val="9B6BF2">
                  <a:alpha val="6274"/>
                </a:srgbClr>
              </a:gs>
              <a:gs pos="66000">
                <a:srgbClr val="9B6BF2">
                  <a:alpha val="0"/>
                </a:srgbClr>
              </a:gs>
              <a:gs pos="100000">
                <a:srgbClr val="9B6BF2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>
            <a:gsLst>
              <a:gs pos="0">
                <a:srgbClr val="9B6BF2">
                  <a:alpha val="10588"/>
                </a:srgbClr>
              </a:gs>
              <a:gs pos="36000">
                <a:srgbClr val="9B6BF2">
                  <a:alpha val="9411"/>
                </a:srgbClr>
              </a:gs>
              <a:gs pos="75000">
                <a:srgbClr val="9B6BF2">
                  <a:alpha val="0"/>
                </a:srgbClr>
              </a:gs>
              <a:gs pos="100000">
                <a:srgbClr val="9B6BF2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>
            <a:gsLst>
              <a:gs pos="0">
                <a:srgbClr val="9B6BF2">
                  <a:alpha val="7450"/>
                </a:srgbClr>
              </a:gs>
              <a:gs pos="36000">
                <a:srgbClr val="9B6BF2">
                  <a:alpha val="7450"/>
                </a:srgbClr>
              </a:gs>
              <a:gs pos="72000">
                <a:srgbClr val="9B6BF2">
                  <a:alpha val="0"/>
                </a:srgbClr>
              </a:gs>
              <a:gs pos="100000">
                <a:srgbClr val="9B6BF2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31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"/>
          <p:cNvSpPr txBox="1"/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" type="body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600"/>
              <a:buFont typeface="Noto Sans Symbols"/>
              <a:buChar char="▶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0" type="dt"/>
          </p:nvPr>
        </p:nvSpPr>
        <p:spPr>
          <a:xfrm rot="5400000">
            <a:off x="7494990" y="1828771"/>
            <a:ext cx="990599" cy="228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1" type="ftr"/>
          </p:nvPr>
        </p:nvSpPr>
        <p:spPr>
          <a:xfrm rot="5400000">
            <a:off x="6233336" y="3263371"/>
            <a:ext cx="3859795" cy="2286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2" type="sldNum"/>
          </p:nvPr>
        </p:nvSpPr>
        <p:spPr>
          <a:xfrm>
            <a:off x="7766432" y="295738"/>
            <a:ext cx="628813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1"/>
              <a:buFont typeface="Arial"/>
              <a:buNone/>
              <a:defRPr b="0" i="0" sz="2801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spd="slow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Relationship Id="rId4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/>
          <p:nvPr>
            <p:ph type="ctrTitle"/>
          </p:nvPr>
        </p:nvSpPr>
        <p:spPr>
          <a:xfrm>
            <a:off x="16644" y="463425"/>
            <a:ext cx="9127359" cy="64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PT Sans"/>
              <a:buNone/>
            </a:pPr>
            <a:r>
              <a:rPr lang="ru-RU" sz="5400">
                <a:latin typeface="PT Sans"/>
                <a:ea typeface="PT Sans"/>
                <a:cs typeface="PT Sans"/>
                <a:sym typeface="PT Sans"/>
              </a:rPr>
              <a:t>Видеокарта</a:t>
            </a:r>
            <a:endParaRPr sz="5400"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53" name="Google Shape;15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45" y="1268760"/>
            <a:ext cx="9127356" cy="460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2" name="Google Shape;242;p28"/>
          <p:cNvCxnSpPr/>
          <p:nvPr/>
        </p:nvCxnSpPr>
        <p:spPr>
          <a:xfrm>
            <a:off x="3275856" y="332656"/>
            <a:ext cx="0" cy="792088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3" name="Google Shape;243;p28"/>
          <p:cNvSpPr txBox="1"/>
          <p:nvPr/>
        </p:nvSpPr>
        <p:spPr>
          <a:xfrm>
            <a:off x="3419872" y="426730"/>
            <a:ext cx="5472608" cy="523220"/>
          </a:xfrm>
          <a:prstGeom prst="rect">
            <a:avLst/>
          </a:prstGeom>
          <a:solidFill>
            <a:srgbClr val="1D182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Объем видеопамяти</a:t>
            </a:r>
            <a:r>
              <a:rPr b="0" i="0" lang="ru-RU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b="1" i="0" sz="28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44" name="Google Shape;244;p28"/>
          <p:cNvSpPr txBox="1"/>
          <p:nvPr/>
        </p:nvSpPr>
        <p:spPr>
          <a:xfrm>
            <a:off x="323528" y="457511"/>
            <a:ext cx="29523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Видеокарта</a:t>
            </a:r>
            <a:endParaRPr b="1" i="0" sz="24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45" name="Google Shape;245;p28"/>
          <p:cNvSpPr/>
          <p:nvPr/>
        </p:nvSpPr>
        <p:spPr>
          <a:xfrm>
            <a:off x="323527" y="1249599"/>
            <a:ext cx="4536505" cy="4093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Объем видеопамяти</a:t>
            </a:r>
            <a:r>
              <a:rPr b="0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— сколько памяти установлено на плате и доступно для хранения данных. В настоящее время измеряется в гигабайтах и чем ее больше, тем лучше. Однако на самом деле не все так просто, поскольку есть определенный предел, после которого дальнейшее наращивание объема памяти не приводит к увеличению скорости работы.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6" name="Google Shape;24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0032" y="1124750"/>
            <a:ext cx="3952875" cy="490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2" name="Google Shape;252;p29"/>
          <p:cNvCxnSpPr/>
          <p:nvPr/>
        </p:nvCxnSpPr>
        <p:spPr>
          <a:xfrm>
            <a:off x="3275856" y="332656"/>
            <a:ext cx="0" cy="792088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3" name="Google Shape;253;p29"/>
          <p:cNvSpPr txBox="1"/>
          <p:nvPr/>
        </p:nvSpPr>
        <p:spPr>
          <a:xfrm>
            <a:off x="3419872" y="426730"/>
            <a:ext cx="5472608" cy="523220"/>
          </a:xfrm>
          <a:prstGeom prst="rect">
            <a:avLst/>
          </a:prstGeom>
          <a:solidFill>
            <a:srgbClr val="1D182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Тип видеопамяти</a:t>
            </a:r>
            <a:r>
              <a:rPr b="0" i="0" lang="ru-RU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b="1" i="0" sz="28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54" name="Google Shape;254;p29"/>
          <p:cNvSpPr txBox="1"/>
          <p:nvPr/>
        </p:nvSpPr>
        <p:spPr>
          <a:xfrm>
            <a:off x="323528" y="457511"/>
            <a:ext cx="29523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Видеокарта</a:t>
            </a:r>
            <a:endParaRPr b="1" i="0" sz="24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55" name="Google Shape;255;p29"/>
          <p:cNvSpPr/>
          <p:nvPr/>
        </p:nvSpPr>
        <p:spPr>
          <a:xfrm>
            <a:off x="323527" y="1249599"/>
            <a:ext cx="8568953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Сейчас используется несколько типов памяти применяющиеся в видеокартах. В современных видеокартах может применяться как DDR, так и специально разработанная для использования в видеокартах память типа GDDR. </a:t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29"/>
          <p:cNvSpPr/>
          <p:nvPr/>
        </p:nvSpPr>
        <p:spPr>
          <a:xfrm>
            <a:off x="323527" y="2629906"/>
            <a:ext cx="457200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Чем более современный тип памяти, тем выше скорость ее работы. Самая быстрая на сегодняшний день это GDDR5, но она и самая дорогая, поэтому применяется в видеокартах верхнего ценового сегмента.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8064" y="2629906"/>
            <a:ext cx="3492897" cy="2451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Google Shape;263;p30"/>
          <p:cNvCxnSpPr/>
          <p:nvPr/>
        </p:nvCxnSpPr>
        <p:spPr>
          <a:xfrm>
            <a:off x="3275856" y="332656"/>
            <a:ext cx="0" cy="792088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4" name="Google Shape;264;p30"/>
          <p:cNvSpPr txBox="1"/>
          <p:nvPr/>
        </p:nvSpPr>
        <p:spPr>
          <a:xfrm>
            <a:off x="3419872" y="426730"/>
            <a:ext cx="5472608" cy="523220"/>
          </a:xfrm>
          <a:prstGeom prst="rect">
            <a:avLst/>
          </a:prstGeom>
          <a:solidFill>
            <a:srgbClr val="1D182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Ширина шины памяти</a:t>
            </a:r>
            <a:endParaRPr b="1" i="0" sz="28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65" name="Google Shape;265;p30"/>
          <p:cNvSpPr txBox="1"/>
          <p:nvPr/>
        </p:nvSpPr>
        <p:spPr>
          <a:xfrm>
            <a:off x="323528" y="457511"/>
            <a:ext cx="29523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Видеокарта</a:t>
            </a:r>
            <a:endParaRPr b="1" i="0" sz="24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66" name="Google Shape;266;p30"/>
          <p:cNvSpPr/>
          <p:nvPr/>
        </p:nvSpPr>
        <p:spPr>
          <a:xfrm>
            <a:off x="323527" y="1249598"/>
            <a:ext cx="3096345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Имеет большое влияние на пропускную способность памяти и следовательно на общую производительность видеокарты. Определяется числом бит данных передаваемых за   один цикл. Чем ширина шины памяти больше, тем выше скорость работы.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7798" y="1484784"/>
            <a:ext cx="5472608" cy="423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3" name="Google Shape;273;p31"/>
          <p:cNvCxnSpPr/>
          <p:nvPr/>
        </p:nvCxnSpPr>
        <p:spPr>
          <a:xfrm>
            <a:off x="3275856" y="332656"/>
            <a:ext cx="0" cy="792088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4" name="Google Shape;274;p31"/>
          <p:cNvSpPr txBox="1"/>
          <p:nvPr/>
        </p:nvSpPr>
        <p:spPr>
          <a:xfrm>
            <a:off x="3419872" y="426730"/>
            <a:ext cx="5472608" cy="523220"/>
          </a:xfrm>
          <a:prstGeom prst="rect">
            <a:avLst/>
          </a:prstGeom>
          <a:solidFill>
            <a:srgbClr val="1D182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Технологии SLI/CrossFire</a:t>
            </a:r>
            <a:endParaRPr b="1" i="0" sz="28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75" name="Google Shape;275;p31"/>
          <p:cNvSpPr txBox="1"/>
          <p:nvPr/>
        </p:nvSpPr>
        <p:spPr>
          <a:xfrm>
            <a:off x="323528" y="457511"/>
            <a:ext cx="29523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Видеокарта</a:t>
            </a:r>
            <a:endParaRPr b="1" i="0" sz="24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76" name="Google Shape;276;p31"/>
          <p:cNvSpPr/>
          <p:nvPr/>
        </p:nvSpPr>
        <p:spPr>
          <a:xfrm>
            <a:off x="323528" y="1249598"/>
            <a:ext cx="8568953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Производительности всегда мало и графические адаптеры не являются исключением. Для тех, кому всегда мало, можно использовать технологии SLI или CrossFire.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Реализация очень простая, в компьютер устанавливается две и более видеокарты одновременно, которые работают параллельно. Технология SLI разработана для карточек NVIDIA, а CrossFire соответственно для AMD.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5003" y="3496367"/>
            <a:ext cx="7366000" cy="2524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3" name="Google Shape;283;p32"/>
          <p:cNvCxnSpPr/>
          <p:nvPr/>
        </p:nvCxnSpPr>
        <p:spPr>
          <a:xfrm>
            <a:off x="3275856" y="332656"/>
            <a:ext cx="0" cy="792088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4" name="Google Shape;284;p32"/>
          <p:cNvSpPr txBox="1"/>
          <p:nvPr/>
        </p:nvSpPr>
        <p:spPr>
          <a:xfrm>
            <a:off x="3419872" y="426730"/>
            <a:ext cx="5472608" cy="523220"/>
          </a:xfrm>
          <a:prstGeom prst="rect">
            <a:avLst/>
          </a:prstGeom>
          <a:solidFill>
            <a:srgbClr val="1D182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Видео-разъемы</a:t>
            </a:r>
            <a:endParaRPr b="1" i="0" sz="28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85" name="Google Shape;285;p32"/>
          <p:cNvSpPr txBox="1"/>
          <p:nvPr/>
        </p:nvSpPr>
        <p:spPr>
          <a:xfrm>
            <a:off x="323528" y="457511"/>
            <a:ext cx="29523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Видеокарта</a:t>
            </a:r>
            <a:endParaRPr b="1" i="0" sz="24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86" name="Google Shape;286;p32"/>
          <p:cNvSpPr/>
          <p:nvPr/>
        </p:nvSpPr>
        <p:spPr>
          <a:xfrm>
            <a:off x="323528" y="1249598"/>
            <a:ext cx="856895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150" y="3833112"/>
            <a:ext cx="5327024" cy="234652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2"/>
          <p:cNvSpPr txBox="1"/>
          <p:nvPr/>
        </p:nvSpPr>
        <p:spPr>
          <a:xfrm>
            <a:off x="323528" y="1249599"/>
            <a:ext cx="8424936" cy="145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52A4"/>
              </a:buClr>
              <a:buSzPts val="1600"/>
              <a:buFont typeface="Noto Sans Symbols"/>
              <a:buChar char="➢"/>
            </a:pPr>
            <a:r>
              <a:rPr b="1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DVI;</a:t>
            </a:r>
            <a:endParaRPr b="1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600"/>
              <a:buFont typeface="Noto Sans Symbols"/>
              <a:buChar char="➢"/>
            </a:pPr>
            <a:r>
              <a:rPr b="1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HDMI;</a:t>
            </a:r>
            <a:endParaRPr b="1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600"/>
              <a:buFont typeface="Noto Sans Symbols"/>
              <a:buChar char="➢"/>
            </a:pPr>
            <a:r>
              <a:rPr b="1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DisplayPort;</a:t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600"/>
              <a:buFont typeface="Noto Sans Symbols"/>
              <a:buChar char="➢"/>
            </a:pPr>
            <a:r>
              <a:rPr b="1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D-Sub или VGA;</a:t>
            </a:r>
            <a:endParaRPr b="1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600"/>
              <a:buFont typeface="Noto Sans Symbols"/>
              <a:buChar char="➢"/>
            </a:pPr>
            <a:r>
              <a:rPr b="1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S-Video.</a:t>
            </a:r>
            <a:endParaRPr b="1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9" name="Google Shape;289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7899" y="3833100"/>
            <a:ext cx="3234569" cy="234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5" name="Google Shape;295;p33"/>
          <p:cNvCxnSpPr/>
          <p:nvPr/>
        </p:nvCxnSpPr>
        <p:spPr>
          <a:xfrm>
            <a:off x="3275856" y="332656"/>
            <a:ext cx="0" cy="792088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6" name="Google Shape;296;p33"/>
          <p:cNvSpPr txBox="1"/>
          <p:nvPr/>
        </p:nvSpPr>
        <p:spPr>
          <a:xfrm>
            <a:off x="3419872" y="426730"/>
            <a:ext cx="5472608" cy="523220"/>
          </a:xfrm>
          <a:prstGeom prst="rect">
            <a:avLst/>
          </a:prstGeom>
          <a:solidFill>
            <a:srgbClr val="1D182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DVI</a:t>
            </a:r>
            <a:endParaRPr b="1" i="0" sz="28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97" name="Google Shape;297;p33"/>
          <p:cNvSpPr txBox="1"/>
          <p:nvPr/>
        </p:nvSpPr>
        <p:spPr>
          <a:xfrm>
            <a:off x="323528" y="457511"/>
            <a:ext cx="29523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Видеокарта</a:t>
            </a:r>
            <a:endParaRPr b="1" i="0" sz="24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98" name="Google Shape;298;p33"/>
          <p:cNvSpPr/>
          <p:nvPr/>
        </p:nvSpPr>
        <p:spPr>
          <a:xfrm>
            <a:off x="323528" y="1249598"/>
            <a:ext cx="856895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9" name="Google Shape;299;p33"/>
          <p:cNvSpPr/>
          <p:nvPr/>
        </p:nvSpPr>
        <p:spPr>
          <a:xfrm>
            <a:off x="323528" y="1249598"/>
            <a:ext cx="8568953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DVI (Digital Visual Interface) — наиболее распространенный интерфейс, который бывает в трех вариантах: DVI-D (цифровой), DVI-A (аналоговый), DVI-I (комбинированный). В дискретных видеокартах обычно присутствует DVI-I, как наиболее универсальный.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9992" y="2564905"/>
            <a:ext cx="4273672" cy="3438012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3"/>
          <p:cNvSpPr/>
          <p:nvPr/>
        </p:nvSpPr>
        <p:spPr>
          <a:xfrm>
            <a:off x="323528" y="2832818"/>
            <a:ext cx="4316187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Он позволяет с помощью специальных переходников выбирать цифровую или аналоговую форму подключения. Для подключения очень больших мониторов с разрешением больше чем 1920×1080 нужно чтобы использовалось двухканальное подключение, DVI Dual-link.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" name="Google Shape;307;p34"/>
          <p:cNvCxnSpPr/>
          <p:nvPr/>
        </p:nvCxnSpPr>
        <p:spPr>
          <a:xfrm>
            <a:off x="3275856" y="332656"/>
            <a:ext cx="0" cy="792088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8" name="Google Shape;308;p34"/>
          <p:cNvSpPr txBox="1"/>
          <p:nvPr/>
        </p:nvSpPr>
        <p:spPr>
          <a:xfrm>
            <a:off x="3419872" y="426730"/>
            <a:ext cx="5472608" cy="523220"/>
          </a:xfrm>
          <a:prstGeom prst="rect">
            <a:avLst/>
          </a:prstGeom>
          <a:solidFill>
            <a:srgbClr val="1D182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HDMI</a:t>
            </a:r>
            <a:endParaRPr b="1" i="0" sz="28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09" name="Google Shape;309;p34"/>
          <p:cNvSpPr txBox="1"/>
          <p:nvPr/>
        </p:nvSpPr>
        <p:spPr>
          <a:xfrm>
            <a:off x="323528" y="457511"/>
            <a:ext cx="29523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Видеокарта</a:t>
            </a:r>
            <a:endParaRPr b="1" i="0" sz="24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10" name="Google Shape;310;p34"/>
          <p:cNvSpPr/>
          <p:nvPr/>
        </p:nvSpPr>
        <p:spPr>
          <a:xfrm>
            <a:off x="323528" y="1249598"/>
            <a:ext cx="856895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1" name="Google Shape;311;p34"/>
          <p:cNvSpPr/>
          <p:nvPr/>
        </p:nvSpPr>
        <p:spPr>
          <a:xfrm>
            <a:off x="323528" y="1249598"/>
            <a:ext cx="8568953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HDMI (High Definition Multimedia Interface) — цифровой интерфейс для передачи по одному кабелю изображения и звука. </a:t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Получил широкое распространение, в том числе в бытовых электроприборах. Имеет несколько версий различающихся производительностью и функционалом.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9108" y="3188590"/>
            <a:ext cx="4920763" cy="2616674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4"/>
          <p:cNvSpPr/>
          <p:nvPr/>
        </p:nvSpPr>
        <p:spPr>
          <a:xfrm>
            <a:off x="323528" y="3129982"/>
            <a:ext cx="331558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Если в видеокарте отсутствует выход HDMI, то можно воспользоваться переходником DVI-HDMI.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9" name="Google Shape;319;p35"/>
          <p:cNvCxnSpPr/>
          <p:nvPr/>
        </p:nvCxnSpPr>
        <p:spPr>
          <a:xfrm>
            <a:off x="3275856" y="332656"/>
            <a:ext cx="0" cy="792088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0" name="Google Shape;320;p35"/>
          <p:cNvSpPr txBox="1"/>
          <p:nvPr/>
        </p:nvSpPr>
        <p:spPr>
          <a:xfrm>
            <a:off x="3419872" y="426730"/>
            <a:ext cx="5472608" cy="523220"/>
          </a:xfrm>
          <a:prstGeom prst="rect">
            <a:avLst/>
          </a:prstGeom>
          <a:solidFill>
            <a:srgbClr val="1D182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DisplayPort</a:t>
            </a:r>
            <a:endParaRPr b="1" i="0" sz="28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21" name="Google Shape;321;p35"/>
          <p:cNvSpPr txBox="1"/>
          <p:nvPr/>
        </p:nvSpPr>
        <p:spPr>
          <a:xfrm>
            <a:off x="323528" y="457511"/>
            <a:ext cx="29523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Видеокарта</a:t>
            </a:r>
            <a:endParaRPr b="1" i="0" sz="24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22" name="Google Shape;322;p35"/>
          <p:cNvSpPr/>
          <p:nvPr/>
        </p:nvSpPr>
        <p:spPr>
          <a:xfrm>
            <a:off x="323528" y="1249598"/>
            <a:ext cx="856895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3" name="Google Shape;323;p35"/>
          <p:cNvSpPr/>
          <p:nvPr/>
        </p:nvSpPr>
        <p:spPr>
          <a:xfrm>
            <a:off x="323528" y="1249598"/>
            <a:ext cx="8568952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DisplayPort — еще один цифровой интерфейс для передачи мультимедиа с оригинальным разъемом, является конкурентом HDMI. Не требует лицензионных отчислений от производителя оборудования, поэтому имеет своих сторонников.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4" name="Google Shape;32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2154" y="2697887"/>
            <a:ext cx="4531700" cy="3300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0" name="Google Shape;330;p36"/>
          <p:cNvCxnSpPr/>
          <p:nvPr/>
        </p:nvCxnSpPr>
        <p:spPr>
          <a:xfrm>
            <a:off x="3275856" y="332656"/>
            <a:ext cx="0" cy="792088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1" name="Google Shape;331;p36"/>
          <p:cNvSpPr txBox="1"/>
          <p:nvPr/>
        </p:nvSpPr>
        <p:spPr>
          <a:xfrm>
            <a:off x="3419872" y="426730"/>
            <a:ext cx="5472608" cy="523220"/>
          </a:xfrm>
          <a:prstGeom prst="rect">
            <a:avLst/>
          </a:prstGeom>
          <a:solidFill>
            <a:srgbClr val="1D182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D-Sub или VGA</a:t>
            </a:r>
            <a:endParaRPr b="1" i="0" sz="28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32" name="Google Shape;332;p36"/>
          <p:cNvSpPr txBox="1"/>
          <p:nvPr/>
        </p:nvSpPr>
        <p:spPr>
          <a:xfrm>
            <a:off x="323528" y="457511"/>
            <a:ext cx="29523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Видеокарта</a:t>
            </a:r>
            <a:endParaRPr b="1" i="0" sz="24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33" name="Google Shape;333;p36"/>
          <p:cNvSpPr/>
          <p:nvPr/>
        </p:nvSpPr>
        <p:spPr>
          <a:xfrm>
            <a:off x="323528" y="1249598"/>
            <a:ext cx="856895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4" name="Google Shape;334;p36"/>
          <p:cNvSpPr/>
          <p:nvPr/>
        </p:nvSpPr>
        <p:spPr>
          <a:xfrm>
            <a:off x="323528" y="1249598"/>
            <a:ext cx="5184576" cy="4093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D-Sub или VGA — являются аналоговыми разъемами для подключения мониторов, повсеместно распространенными до появления цифровых интерфейсов.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Если есть выбор, то лучше использовать цифровое подключение. Если в видеокарте только цифровые выходы, а в мониторе только аналоговые входы, то можно воспользоваться переходниками с цифровых интерфейсов на VGA.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8104" y="1249598"/>
            <a:ext cx="3384376" cy="4708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1" name="Google Shape;341;p37"/>
          <p:cNvCxnSpPr/>
          <p:nvPr/>
        </p:nvCxnSpPr>
        <p:spPr>
          <a:xfrm>
            <a:off x="3275856" y="332656"/>
            <a:ext cx="0" cy="792088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2" name="Google Shape;342;p37"/>
          <p:cNvSpPr txBox="1"/>
          <p:nvPr/>
        </p:nvSpPr>
        <p:spPr>
          <a:xfrm>
            <a:off x="3419872" y="426730"/>
            <a:ext cx="5472608" cy="523220"/>
          </a:xfrm>
          <a:prstGeom prst="rect">
            <a:avLst/>
          </a:prstGeom>
          <a:solidFill>
            <a:srgbClr val="1D182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S-Video</a:t>
            </a:r>
            <a:endParaRPr b="1" i="0" sz="28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43" name="Google Shape;343;p37"/>
          <p:cNvSpPr txBox="1"/>
          <p:nvPr/>
        </p:nvSpPr>
        <p:spPr>
          <a:xfrm>
            <a:off x="323528" y="457511"/>
            <a:ext cx="29523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Видеокарта</a:t>
            </a:r>
            <a:endParaRPr b="1" i="0" sz="24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44" name="Google Shape;344;p37"/>
          <p:cNvSpPr/>
          <p:nvPr/>
        </p:nvSpPr>
        <p:spPr>
          <a:xfrm>
            <a:off x="323528" y="1249598"/>
            <a:ext cx="856895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5" name="Google Shape;345;p37"/>
          <p:cNvSpPr/>
          <p:nvPr/>
        </p:nvSpPr>
        <p:spPr>
          <a:xfrm>
            <a:off x="323528" y="1249598"/>
            <a:ext cx="8568952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S-Video — устаревший аналоговый интерфейс, использовавшийся ранее для подключения компьютера к аналоговым телевизорам. Стоит использовать, только если телевизор старый и цифровые входы отсутствуют.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Google Shape;34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2695779"/>
            <a:ext cx="8166440" cy="2893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/>
          <p:nvPr>
            <p:ph idx="1" type="body"/>
          </p:nvPr>
        </p:nvSpPr>
        <p:spPr>
          <a:xfrm>
            <a:off x="323528" y="1249599"/>
            <a:ext cx="8496944" cy="1315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ru-RU"/>
              <a:t>Видеокарта</a:t>
            </a:r>
            <a:r>
              <a:rPr lang="ru-RU"/>
              <a:t> — это устройство, преобразующее графический образ, который хранится как содержимое памяти компьютера, в форму, пригодную для дальнейшего вывода на экран монитора. </a:t>
            </a:r>
            <a:endParaRPr/>
          </a:p>
        </p:txBody>
      </p:sp>
      <p:cxnSp>
        <p:nvCxnSpPr>
          <p:cNvPr id="160" name="Google Shape;160;p20"/>
          <p:cNvCxnSpPr/>
          <p:nvPr/>
        </p:nvCxnSpPr>
        <p:spPr>
          <a:xfrm>
            <a:off x="3275856" y="332656"/>
            <a:ext cx="0" cy="792088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1" name="Google Shape;161;p20"/>
          <p:cNvSpPr txBox="1"/>
          <p:nvPr/>
        </p:nvSpPr>
        <p:spPr>
          <a:xfrm>
            <a:off x="3419872" y="426730"/>
            <a:ext cx="4896544" cy="523220"/>
          </a:xfrm>
          <a:prstGeom prst="rect">
            <a:avLst/>
          </a:prstGeom>
          <a:solidFill>
            <a:srgbClr val="1D182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Определение</a:t>
            </a:r>
            <a:endParaRPr b="1" i="0" sz="28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62" name="Google Shape;162;p20"/>
          <p:cNvSpPr txBox="1"/>
          <p:nvPr/>
        </p:nvSpPr>
        <p:spPr>
          <a:xfrm>
            <a:off x="323528" y="457511"/>
            <a:ext cx="29523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Видеокарта</a:t>
            </a:r>
            <a:endParaRPr b="1" i="0" sz="24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63" name="Google Shape;16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89759"/>
            <a:ext cx="9144000" cy="3350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2" name="Google Shape;352;p38"/>
          <p:cNvCxnSpPr/>
          <p:nvPr/>
        </p:nvCxnSpPr>
        <p:spPr>
          <a:xfrm>
            <a:off x="3275856" y="332656"/>
            <a:ext cx="0" cy="792088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3" name="Google Shape;353;p38"/>
          <p:cNvSpPr txBox="1"/>
          <p:nvPr/>
        </p:nvSpPr>
        <p:spPr>
          <a:xfrm>
            <a:off x="3419872" y="426730"/>
            <a:ext cx="5472608" cy="523220"/>
          </a:xfrm>
          <a:prstGeom prst="rect">
            <a:avLst/>
          </a:prstGeom>
          <a:solidFill>
            <a:srgbClr val="1D182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Размер видеокарты</a:t>
            </a:r>
            <a:endParaRPr b="1" i="0" sz="28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54" name="Google Shape;354;p38"/>
          <p:cNvSpPr txBox="1"/>
          <p:nvPr/>
        </p:nvSpPr>
        <p:spPr>
          <a:xfrm>
            <a:off x="323528" y="457511"/>
            <a:ext cx="29523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Видеокарта</a:t>
            </a:r>
            <a:endParaRPr b="1" i="0" sz="24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55" name="Google Shape;355;p38"/>
          <p:cNvSpPr/>
          <p:nvPr/>
        </p:nvSpPr>
        <p:spPr>
          <a:xfrm>
            <a:off x="323528" y="1249598"/>
            <a:ext cx="856895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6" name="Google Shape;356;p38"/>
          <p:cNvSpPr/>
          <p:nvPr/>
        </p:nvSpPr>
        <p:spPr>
          <a:xfrm>
            <a:off x="323528" y="1249598"/>
            <a:ext cx="8568952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 зависимости от применяемого компьютерного корпуса физические размеры видеокарты могут стать ограничивающим фактором. Современные высокопроизводительные видеокарты могут иметь большие размеры и просто упереться в жесткие диски в тесном корпусе. К тому же применяемые системы охлаждения видеокарт довольно громоздки и могут занимать два и даже три слота. </a:t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7" name="Google Shape;35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1944" y="3496367"/>
            <a:ext cx="5652120" cy="2461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3" name="Google Shape;363;p39"/>
          <p:cNvCxnSpPr/>
          <p:nvPr/>
        </p:nvCxnSpPr>
        <p:spPr>
          <a:xfrm>
            <a:off x="3275856" y="332656"/>
            <a:ext cx="0" cy="792088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4" name="Google Shape;364;p39"/>
          <p:cNvSpPr txBox="1"/>
          <p:nvPr/>
        </p:nvSpPr>
        <p:spPr>
          <a:xfrm>
            <a:off x="3419872" y="426730"/>
            <a:ext cx="5472608" cy="523220"/>
          </a:xfrm>
          <a:prstGeom prst="rect">
            <a:avLst/>
          </a:prstGeom>
          <a:solidFill>
            <a:srgbClr val="1D182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Системы охлаждения</a:t>
            </a:r>
            <a:endParaRPr b="1" i="0" sz="28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65" name="Google Shape;365;p39"/>
          <p:cNvSpPr txBox="1"/>
          <p:nvPr/>
        </p:nvSpPr>
        <p:spPr>
          <a:xfrm>
            <a:off x="323528" y="457511"/>
            <a:ext cx="29523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Видеокарта</a:t>
            </a:r>
            <a:endParaRPr b="1" i="0" sz="24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66" name="Google Shape;366;p39"/>
          <p:cNvSpPr/>
          <p:nvPr/>
        </p:nvSpPr>
        <p:spPr>
          <a:xfrm>
            <a:off x="323528" y="1249598"/>
            <a:ext cx="856895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7" name="Google Shape;367;p39"/>
          <p:cNvSpPr/>
          <p:nvPr/>
        </p:nvSpPr>
        <p:spPr>
          <a:xfrm>
            <a:off x="323528" y="1249598"/>
            <a:ext cx="856895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Для поддержания температуры видеокарты в приемлемых пределах применяются системы охлаждения. Они бывают двух основных типов: активные и пассивные. </a:t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8" name="Google Shape;36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2996" y="4133271"/>
            <a:ext cx="4764994" cy="1876792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39"/>
          <p:cNvSpPr/>
          <p:nvPr/>
        </p:nvSpPr>
        <p:spPr>
          <a:xfrm>
            <a:off x="323526" y="3526500"/>
            <a:ext cx="3816426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Активная система охлаждения дополняется кулером, хотя встречаются карты с водяным охлаждением. Кулер улучшает охлаждение, но увеличивает энергопотребление и шум.</a:t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0" name="Google Shape;370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2996" y="2260544"/>
            <a:ext cx="4764994" cy="1872727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39"/>
          <p:cNvSpPr/>
          <p:nvPr/>
        </p:nvSpPr>
        <p:spPr>
          <a:xfrm>
            <a:off x="323527" y="2229770"/>
            <a:ext cx="403245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Пассивные представляют собой простой радиатор, который рассеивает выделяемое картой тепло. </a:t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9" name="Google Shape;169;p21"/>
          <p:cNvCxnSpPr/>
          <p:nvPr/>
        </p:nvCxnSpPr>
        <p:spPr>
          <a:xfrm>
            <a:off x="3275856" y="332656"/>
            <a:ext cx="0" cy="792088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0" name="Google Shape;170;p21"/>
          <p:cNvSpPr txBox="1"/>
          <p:nvPr/>
        </p:nvSpPr>
        <p:spPr>
          <a:xfrm>
            <a:off x="3419872" y="426730"/>
            <a:ext cx="4896544" cy="523220"/>
          </a:xfrm>
          <a:prstGeom prst="rect">
            <a:avLst/>
          </a:prstGeom>
          <a:solidFill>
            <a:srgbClr val="1D182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Виды видеокарт</a:t>
            </a:r>
            <a:endParaRPr b="1" i="0" sz="28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323528" y="457511"/>
            <a:ext cx="29523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Видеокарта</a:t>
            </a:r>
            <a:endParaRPr b="1" i="0" sz="24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72" name="Google Shape;172;p21"/>
          <p:cNvSpPr/>
          <p:nvPr/>
        </p:nvSpPr>
        <p:spPr>
          <a:xfrm>
            <a:off x="1229727" y="1249599"/>
            <a:ext cx="245291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Интегрированная</a:t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p21"/>
          <p:cNvSpPr/>
          <p:nvPr/>
        </p:nvSpPr>
        <p:spPr>
          <a:xfrm>
            <a:off x="5724128" y="1251672"/>
            <a:ext cx="17123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Дискретная</a:t>
            </a:r>
            <a:endParaRPr b="0" i="0" sz="2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23025"/>
            <a:ext cx="4658200" cy="24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20025" y="2240882"/>
            <a:ext cx="4181001" cy="2614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1" name="Google Shape;181;p22"/>
          <p:cNvCxnSpPr/>
          <p:nvPr/>
        </p:nvCxnSpPr>
        <p:spPr>
          <a:xfrm>
            <a:off x="3275856" y="332656"/>
            <a:ext cx="0" cy="792088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2" name="Google Shape;182;p22"/>
          <p:cNvSpPr txBox="1"/>
          <p:nvPr/>
        </p:nvSpPr>
        <p:spPr>
          <a:xfrm>
            <a:off x="3419872" y="426730"/>
            <a:ext cx="5472608" cy="523220"/>
          </a:xfrm>
          <a:prstGeom prst="rect">
            <a:avLst/>
          </a:prstGeom>
          <a:solidFill>
            <a:srgbClr val="1D182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Интегрированная видеокарта</a:t>
            </a:r>
            <a:endParaRPr b="1" i="0" sz="28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83" name="Google Shape;183;p22"/>
          <p:cNvSpPr txBox="1"/>
          <p:nvPr/>
        </p:nvSpPr>
        <p:spPr>
          <a:xfrm>
            <a:off x="323528" y="457511"/>
            <a:ext cx="29523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Видеокарта</a:t>
            </a:r>
            <a:endParaRPr b="1" i="0" sz="24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84" name="Google Shape;184;p22"/>
          <p:cNvSpPr txBox="1"/>
          <p:nvPr>
            <p:ph idx="1" type="body"/>
          </p:nvPr>
        </p:nvSpPr>
        <p:spPr>
          <a:xfrm>
            <a:off x="324455" y="1253656"/>
            <a:ext cx="4752528" cy="4411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ru-RU"/>
              <a:t>Интегрированная видеокарта </a:t>
            </a:r>
            <a:r>
              <a:rPr lang="ru-RU"/>
              <a:t>(или встроенная видеокарта) — является неотъемлемой частью материнской платы или центрального процессора, то есть она встроена в них.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ru-RU"/>
              <a:t>Наличие интегрированного видео уменьшает стоимость и энергопотребление компьютера, однако они имеют ограниченную производительность (часто не имеют собственной видеопамяти и используют ОЗУ компьютера).</a:t>
            </a:r>
            <a:endParaRPr/>
          </a:p>
        </p:txBody>
      </p:sp>
      <p:pic>
        <p:nvPicPr>
          <p:cNvPr id="185" name="Google Shape;18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983" y="2055324"/>
            <a:ext cx="3815497" cy="2808312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52400" kx="110000" rotWithShape="0" algn="tl" dir="900000" dist="12000" sy="98000" ky="200000">
              <a:srgbClr val="000000">
                <a:alpha val="29411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1" name="Google Shape;191;p23"/>
          <p:cNvCxnSpPr/>
          <p:nvPr/>
        </p:nvCxnSpPr>
        <p:spPr>
          <a:xfrm>
            <a:off x="3275856" y="332656"/>
            <a:ext cx="0" cy="792088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2" name="Google Shape;192;p23"/>
          <p:cNvSpPr txBox="1"/>
          <p:nvPr/>
        </p:nvSpPr>
        <p:spPr>
          <a:xfrm>
            <a:off x="3419872" y="426730"/>
            <a:ext cx="5472608" cy="523220"/>
          </a:xfrm>
          <a:prstGeom prst="rect">
            <a:avLst/>
          </a:prstGeom>
          <a:solidFill>
            <a:srgbClr val="1D182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Дискретная видеокарта</a:t>
            </a:r>
            <a:endParaRPr b="1" i="0" sz="28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93" name="Google Shape;193;p23"/>
          <p:cNvSpPr txBox="1"/>
          <p:nvPr/>
        </p:nvSpPr>
        <p:spPr>
          <a:xfrm>
            <a:off x="323528" y="457511"/>
            <a:ext cx="29523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Видеокарта</a:t>
            </a:r>
            <a:endParaRPr b="1" i="0" sz="24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94" name="Google Shape;194;p23"/>
          <p:cNvSpPr txBox="1"/>
          <p:nvPr/>
        </p:nvSpPr>
        <p:spPr>
          <a:xfrm>
            <a:off x="324454" y="1249599"/>
            <a:ext cx="4967626" cy="4627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52A4"/>
              </a:buClr>
              <a:buSzPts val="1600"/>
              <a:buFont typeface="Noto Sans Symbols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Дискретная видеокарта</a:t>
            </a:r>
            <a:r>
              <a:rPr b="0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представляет собой отдельную плату расширения, устанавливаемую в специальный слот на материнской плате. Она имеет в себе все необходимое для полноценной работы.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600"/>
              <a:buFont typeface="Noto Sans Symbols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Благодаря этому, она может иметь высокую производительность, позволяющую использовать ее в «тяжелых» графических приложениях и играх.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600"/>
              <a:buFont typeface="Noto Sans Symbols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Главными минусами является ее стоимость и энергопотребление.</a:t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5" name="Google Shape;19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2075" y="1900125"/>
            <a:ext cx="3741675" cy="30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1" name="Google Shape;201;p24"/>
          <p:cNvCxnSpPr/>
          <p:nvPr/>
        </p:nvCxnSpPr>
        <p:spPr>
          <a:xfrm>
            <a:off x="3275856" y="332656"/>
            <a:ext cx="0" cy="792088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2" name="Google Shape;202;p24"/>
          <p:cNvSpPr txBox="1"/>
          <p:nvPr/>
        </p:nvSpPr>
        <p:spPr>
          <a:xfrm>
            <a:off x="3419872" y="426730"/>
            <a:ext cx="5472608" cy="523220"/>
          </a:xfrm>
          <a:prstGeom prst="rect">
            <a:avLst/>
          </a:prstGeom>
          <a:solidFill>
            <a:srgbClr val="1D182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Основные характеристики</a:t>
            </a:r>
            <a:endParaRPr b="1" i="0" sz="28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03" name="Google Shape;203;p24"/>
          <p:cNvSpPr txBox="1"/>
          <p:nvPr/>
        </p:nvSpPr>
        <p:spPr>
          <a:xfrm>
            <a:off x="323528" y="457511"/>
            <a:ext cx="29523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Видеокарта</a:t>
            </a:r>
            <a:endParaRPr b="1" i="0" sz="24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04" name="Google Shape;204;p24"/>
          <p:cNvSpPr txBox="1"/>
          <p:nvPr/>
        </p:nvSpPr>
        <p:spPr>
          <a:xfrm>
            <a:off x="323528" y="1249599"/>
            <a:ext cx="8424936" cy="4627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52A4"/>
              </a:buClr>
              <a:buSzPts val="1600"/>
              <a:buFont typeface="Noto Sans Symbols"/>
              <a:buChar char="➢"/>
            </a:pPr>
            <a:r>
              <a:rPr b="1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Интерфейс;</a:t>
            </a:r>
            <a:endParaRPr b="1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600"/>
              <a:buFont typeface="Noto Sans Symbols"/>
              <a:buChar char="➢"/>
            </a:pPr>
            <a:r>
              <a:rPr b="1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Тактовая частота графического процессора;</a:t>
            </a:r>
            <a:endParaRPr b="1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600"/>
              <a:buFont typeface="Noto Sans Symbols"/>
              <a:buChar char="➢"/>
            </a:pPr>
            <a:r>
              <a:rPr b="1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Частота видеопамяти;</a:t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600"/>
              <a:buFont typeface="Noto Sans Symbols"/>
              <a:buChar char="➢"/>
            </a:pPr>
            <a:r>
              <a:rPr b="1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Объем видеопамяти;</a:t>
            </a:r>
            <a:endParaRPr b="1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600"/>
              <a:buFont typeface="Noto Sans Symbols"/>
              <a:buChar char="➢"/>
            </a:pPr>
            <a:r>
              <a:rPr b="1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Тип видеопамяти;</a:t>
            </a:r>
            <a:endParaRPr b="1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600"/>
              <a:buFont typeface="Noto Sans Symbols"/>
              <a:buChar char="➢"/>
            </a:pPr>
            <a:r>
              <a:rPr b="1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Ширина (разрядность) шины видеопамяти; </a:t>
            </a:r>
            <a:endParaRPr b="1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600"/>
              <a:buFont typeface="Noto Sans Symbols"/>
              <a:buChar char="➢"/>
            </a:pPr>
            <a:r>
              <a:rPr b="1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Поддержка технологии SLI / CrossFire;</a:t>
            </a:r>
            <a:endParaRPr b="1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600"/>
              <a:buFont typeface="Noto Sans Symbols"/>
              <a:buChar char="➢"/>
            </a:pPr>
            <a:r>
              <a:rPr b="1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Разъемы;</a:t>
            </a:r>
            <a:endParaRPr b="1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600"/>
              <a:buFont typeface="Noto Sans Symbols"/>
              <a:buChar char="➢"/>
            </a:pPr>
            <a:r>
              <a:rPr b="1" lang="ru-RU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Размеры видеокарты</a:t>
            </a:r>
            <a:r>
              <a:rPr b="1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;</a:t>
            </a:r>
            <a:endParaRPr b="1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E52A4"/>
              </a:buClr>
              <a:buSzPts val="1600"/>
              <a:buFont typeface="Noto Sans Symbols"/>
              <a:buChar char="➢"/>
            </a:pPr>
            <a:r>
              <a:rPr b="1" lang="ru-RU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Система охлаждения</a:t>
            </a:r>
            <a:r>
              <a:rPr b="1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0" name="Google Shape;210;p25"/>
          <p:cNvCxnSpPr/>
          <p:nvPr/>
        </p:nvCxnSpPr>
        <p:spPr>
          <a:xfrm>
            <a:off x="3275856" y="332656"/>
            <a:ext cx="0" cy="792088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1" name="Google Shape;211;p25"/>
          <p:cNvSpPr txBox="1"/>
          <p:nvPr/>
        </p:nvSpPr>
        <p:spPr>
          <a:xfrm>
            <a:off x="3419872" y="426730"/>
            <a:ext cx="5472608" cy="523220"/>
          </a:xfrm>
          <a:prstGeom prst="rect">
            <a:avLst/>
          </a:prstGeom>
          <a:solidFill>
            <a:srgbClr val="1D182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Интерфейс</a:t>
            </a:r>
            <a:endParaRPr b="1" i="0" sz="28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12" name="Google Shape;212;p25"/>
          <p:cNvSpPr txBox="1"/>
          <p:nvPr/>
        </p:nvSpPr>
        <p:spPr>
          <a:xfrm>
            <a:off x="323528" y="457511"/>
            <a:ext cx="29523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Видеокарта</a:t>
            </a:r>
            <a:endParaRPr b="1" i="0" sz="24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13" name="Google Shape;213;p25"/>
          <p:cNvSpPr/>
          <p:nvPr/>
        </p:nvSpPr>
        <p:spPr>
          <a:xfrm>
            <a:off x="323528" y="1206837"/>
            <a:ext cx="8568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Интерфейс</a:t>
            </a:r>
            <a:r>
              <a:rPr b="0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— служит для передачи данных между 3D-ускорителем и центральным процессором. В настоящее время стандартом является шина PCI Express (PCI-E) разных версий.</a:t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5"/>
          <p:cNvSpPr/>
          <p:nvPr/>
        </p:nvSpPr>
        <p:spPr>
          <a:xfrm>
            <a:off x="323553" y="2479374"/>
            <a:ext cx="8568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1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PCI-E 1.0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1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PCI-E 2.0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1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PCI-E 3.0</a:t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5" name="Google Shape;215;p25"/>
          <p:cNvSpPr/>
          <p:nvPr/>
        </p:nvSpPr>
        <p:spPr>
          <a:xfrm>
            <a:off x="323528" y="3495187"/>
            <a:ext cx="8568900" cy="16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Разные версии интерфейса PCI Express совместимы между собой, но каждая следующая версия интерфейса имеет вдвое большую пропускную способность. Если видеоадаптер имеет интерфейс PCI- E 2.0, а установлен в слот PCI-E 1.0, то работать он будет как PCI-E 1.0.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1" name="Google Shape;221;p26"/>
          <p:cNvCxnSpPr/>
          <p:nvPr/>
        </p:nvCxnSpPr>
        <p:spPr>
          <a:xfrm>
            <a:off x="3275856" y="332656"/>
            <a:ext cx="0" cy="792088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2" name="Google Shape;222;p26"/>
          <p:cNvSpPr txBox="1"/>
          <p:nvPr/>
        </p:nvSpPr>
        <p:spPr>
          <a:xfrm>
            <a:off x="3419872" y="426730"/>
            <a:ext cx="5472608" cy="523220"/>
          </a:xfrm>
          <a:prstGeom prst="rect">
            <a:avLst/>
          </a:prstGeom>
          <a:solidFill>
            <a:srgbClr val="1D182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Тактовая частота</a:t>
            </a:r>
            <a:endParaRPr b="1" i="0" sz="28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23" name="Google Shape;223;p26"/>
          <p:cNvSpPr txBox="1"/>
          <p:nvPr/>
        </p:nvSpPr>
        <p:spPr>
          <a:xfrm>
            <a:off x="323528" y="457511"/>
            <a:ext cx="29523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Видеокарта</a:t>
            </a:r>
            <a:endParaRPr b="1" i="0" sz="24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24" name="Google Shape;224;p26"/>
          <p:cNvSpPr/>
          <p:nvPr/>
        </p:nvSpPr>
        <p:spPr>
          <a:xfrm>
            <a:off x="323528" y="1249599"/>
            <a:ext cx="8568952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Тактовая частота видеопроцессора</a:t>
            </a:r>
            <a:r>
              <a:rPr b="0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— сильно влияет на производительность видеоадаптера, чем она выше, тем быстрее он работает и тем больше его тепловыделение. Измеряется частота в мегагерцах.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p26"/>
          <p:cNvSpPr/>
          <p:nvPr/>
        </p:nvSpPr>
        <p:spPr>
          <a:xfrm>
            <a:off x="323528" y="2601243"/>
            <a:ext cx="403244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Именно поэтому, увеличение рабочей частоты GPU является одним из способов разгона видеокарты. </a:t>
            </a:r>
            <a:endParaRPr b="0" i="0" sz="20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6" name="Google Shape;22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2150" y="3180482"/>
            <a:ext cx="4789744" cy="2628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2" name="Google Shape;232;p27"/>
          <p:cNvCxnSpPr/>
          <p:nvPr/>
        </p:nvCxnSpPr>
        <p:spPr>
          <a:xfrm>
            <a:off x="3275856" y="332656"/>
            <a:ext cx="0" cy="792088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3" name="Google Shape;233;p27"/>
          <p:cNvSpPr txBox="1"/>
          <p:nvPr/>
        </p:nvSpPr>
        <p:spPr>
          <a:xfrm>
            <a:off x="3419872" y="426730"/>
            <a:ext cx="5472608" cy="523220"/>
          </a:xfrm>
          <a:prstGeom prst="rect">
            <a:avLst/>
          </a:prstGeom>
          <a:solidFill>
            <a:srgbClr val="1D182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Частота видеопамяти</a:t>
            </a:r>
            <a:r>
              <a:rPr b="0" i="0" lang="ru-RU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b="1" i="0" sz="28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34" name="Google Shape;234;p27"/>
          <p:cNvSpPr txBox="1"/>
          <p:nvPr/>
        </p:nvSpPr>
        <p:spPr>
          <a:xfrm>
            <a:off x="323528" y="457511"/>
            <a:ext cx="295232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Видеокарта</a:t>
            </a:r>
            <a:endParaRPr b="1" i="0" sz="24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35" name="Google Shape;235;p27"/>
          <p:cNvSpPr/>
          <p:nvPr/>
        </p:nvSpPr>
        <p:spPr>
          <a:xfrm>
            <a:off x="323528" y="1249599"/>
            <a:ext cx="856895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Частота видеопамяти</a:t>
            </a:r>
            <a:r>
              <a:rPr b="0" i="0" lang="ru-RU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— измеряется в мегагерцах, и чем она выше, тем быстрее работает подсистема памяти. Так же является одним из способов ускорить работу видеокарты.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0718" y="2538766"/>
            <a:ext cx="7434572" cy="3351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Ион">
  <a:themeElements>
    <a:clrScheme name="Ион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