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6" r:id="rId4"/>
    <p:sldId id="262" r:id="rId5"/>
    <p:sldId id="263" r:id="rId6"/>
    <p:sldId id="264" r:id="rId7"/>
    <p:sldId id="265" r:id="rId8"/>
    <p:sldId id="259" r:id="rId9"/>
    <p:sldId id="260" r:id="rId10"/>
    <p:sldId id="261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07" autoAdjust="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СОЧИНЕНИЕ-РАССУЖДЕНИЕ</a:t>
            </a:r>
            <a:br>
              <a:rPr lang="ru-RU" dirty="0" smtClean="0"/>
            </a:br>
            <a:r>
              <a:rPr lang="ru-RU" dirty="0" smtClean="0"/>
              <a:t>(подготовка к ОГЭ)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2500306"/>
            <a:ext cx="7406640" cy="1752600"/>
          </a:xfrm>
        </p:spPr>
        <p:txBody>
          <a:bodyPr>
            <a:normAutofit fontScale="47500" lnSpcReduction="20000"/>
          </a:bodyPr>
          <a:lstStyle/>
          <a:p>
            <a:pPr marL="1399032" indent="-1371600">
              <a:buAutoNum type="arabicPeriod"/>
            </a:pPr>
            <a:r>
              <a:rPr lang="ru-RU" sz="8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Тезис</a:t>
            </a:r>
          </a:p>
          <a:p>
            <a:pPr marL="1399032" indent="-1371600">
              <a:buAutoNum type="arabicPeriod"/>
            </a:pPr>
            <a:r>
              <a:rPr lang="ru-RU" sz="8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Аргументы</a:t>
            </a:r>
          </a:p>
          <a:p>
            <a:pPr marL="1399032" indent="-1371600">
              <a:buAutoNum type="arabicPeriod"/>
            </a:pPr>
            <a:r>
              <a:rPr lang="ru-RU" sz="8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42852"/>
            <a:ext cx="7406640" cy="1472184"/>
          </a:xfrm>
        </p:spPr>
        <p:txBody>
          <a:bodyPr/>
          <a:lstStyle/>
          <a:p>
            <a:pPr algn="ctr"/>
            <a:r>
              <a:rPr lang="ru-RU" dirty="0" smtClean="0"/>
              <a:t>СОЧИНЕНИЕ-РАССУЖДЕНИЕ</a:t>
            </a:r>
            <a:br>
              <a:rPr lang="ru-RU" dirty="0" smtClean="0"/>
            </a:br>
            <a:r>
              <a:rPr lang="ru-RU" dirty="0" smtClean="0"/>
              <a:t>(подготовка к ОГЭ)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1500174"/>
            <a:ext cx="7406640" cy="1752600"/>
          </a:xfrm>
        </p:spPr>
        <p:txBody>
          <a:bodyPr>
            <a:normAutofit fontScale="25000" lnSpcReduction="20000"/>
          </a:bodyPr>
          <a:lstStyle/>
          <a:p>
            <a:endParaRPr lang="ru-RU" sz="8000" dirty="0" smtClean="0"/>
          </a:p>
          <a:p>
            <a:pPr algn="ctr"/>
            <a:r>
              <a:rPr lang="ru-RU" sz="8000" u="sng" dirty="0" smtClean="0">
                <a:latin typeface="Times New Roman" pitchFamily="18" charset="0"/>
                <a:cs typeface="Times New Roman" pitchFamily="18" charset="0"/>
              </a:rPr>
              <a:t> Шаблон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«А может ли случиться,</a:t>
            </a:r>
          </a:p>
          <a:p>
            <a:pPr algn="ctr"/>
            <a:r>
              <a:rPr lang="ru-RU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 однажды из нашей жизни исчезнет такой культурный</a:t>
            </a:r>
          </a:p>
          <a:p>
            <a:pPr algn="ctr"/>
            <a:r>
              <a:rPr lang="ru-RU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феномен, как книга? Или же книга всегда будет с нами?..»</a:t>
            </a:r>
          </a:p>
          <a:p>
            <a:pPr algn="ctr"/>
            <a:endParaRPr lang="ru-RU" sz="8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99032" indent="-1371600"/>
            <a:endParaRPr lang="ru-RU" sz="8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285852" y="3589409"/>
            <a:ext cx="72152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ШАГ 3.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Формулируем вывод.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Итак, книга…….(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перефразировать тезис)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42852"/>
            <a:ext cx="7406640" cy="1472184"/>
          </a:xfrm>
        </p:spPr>
        <p:txBody>
          <a:bodyPr/>
          <a:lstStyle/>
          <a:p>
            <a:pPr algn="ctr"/>
            <a:r>
              <a:rPr lang="ru-RU" dirty="0" smtClean="0"/>
              <a:t>СОЧИНЕНИЕ-РАССУЖДЕНИЕ</a:t>
            </a:r>
            <a:br>
              <a:rPr lang="ru-RU" dirty="0" smtClean="0"/>
            </a:br>
            <a:r>
              <a:rPr lang="ru-RU" dirty="0" smtClean="0"/>
              <a:t>(подготовка к ОГЭ)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696" y="1785926"/>
            <a:ext cx="7715304" cy="175260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Аргументы.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1. Современный этап развития книги — электронный.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(Опорные выражения: </a:t>
            </a:r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прослушать аудиокнигу; пользоваться особым видом компьютера — электронной книгой; обнаружить в электронной библиотеке.)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2. Общение с книгой — это событие.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(Опорные выражения: </a:t>
            </a:r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оценить оформление; получить эстетическое удовольствие; удивиться оригинальному дизайну; выписать понравившиеся мысли.)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3. Чтение помогает остановить бег времени.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(Опорные выражения: </a:t>
            </a:r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выслушать автора; отдохнуть с книгой;</a:t>
            </a:r>
          </a:p>
          <a:p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побыть наедине со своими мыслями, переживаниями; познать и услышать самих себя.)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4. Чтение всегда в моде.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(Опорные выражения: </a:t>
            </a:r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обогатить свой внутренний мир; стать интересным собеседником; стать индивидуальностью.)</a:t>
            </a:r>
          </a:p>
          <a:p>
            <a:pPr marL="1399032" indent="-1371600"/>
            <a:endParaRPr lang="ru-RU" sz="8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СОЧИНЕНИЕ-РАССУЖДЕНИЕ</a:t>
            </a:r>
            <a:br>
              <a:rPr lang="ru-RU" dirty="0" smtClean="0"/>
            </a:br>
            <a:r>
              <a:rPr lang="ru-RU" dirty="0" smtClean="0"/>
              <a:t>(подготовка к ОГЭ)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2143116"/>
            <a:ext cx="7406640" cy="1752600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15.3 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Как Вы понимаете значение слова 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ЧЕЛОВЕЧНОСТЬ? Сформулируйте и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прокомментируйте данное Вами определение. Напишите сочинение- рассуждение на тему: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«Что такое человечность», взяв в качестве </a:t>
            </a:r>
            <a:r>
              <a:rPr lang="ru-RU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тезиса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данное Вами определение. </a:t>
            </a:r>
          </a:p>
          <a:p>
            <a:r>
              <a:rPr lang="ru-RU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Аргументируя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свой тезис, приведите 2 (два) примера-аргумента, подтверждающих Ваши рассуждения: 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один пример-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аргумент приведите из прочитанного текста, а 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второй – из Вашего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жизненного опыта.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Объём сочинения должен составлять не менее </a:t>
            </a:r>
            <a:r>
              <a:rPr lang="ru-RU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70 слов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Если сочинение представляет собой пересказанный или полностью переписанный исходный текст без каких бы то ни было комментариев, то такая работа оценивается нулём баллов.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Сочинение пишите аккуратно, разборчивым почерком.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СОЧИНЕНИЕ-РАССУЖДЕНИЕ</a:t>
            </a:r>
            <a:br>
              <a:rPr lang="ru-RU" dirty="0" smtClean="0"/>
            </a:br>
            <a:r>
              <a:rPr lang="ru-RU" dirty="0" smtClean="0"/>
              <a:t>(подготовка к ОГЭ)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37360" y="2071678"/>
            <a:ext cx="7406640" cy="1752600"/>
          </a:xfrm>
        </p:spPr>
        <p:txBody>
          <a:bodyPr>
            <a:normAutofit fontScale="25000" lnSpcReduction="20000"/>
          </a:bodyPr>
          <a:lstStyle/>
          <a:p>
            <a:pPr marL="1399032" indent="-1371600"/>
            <a:r>
              <a:rPr lang="ru-RU" sz="9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Словарная работа</a:t>
            </a:r>
          </a:p>
          <a:p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Тип..графский ар..мат; 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привл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кательная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 ..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бложка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ор..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гинальное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оф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рмление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инт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ресный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 д..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зайн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; бел..снежные 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глянц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..вые стр..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ницы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ршавая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 желт..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ватая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 бумага; карма..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ное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 издание; взять (с)собой в дорогу; 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прослуша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ная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 аудиокнига; 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увл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кательный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 сюжет; созвучна 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переж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ваниям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поч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рпнуть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 нужные сведения; узнать из</a:t>
            </a:r>
          </a:p>
          <a:p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а..нотации; книга люб..</a:t>
            </a:r>
            <a:r>
              <a:rPr lang="ru-RU" sz="9600" b="1" i="1" dirty="0" err="1" smtClean="0">
                <a:latin typeface="Times New Roman" pitchFamily="18" charset="0"/>
                <a:cs typeface="Times New Roman" pitchFamily="18" charset="0"/>
              </a:rPr>
              <a:t>пытного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 сод..ржания.</a:t>
            </a:r>
            <a:endParaRPr lang="ru-RU" sz="9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99032" indent="-1371600"/>
            <a:endParaRPr lang="ru-RU" sz="8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СОЧИНЕНИЕ-РАССУЖДЕНИЕ</a:t>
            </a:r>
            <a:br>
              <a:rPr lang="ru-RU" dirty="0" smtClean="0"/>
            </a:br>
            <a:r>
              <a:rPr lang="ru-RU" dirty="0" smtClean="0"/>
              <a:t>(подготовка к ОГЭ)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000240"/>
            <a:ext cx="7786710" cy="175260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(1) За свою многовековую историю книга пережила несколько этапов развития. (2) Смена этапов связана с изобретением новых материалов. (3) Сначала это был папирус, затем пергамент и, наконец, бумага. (4) Новшеством нашего времени стали электронные книги и электронные библиотеки.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(5) Крупнейшей в русскоязычном Интернете является библиотека Максима Мошкова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www.lib.ru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основанная в 1994 году. (6) Её фонд постоянно пополняется за счёт отсканированных книг, присылаемых читателями.</a:t>
            </a: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СОЧИНЕНИЕ-РАССУЖДЕНИЕ</a:t>
            </a:r>
            <a:br>
              <a:rPr lang="ru-RU" dirty="0" smtClean="0"/>
            </a:br>
            <a:r>
              <a:rPr lang="ru-RU" dirty="0" smtClean="0"/>
              <a:t>(подготовка к ОГЭ)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285992"/>
            <a:ext cx="7786710" cy="175260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(7) Однако и традиционная книга продолжает жить, создавая вокруг себя особую атмосферу. (8) Книгу просто приятно взять в руки, если обложка и иллюстрации выполнены со вкусом. (9) Аромат переплёта и шелест недавно отпечатанных страниц обладают неповторимой прелестью. (10) К тому же образ человека, читающего книгу, — это классика, а она всегда в моде.</a:t>
            </a: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СОЧИНЕНИЕ-РАССУЖДЕНИЕ</a:t>
            </a:r>
            <a:br>
              <a:rPr lang="ru-RU" dirty="0" smtClean="0"/>
            </a:br>
            <a:r>
              <a:rPr lang="ru-RU" dirty="0" smtClean="0"/>
              <a:t>(подготовка к ОГЭ)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214554"/>
            <a:ext cx="7786710" cy="175260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(11) Современный стиль жизни (где у каждого ежеминутно звонит мобильный телефон, где царит Интернет, где общаются через социальные сети) неизбежно порождает постоянную спешку, неумение слушать и слышать другого, неприятие серьёзных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тем. (12) Книга помогает остановить стремительный бег времени, внимательно выслушать собеседника-писателя, подумать.</a:t>
            </a: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СОЧИНЕНИЕ-РАССУЖДЕНИЕ</a:t>
            </a:r>
            <a:br>
              <a:rPr lang="ru-RU" dirty="0" smtClean="0"/>
            </a:br>
            <a:r>
              <a:rPr lang="ru-RU" dirty="0" smtClean="0"/>
              <a:t>(подготовка к ОГЭ)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214554"/>
            <a:ext cx="7786710" cy="175260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(13) Не может ли случиться, что однажды из нашей жизни исчезнет удивительный культурный феномен под названием «книга»? (14) Или же книга всегда будет с нами?..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285728"/>
            <a:ext cx="7406640" cy="1472184"/>
          </a:xfrm>
        </p:spPr>
        <p:txBody>
          <a:bodyPr/>
          <a:lstStyle/>
          <a:p>
            <a:pPr algn="ctr"/>
            <a:r>
              <a:rPr lang="ru-RU" dirty="0" smtClean="0"/>
              <a:t>СОЧИНЕНИЕ-РАССУЖДЕНИЕ</a:t>
            </a:r>
            <a:br>
              <a:rPr lang="ru-RU" dirty="0" smtClean="0"/>
            </a:br>
            <a:r>
              <a:rPr lang="ru-RU" dirty="0" smtClean="0"/>
              <a:t>(подготовка к ОГЭ)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37360" y="1857364"/>
            <a:ext cx="7406640" cy="1752600"/>
          </a:xfrm>
        </p:spPr>
        <p:txBody>
          <a:bodyPr>
            <a:normAutofit fontScale="25000" lnSpcReduction="20000"/>
          </a:bodyPr>
          <a:lstStyle/>
          <a:p>
            <a:endParaRPr lang="ru-RU" sz="8000" dirty="0" smtClean="0"/>
          </a:p>
          <a:p>
            <a:pPr algn="ctr"/>
            <a:r>
              <a:rPr lang="ru-RU" sz="8000" u="sng" dirty="0" smtClean="0">
                <a:latin typeface="Times New Roman" pitchFamily="18" charset="0"/>
                <a:cs typeface="Times New Roman" pitchFamily="18" charset="0"/>
              </a:rPr>
              <a:t> Шаблон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«А может ли случиться,</a:t>
            </a:r>
          </a:p>
          <a:p>
            <a:pPr algn="ctr"/>
            <a:r>
              <a:rPr lang="ru-RU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 однажды из нашей жизни исчезнет такой культурный</a:t>
            </a:r>
          </a:p>
          <a:p>
            <a:pPr algn="ctr"/>
            <a:r>
              <a:rPr lang="ru-RU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феномен, как книга? Или же книга всегда будет с нами?..»</a:t>
            </a:r>
          </a:p>
          <a:p>
            <a:pPr algn="ctr"/>
            <a:endParaRPr lang="ru-RU" sz="8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ШАГ 1. </a:t>
            </a:r>
            <a:r>
              <a:rPr lang="ru-RU" sz="8000" b="1" u="sng" dirty="0" smtClean="0">
                <a:latin typeface="Times New Roman" pitchFamily="18" charset="0"/>
                <a:cs typeface="Times New Roman" pitchFamily="18" charset="0"/>
              </a:rPr>
              <a:t>Пишем вступление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(даём определение)</a:t>
            </a:r>
          </a:p>
          <a:p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По моему мнению, книга – это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…….(что? Собственное понимание значения данного слова; обязательно указать то значение, которое есть в тексте).</a:t>
            </a:r>
          </a:p>
          <a:p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Исходя из этого / поэтому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………(1-2 предложения: разъяснение 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понятия)</a:t>
            </a:r>
          </a:p>
          <a:p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Докажу справедливость своих слов на конкретных примерах.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 marL="1399032" indent="-1371600"/>
            <a:endParaRPr lang="ru-RU" sz="8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42852"/>
            <a:ext cx="7406640" cy="1472184"/>
          </a:xfrm>
        </p:spPr>
        <p:txBody>
          <a:bodyPr/>
          <a:lstStyle/>
          <a:p>
            <a:pPr algn="ctr"/>
            <a:r>
              <a:rPr lang="ru-RU" dirty="0" smtClean="0"/>
              <a:t>СОЧИНЕНИЕ-РАССУЖДЕНИЕ</a:t>
            </a:r>
            <a:br>
              <a:rPr lang="ru-RU" dirty="0" smtClean="0"/>
            </a:br>
            <a:r>
              <a:rPr lang="ru-RU" dirty="0" smtClean="0"/>
              <a:t>(подготовка к ОГЭ)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1500174"/>
            <a:ext cx="7406640" cy="1752600"/>
          </a:xfrm>
        </p:spPr>
        <p:txBody>
          <a:bodyPr>
            <a:normAutofit fontScale="25000" lnSpcReduction="20000"/>
          </a:bodyPr>
          <a:lstStyle/>
          <a:p>
            <a:endParaRPr lang="ru-RU" sz="8000" dirty="0" smtClean="0"/>
          </a:p>
          <a:p>
            <a:pPr algn="ctr"/>
            <a:r>
              <a:rPr lang="ru-RU" sz="8000" u="sng" dirty="0" smtClean="0">
                <a:latin typeface="Times New Roman" pitchFamily="18" charset="0"/>
                <a:cs typeface="Times New Roman" pitchFamily="18" charset="0"/>
              </a:rPr>
              <a:t> Шаблон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«А может ли случиться,</a:t>
            </a:r>
          </a:p>
          <a:p>
            <a:pPr algn="ctr"/>
            <a:r>
              <a:rPr lang="ru-RU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 однажды из нашей жизни исчезнет такой культурный</a:t>
            </a:r>
          </a:p>
          <a:p>
            <a:pPr algn="ctr"/>
            <a:r>
              <a:rPr lang="ru-RU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феномен, как книга? Или же книга всегда будет с нами?..»</a:t>
            </a:r>
          </a:p>
          <a:p>
            <a:pPr algn="ctr"/>
            <a:endParaRPr lang="ru-RU" sz="8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99032" indent="-1371600"/>
            <a:endParaRPr lang="ru-RU" sz="8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57290" y="3204548"/>
            <a:ext cx="735811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ШАГ 2.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Формулируем аргументы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 пример из текста, 1 пример из жизненного опыта)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АРГУМЕНТ 1. Обратимся к тексту…..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(имя автора).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нем повествуется о………….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Подтвердить сказанное можно примером из….предложения.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Подтверждая это, автор пишет: «К…..»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(цитата).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Подтверждая это, автор пишет, что «к…..»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(цитата).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АРГУМЕНТ 2.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доказательство сказанного, могу привести пример из своего опыта.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………………………………………………………………………….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105</TotalTime>
  <Words>769</Words>
  <Application>Microsoft Office PowerPoint</Application>
  <PresentationFormat>Экран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СОЧИНЕНИЕ-РАССУЖДЕНИЕ (подготовка к ОГЭ)</vt:lpstr>
      <vt:lpstr>СОЧИНЕНИЕ-РАССУЖДЕНИЕ (подготовка к ОГЭ)</vt:lpstr>
      <vt:lpstr>СОЧИНЕНИЕ-РАССУЖДЕНИЕ (подготовка к ОГЭ)</vt:lpstr>
      <vt:lpstr>СОЧИНЕНИЕ-РАССУЖДЕНИЕ (подготовка к ОГЭ)</vt:lpstr>
      <vt:lpstr>СОЧИНЕНИЕ-РАССУЖДЕНИЕ (подготовка к ОГЭ)</vt:lpstr>
      <vt:lpstr>СОЧИНЕНИЕ-РАССУЖДЕНИЕ (подготовка к ОГЭ)</vt:lpstr>
      <vt:lpstr>СОЧИНЕНИЕ-РАССУЖДЕНИЕ (подготовка к ОГЭ)</vt:lpstr>
      <vt:lpstr>СОЧИНЕНИЕ-РАССУЖДЕНИЕ (подготовка к ОГЭ)</vt:lpstr>
      <vt:lpstr>СОЧИНЕНИЕ-РАССУЖДЕНИЕ (подготовка к ОГЭ)</vt:lpstr>
      <vt:lpstr>СОЧИНЕНИЕ-РАССУЖДЕНИЕ (подготовка к ОГЭ)</vt:lpstr>
      <vt:lpstr>СОЧИНЕНИЕ-РАССУЖДЕНИЕ (подготовка к ОГЭ)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СОЧИНЕНИЕ-РАССУЖДЕНИЕ (подготовка к ОГЭ)</dc:title>
  <dc:creator>notebook</dc:creator>
  <cp:lastModifiedBy>user</cp:lastModifiedBy>
  <cp:revision>3</cp:revision>
  <dcterms:created xsi:type="dcterms:W3CDTF">2017-03-12T18:26:19Z</dcterms:created>
  <dcterms:modified xsi:type="dcterms:W3CDTF">2017-03-13T12:18:09Z</dcterms:modified>
</cp:coreProperties>
</file>