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9597207-4CC1-4EAB-91CF-85A4B9B07B04}" type="datetimeFigureOut">
              <a:rPr lang="ru-RU" smtClean="0"/>
              <a:pPr/>
              <a:t>18.10.2019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8BFA01E-A213-46E9-A394-1F3AA8C28A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givanie.com/vigivanie-pri-chemicheskom-zagryaznenii/190-kislotnie-dozhdi-prichini-posledstviya-metodi-borbi.html" TargetMode="External"/><Relationship Id="rId2" Type="http://schemas.openxmlformats.org/officeDocument/2006/relationships/hyperlink" Target="http://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-642966"/>
            <a:ext cx="8686800" cy="3429024"/>
          </a:xfrm>
        </p:spPr>
        <p:txBody>
          <a:bodyPr>
            <a:noAutofit/>
          </a:bodyPr>
          <a:lstStyle/>
          <a:p>
            <a:pPr algn="ctr"/>
            <a:r>
              <a:rPr lang="ru-RU" sz="6000" cap="none" dirty="0" smtClean="0">
                <a:solidFill>
                  <a:schemeClr val="tx1"/>
                </a:solidFill>
                <a:effectLst/>
              </a:rPr>
              <a:t>Кислотные дожди: экологический аспект.</a:t>
            </a:r>
            <a:endParaRPr lang="ru-RU" sz="6000" cap="none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428868"/>
            <a:ext cx="5238756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80724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Подкисление воды рек и озер серьезно влияет и на сухопутных животных, так как многие звери и птицы входят в состав пищевых цепей, начинающихся в водных экосистемах.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500306"/>
            <a:ext cx="5715000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00042"/>
            <a:ext cx="664373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rgbClr val="003E68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. Изменения в почве: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закисление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почвы,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-разрушение корневой системы,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-нарушение процессов всасывания воды и питательных веществ,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-вымывание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биогенов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питательных веществ,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-высвобождение ионов токсичных металлов,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-угнетение и гибель почвенной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биоты,в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частности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азотфиксируюших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бактерий.</a:t>
            </a:r>
          </a:p>
          <a:p>
            <a:endParaRPr lang="ru-RU" sz="2400" dirty="0">
              <a:solidFill>
                <a:srgbClr val="003E6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no06_6"/>
          <p:cNvPicPr>
            <a:picLocks noChangeAspect="1" noChangeArrowheads="1"/>
          </p:cNvPicPr>
          <p:nvPr/>
        </p:nvPicPr>
        <p:blipFill>
          <a:blip r:embed="rId2" cstate="print"/>
          <a:srcRect l="68874" b="75999"/>
          <a:stretch>
            <a:fillRect/>
          </a:stretch>
        </p:blipFill>
        <p:spPr bwMode="auto">
          <a:xfrm>
            <a:off x="5929322" y="3571876"/>
            <a:ext cx="2919426" cy="2981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72866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3. Изменение растительности: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-повреждение листовой поверхности и хвойных игл,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-нарушение транспирации,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-нарушение фотосинтеза,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-снижение сопротивляемости патогенным организмам,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-накопление в камбии токсичных тяжелых металлов,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-ослабление, нарушение роста,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деградация,усыхание,гибель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no06_6"/>
          <p:cNvPicPr>
            <a:picLocks noChangeAspect="1" noChangeArrowheads="1"/>
          </p:cNvPicPr>
          <p:nvPr/>
        </p:nvPicPr>
        <p:blipFill>
          <a:blip r:embed="rId2" cstate="print"/>
          <a:srcRect l="70198" t="89000" r="1987"/>
          <a:stretch>
            <a:fillRect/>
          </a:stretch>
        </p:blipFill>
        <p:spPr bwMode="auto">
          <a:xfrm>
            <a:off x="4572000" y="3929066"/>
            <a:ext cx="4248021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80010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Кислоты нарушают защитный восковой покров листьев, делая растения более уязвимыми для насекомых, грибов и других патогенных микроорганизмов. Во время засухи через поврежденные листья испаряется больше влаги.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2815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143248"/>
            <a:ext cx="4286250" cy="3214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72866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Высвобождение токсичных элементов способствует замедлению роста и гибели деревьев.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143116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785794"/>
            <a:ext cx="628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Воздействие на человека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785926"/>
            <a:ext cx="4000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Болезни легких, сердца, почек, печени, центральной нервной системы, онкологические заболевания, преждевременное старение.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is?oYdWXdcZ4v6lP5f2UsrRjrw_EIhVuxiAoaD5lCFcI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87900" y="1700213"/>
            <a:ext cx="3671888" cy="3500437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00042"/>
            <a:ext cx="892971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Кислотные дожди разъедают металлы, краски , синтетические соединения, разрушают архитектурные памятники.</a:t>
            </a:r>
          </a:p>
          <a:p>
            <a:pPr>
              <a:buFontTx/>
              <a:buNone/>
            </a:pPr>
            <a:endParaRPr lang="ru-RU" dirty="0"/>
          </a:p>
        </p:txBody>
      </p:sp>
      <p:pic>
        <p:nvPicPr>
          <p:cNvPr id="3" name="Picture 4" descr="800px-Pollution_-_Damaged_by_acid_r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286000"/>
            <a:ext cx="61722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85728"/>
            <a:ext cx="72866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ПРОБЛЕМА КИСЛОТНЫХ ДОЖДЕЙ В РАЗНЫХ СТРАНАХ.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28992" y="1571612"/>
            <a:ext cx="550072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800" dirty="0" smtClean="0"/>
              <a:t> Наиболее подвержены кислотным дождям: США, Западная и Центральная Европа ( особенно Англия, Германия и Польша)</a:t>
            </a:r>
          </a:p>
          <a:p>
            <a:pPr>
              <a:buFont typeface="Wingdings" pitchFamily="2" charset="2"/>
              <a:buNone/>
            </a:pPr>
            <a:r>
              <a:rPr lang="ru-RU" sz="2800" dirty="0" smtClean="0"/>
              <a:t>      Сейчас в России эта проблема не самая актуальная, но в ближайшие несколько лет станет актуальнейшей.  Красноярский край эта проблема </a:t>
            </a:r>
            <a:r>
              <a:rPr lang="ru-RU" sz="2800" dirty="0" err="1" smtClean="0"/>
              <a:t>коснёт</a:t>
            </a:r>
            <a:r>
              <a:rPr lang="ru-RU" sz="2800" dirty="0" smtClean="0"/>
              <a:t> позже, чем многие районы России. </a:t>
            </a:r>
            <a:endParaRPr lang="ru-RU" sz="2800" dirty="0"/>
          </a:p>
        </p:txBody>
      </p:sp>
      <p:pic>
        <p:nvPicPr>
          <p:cNvPr id="4" name="Picture 8" descr="is?cdUoSWHF4dFt3lJm6vghc0bDuceLzVd9JZElgnPlbX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6"/>
            <a:ext cx="278608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858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БОРЬБА С КИСЛОТНЫМИ ДОЖДЯМИ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714488"/>
            <a:ext cx="8429684" cy="3286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борьбы с кислотными дождями необходимо направить усилия на сокращения выбросов кислотообразующих веществ угольными электростанциями. А для этого необходимо: 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использование низко сернистого угля или его очистка от серы;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установка фильтров для очистки газообразных продуктов;</a:t>
            </a:r>
          </a:p>
          <a:p>
            <a:pPr>
              <a:lnSpc>
                <a:spcPct val="8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применение альтернативных источников энергии.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344088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>
                <a:solidFill>
                  <a:srgbClr val="006600"/>
                </a:solidFill>
              </a:rPr>
              <a:t>-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81000" y="1785927"/>
            <a:ext cx="8120090" cy="3429023"/>
          </a:xfrm>
        </p:spPr>
        <p:txBody>
          <a:bodyPr>
            <a:noAutofit/>
          </a:bodyPr>
          <a:lstStyle/>
          <a:p>
            <a:r>
              <a:rPr lang="ru-RU" sz="28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журнал «биология в школе» №3 2006 г.</a:t>
            </a:r>
            <a:br>
              <a:rPr lang="ru-RU" sz="28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http://ru</a:t>
            </a:r>
            <a:r>
              <a:rPr lang="en-US" sz="28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cap="none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wikipedia</a:t>
            </a:r>
            <a:r>
              <a:rPr lang="en-US" sz="28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org(</a:t>
            </a:r>
            <a:r>
              <a:rPr lang="ru-RU" sz="2800" cap="none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википедия</a:t>
            </a:r>
            <a:r>
              <a:rPr lang="ru-RU" sz="28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cap="none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свободная энциклопедия);</a:t>
            </a:r>
            <a:endParaRPr lang="ru-RU" sz="2800" cap="none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715536" cy="1000132"/>
          </a:xfrm>
        </p:spPr>
        <p:txBody>
          <a:bodyPr>
            <a:normAutofit fontScale="92500"/>
          </a:bodyPr>
          <a:lstStyle/>
          <a:p>
            <a:r>
              <a:rPr lang="ru-RU" sz="36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СПИСОК ИСПОЛЬЗОВАННОЙ ЛИТЕРАТУРЫ </a:t>
            </a:r>
            <a:endParaRPr lang="ru-RU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071810"/>
            <a:ext cx="64294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http://www.vigivanie.com/vigivanie-pri-chemicheskom-zagryaznenii/190-kislotnie-dozhdi-prichini-posledstviya-metodi-borbi.html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4.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http://elementy.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6868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u="sng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 такое кислотные дожди?</a:t>
            </a:r>
            <a:endParaRPr lang="ru-RU" sz="40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71612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429000"/>
            <a:ext cx="4677455" cy="2976562"/>
          </a:xfrm>
          <a:prstGeom prst="rect">
            <a:avLst/>
          </a:prstGeom>
          <a:solidFill>
            <a:srgbClr val="0000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1071546"/>
            <a:ext cx="78581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Кислотный дождь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называют все виды метеорологических осадков - дождь, снег, град, туман, дождь со снегом, 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которых менее 5,6.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1000108"/>
            <a:ext cx="7429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Спасибо за внимание!</a:t>
            </a:r>
            <a:endParaRPr lang="ru-RU" sz="96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757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u="sng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Откуда пришел этот термин?</a:t>
            </a:r>
            <a:endParaRPr lang="ru-RU" sz="40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357298"/>
            <a:ext cx="76438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Впервые  термин «кислотный дождь» был введен в 1872 году английским  исследователем  Робертом Смитом.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786058"/>
            <a:ext cx="3048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i="1" u="sng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Образование кислотных дождей в природе</a:t>
            </a:r>
            <a:endParaRPr lang="ru-RU" b="1" i="1" u="sng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205038"/>
            <a:ext cx="9144000" cy="465296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428992" y="1714488"/>
            <a:ext cx="2571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</a:rPr>
              <a:t>SO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</a:rPr>
              <a:t>+H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</a:rPr>
              <a:t>O=H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</a:rPr>
              <a:t>SO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3</a:t>
            </a:r>
            <a:endParaRPr lang="ru-RU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i="1" u="sng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Каковы причины выпадения кислотных дождей?</a:t>
            </a:r>
            <a:endParaRPr lang="ru-RU" b="1" i="1" u="sng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3" descr="is?PI_mM-AS-MEmW_S5fPGG1qZO20KYS6-VzKgiDkadyo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500306"/>
            <a:ext cx="3816350" cy="39608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00166" y="1571612"/>
            <a:ext cx="5572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FF0000"/>
                </a:solidFill>
              </a:rPr>
              <a:t>NO2</a:t>
            </a:r>
            <a:r>
              <a:rPr lang="ru-RU" sz="3200" b="1" u="sng" dirty="0" smtClean="0">
                <a:solidFill>
                  <a:srgbClr val="FF0000"/>
                </a:solidFill>
              </a:rPr>
              <a:t> (оксид азота)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2786058"/>
            <a:ext cx="37862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природе образование этого вещества может произойти во время разряда молнии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en-US" sz="3200" b="1" u="sng" dirty="0" smtClean="0">
                <a:solidFill>
                  <a:srgbClr val="FF0000"/>
                </a:solidFill>
                <a:effectLst/>
              </a:rPr>
              <a:t>SO2 (</a:t>
            </a:r>
            <a:r>
              <a:rPr lang="ru-RU" sz="3200" b="1" u="sng" dirty="0" smtClean="0">
                <a:solidFill>
                  <a:srgbClr val="FF0000"/>
                </a:solidFill>
                <a:effectLst/>
              </a:rPr>
              <a:t>оксид серы</a:t>
            </a:r>
            <a:r>
              <a:rPr lang="en-US" sz="3200" b="1" dirty="0" smtClean="0">
                <a:solidFill>
                  <a:srgbClr val="FF0000"/>
                </a:solidFill>
                <a:effectLst/>
              </a:rPr>
              <a:t>) </a:t>
            </a:r>
            <a:r>
              <a:rPr lang="ru-RU" sz="3200" b="1" dirty="0" smtClean="0">
                <a:solidFill>
                  <a:srgbClr val="FF0000"/>
                </a:solidFill>
                <a:effectLst/>
              </a:rPr>
              <a:t>-</a:t>
            </a:r>
            <a:endParaRPr lang="ru-RU" sz="32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3" name="Picture 7" descr="is?rGE_6ByqtISiP1NVblHGvaprvsnV9sg4PEVR8bPvKs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844675"/>
            <a:ext cx="3600450" cy="3463925"/>
          </a:xfrm>
          <a:prstGeom prst="rect">
            <a:avLst/>
          </a:prstGeo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4786314" y="2143116"/>
            <a:ext cx="4000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Эти соединения попадают в атмосферу естественным путем с извержениями вулканов.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en-US" sz="3200" b="1" u="sng" dirty="0" smtClean="0">
                <a:solidFill>
                  <a:srgbClr val="FF0000"/>
                </a:solidFill>
                <a:effectLst/>
              </a:rPr>
              <a:t>SO2 (</a:t>
            </a:r>
            <a:r>
              <a:rPr lang="ru-RU" sz="3200" b="1" u="sng" dirty="0" smtClean="0">
                <a:solidFill>
                  <a:srgbClr val="FF0000"/>
                </a:solidFill>
                <a:effectLst/>
              </a:rPr>
              <a:t>оксид серы</a:t>
            </a:r>
            <a:r>
              <a:rPr lang="en-US" sz="3200" b="1" u="sng" dirty="0" smtClean="0">
                <a:solidFill>
                  <a:srgbClr val="FF0000"/>
                </a:solidFill>
                <a:effectLst/>
              </a:rPr>
              <a:t>) </a:t>
            </a:r>
            <a:r>
              <a:rPr lang="ru-RU" sz="3200" b="1" u="sng" dirty="0" smtClean="0">
                <a:solidFill>
                  <a:srgbClr val="FF0000"/>
                </a:solidFill>
                <a:effectLst/>
              </a:rPr>
              <a:t>-</a:t>
            </a:r>
            <a:endParaRPr lang="ru-RU" sz="3200" b="1" u="sng" dirty="0">
              <a:solidFill>
                <a:srgbClr val="FF0000"/>
              </a:solidFill>
              <a:effectLst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438400"/>
            <a:ext cx="4038600" cy="2973388"/>
          </a:xfrm>
          <a:prstGeom prst="rect">
            <a:avLst/>
          </a:prstGeo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4857752" y="2357430"/>
            <a:ext cx="40719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 значительная часть атмосферных оксидов серы образуется в результате сжигания природного топлива. Растворяясь в дождевых каплях, оксид серы образует серную кислоту.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030404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1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643998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В ЧЕМ  ОПАСНОСТЬ                           КИСЛОТНЫХ ДОЖДЕЙ?</a:t>
            </a:r>
            <a:endParaRPr lang="ru-RU" sz="36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428736"/>
            <a:ext cx="76438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1. Изменения в водных экосистемах:</a:t>
            </a:r>
          </a:p>
          <a:p>
            <a:pPr>
              <a:spcBef>
                <a:spcPct val="500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-повышение кислотности воды,                                                             -выщелачивание тяжелых металлов,                                                         -интоксикация воды,                                                                           -связывание фосфатов,                                                                          -утрата рыбных ресурсов,                                                                                       -сокращение животных и птиц, живущих около воды,                                         -дефицит чистой пресной воды.</a:t>
            </a:r>
          </a:p>
          <a:p>
            <a:pPr>
              <a:spcBef>
                <a:spcPct val="50000"/>
              </a:spcBef>
            </a:pP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4" name="Picture 7" descr="no06_6"/>
          <p:cNvPicPr>
            <a:picLocks noChangeAspect="1" noChangeArrowheads="1"/>
          </p:cNvPicPr>
          <p:nvPr/>
        </p:nvPicPr>
        <p:blipFill>
          <a:blip r:embed="rId2" cstate="print"/>
          <a:srcRect l="1324" t="999" r="69536" b="75999"/>
          <a:stretch>
            <a:fillRect/>
          </a:stretch>
        </p:blipFill>
        <p:spPr bwMode="auto">
          <a:xfrm>
            <a:off x="6357950" y="4286256"/>
            <a:ext cx="3000396" cy="27904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126</TotalTime>
  <Words>531</Words>
  <Application>Microsoft Office PowerPoint</Application>
  <PresentationFormat>On-screen Show (4:3)</PresentationFormat>
  <Paragraphs>56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Трек</vt:lpstr>
      <vt:lpstr>Кислотные дожди: экологический аспект.</vt:lpstr>
      <vt:lpstr>Что такое кислотные дожди?</vt:lpstr>
      <vt:lpstr>Откуда пришел этот термин?</vt:lpstr>
      <vt:lpstr>Образование кислотных дождей в природе</vt:lpstr>
      <vt:lpstr>Каковы причины выпадения кислотных дождей?</vt:lpstr>
      <vt:lpstr>SO2 (оксид серы) -</vt:lpstr>
      <vt:lpstr>SO2 (оксид серы) -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1. журнал «биология в школе» №3 2006 г. 2. http://ru. wikipedia. org(википедия- свободная энциклопедия);</vt:lpstr>
      <vt:lpstr>Slide 20</vt:lpstr>
    </vt:vector>
  </TitlesOfParts>
  <Company>---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Кислотные дожди: экологический аспект.</dc:title>
  <dc:creator>Марина</dc:creator>
  <cp:lastModifiedBy>Windows User</cp:lastModifiedBy>
  <cp:revision>13</cp:revision>
  <dcterms:created xsi:type="dcterms:W3CDTF">2012-11-23T20:50:13Z</dcterms:created>
  <dcterms:modified xsi:type="dcterms:W3CDTF">2019-10-18T02:20:54Z</dcterms:modified>
</cp:coreProperties>
</file>