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4" r:id="rId4"/>
    <p:sldId id="318" r:id="rId5"/>
    <p:sldId id="273" r:id="rId6"/>
    <p:sldId id="295" r:id="rId7"/>
    <p:sldId id="282" r:id="rId8"/>
    <p:sldId id="296" r:id="rId9"/>
    <p:sldId id="285" r:id="rId10"/>
    <p:sldId id="293" r:id="rId11"/>
    <p:sldId id="279" r:id="rId12"/>
    <p:sldId id="309" r:id="rId13"/>
    <p:sldId id="310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2F0470-72CE-4E46-9E37-F03EF5E731F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E9B890-2F38-41D3-8E1B-59864271C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3363856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> </a:t>
            </a:r>
            <a:r>
              <a:rPr lang="uk-UA" sz="6600" dirty="0" smtClean="0">
                <a:solidFill>
                  <a:srgbClr val="FF0000"/>
                </a:solidFill>
              </a:rPr>
              <a:t>Історичні праці про Україну та їхні автори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Козацькі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літописці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4" y="1196752"/>
            <a:ext cx="8736905" cy="4187952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Григорій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Грабянка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Самійло</a:t>
            </a:r>
            <a:r>
              <a:rPr lang="ru-RU" b="1" dirty="0" smtClean="0">
                <a:solidFill>
                  <a:srgbClr val="002060"/>
                </a:solidFill>
              </a:rPr>
              <a:t> Величко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AutoShape 2" descr="Картинки по запросу Григорій Грабя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Григорій Грабя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Картинки по запросу Григорій Грабя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73" y="1844824"/>
            <a:ext cx="33718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Картинки по запросу самійло величк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Картинки по запросу самійло велич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571437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6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Козацькі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літописи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980728"/>
            <a:ext cx="9252520" cy="587727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1. «Літопис Самовидця»</a:t>
            </a:r>
            <a:r>
              <a:rPr lang="uk-UA" sz="3200" b="1" dirty="0" smtClean="0">
                <a:solidFill>
                  <a:srgbClr val="002060"/>
                </a:solidFill>
              </a:rPr>
              <a:t>( автор - Роман </a:t>
            </a:r>
            <a:r>
              <a:rPr lang="uk-UA" sz="3200" b="1" dirty="0" err="1" smtClean="0">
                <a:solidFill>
                  <a:srgbClr val="002060"/>
                </a:solidFill>
              </a:rPr>
              <a:t>Ракушка-Романовський</a:t>
            </a:r>
            <a:r>
              <a:rPr lang="uk-UA" sz="3200" b="1" dirty="0" smtClean="0">
                <a:solidFill>
                  <a:srgbClr val="002060"/>
                </a:solidFill>
              </a:rPr>
              <a:t>);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2. </a:t>
            </a:r>
            <a:r>
              <a:rPr lang="uk-UA" sz="3200" b="1" dirty="0" smtClean="0">
                <a:solidFill>
                  <a:srgbClr val="FF0000"/>
                </a:solidFill>
              </a:rPr>
              <a:t>«Літопис Григорія Граб</a:t>
            </a:r>
            <a:r>
              <a:rPr lang="en-US" sz="3200" b="1" dirty="0" smtClean="0">
                <a:solidFill>
                  <a:srgbClr val="FF0000"/>
                </a:solidFill>
              </a:rPr>
              <a:t>’</a:t>
            </a:r>
            <a:r>
              <a:rPr lang="uk-UA" sz="3200" b="1" dirty="0" err="1" smtClean="0">
                <a:solidFill>
                  <a:srgbClr val="FF0000"/>
                </a:solidFill>
              </a:rPr>
              <a:t>янки</a:t>
            </a:r>
            <a:r>
              <a:rPr lang="uk-UA" sz="3200" b="1" dirty="0" smtClean="0">
                <a:solidFill>
                  <a:srgbClr val="FF0000"/>
                </a:solidFill>
              </a:rPr>
              <a:t>»</a:t>
            </a:r>
            <a:r>
              <a:rPr lang="uk-UA" sz="3200" b="1" dirty="0" smtClean="0">
                <a:solidFill>
                  <a:srgbClr val="002060"/>
                </a:solidFill>
              </a:rPr>
              <a:t> ( про виникнення козацтва та Національно-Визвольну війну Б.Хмельницького).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3</a:t>
            </a:r>
            <a:r>
              <a:rPr lang="uk-UA" sz="3200" b="1" dirty="0" smtClean="0">
                <a:solidFill>
                  <a:srgbClr val="FF0000"/>
                </a:solidFill>
              </a:rPr>
              <a:t>.«Літопис Самійла Величка» </a:t>
            </a:r>
            <a:r>
              <a:rPr lang="uk-UA" sz="3200" b="1" dirty="0" smtClean="0">
                <a:solidFill>
                  <a:srgbClr val="002060"/>
                </a:solidFill>
              </a:rPr>
              <a:t>(про Національно-Визвольну війну Б.Хмельницького та подано  життєписи гетьманів).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5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" y="260648"/>
            <a:ext cx="8988552" cy="8412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uk-UA" dirty="0" smtClean="0">
                <a:solidFill>
                  <a:srgbClr val="FF0000"/>
                </a:solidFill>
              </a:rPr>
              <a:t>/</a:t>
            </a:r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Історичний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словничок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9144000" cy="57324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1. Наука про </a:t>
            </a:r>
            <a:r>
              <a:rPr lang="ru-RU" sz="3200" b="1" dirty="0" err="1" smtClean="0">
                <a:solidFill>
                  <a:srgbClr val="002060"/>
                </a:solidFill>
              </a:rPr>
              <a:t>минуле</a:t>
            </a:r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2. </a:t>
            </a:r>
            <a:r>
              <a:rPr lang="ru-RU" sz="3200" b="1" dirty="0" err="1" smtClean="0">
                <a:solidFill>
                  <a:srgbClr val="002060"/>
                </a:solidFill>
              </a:rPr>
              <a:t>Помічники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дослідників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історії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історичні</a:t>
            </a:r>
            <a:r>
              <a:rPr lang="ru-RU" sz="3200" b="1" dirty="0" smtClean="0">
                <a:solidFill>
                  <a:srgbClr val="002060"/>
                </a:solidFill>
              </a:rPr>
              <a:t>… .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3. </a:t>
            </a:r>
            <a:r>
              <a:rPr lang="ru-RU" sz="3200" b="1" dirty="0" err="1" smtClean="0">
                <a:solidFill>
                  <a:srgbClr val="002060"/>
                </a:solidFill>
              </a:rPr>
              <a:t>Осмислення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пояснення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відтворення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минулих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часів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історичне</a:t>
            </a:r>
            <a:r>
              <a:rPr lang="ru-RU" sz="3200" b="1" dirty="0" smtClean="0">
                <a:solidFill>
                  <a:srgbClr val="002060"/>
                </a:solidFill>
              </a:rPr>
              <a:t>… .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 4. Те,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сталося</a:t>
            </a:r>
            <a:r>
              <a:rPr lang="ru-RU" sz="3200" b="1" dirty="0" smtClean="0">
                <a:solidFill>
                  <a:srgbClr val="002060"/>
                </a:solidFill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</a:rPr>
              <a:t>минулому</a:t>
            </a:r>
            <a:r>
              <a:rPr lang="ru-RU" sz="3200" b="1" dirty="0" smtClean="0">
                <a:solidFill>
                  <a:srgbClr val="002060"/>
                </a:solidFill>
              </a:rPr>
              <a:t>, в конкретному </a:t>
            </a:r>
            <a:r>
              <a:rPr lang="ru-RU" sz="3200" b="1" dirty="0" err="1" smtClean="0">
                <a:solidFill>
                  <a:srgbClr val="002060"/>
                </a:solidFill>
              </a:rPr>
              <a:t>часі</a:t>
            </a:r>
            <a:r>
              <a:rPr lang="ru-RU" sz="3200" b="1" dirty="0" smtClean="0">
                <a:solidFill>
                  <a:srgbClr val="002060"/>
                </a:solidFill>
              </a:rPr>
              <a:t> за </a:t>
            </a:r>
            <a:r>
              <a:rPr lang="ru-RU" sz="3200" b="1" dirty="0" err="1" smtClean="0">
                <a:solidFill>
                  <a:srgbClr val="002060"/>
                </a:solidFill>
              </a:rPr>
              <a:t>участі</a:t>
            </a:r>
            <a:r>
              <a:rPr lang="ru-RU" sz="3200" b="1" dirty="0" smtClean="0">
                <a:solidFill>
                  <a:srgbClr val="002060"/>
                </a:solidFill>
              </a:rPr>
              <a:t> людей –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історична</a:t>
            </a:r>
            <a:r>
              <a:rPr lang="ru-RU" sz="3200" b="1" dirty="0" smtClean="0">
                <a:solidFill>
                  <a:srgbClr val="002060"/>
                </a:solidFill>
              </a:rPr>
              <a:t>… .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 5. Низка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подій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із</a:t>
            </a:r>
            <a:r>
              <a:rPr lang="ru-RU" sz="3200" b="1" dirty="0" smtClean="0">
                <a:solidFill>
                  <a:srgbClr val="002060"/>
                </a:solidFill>
              </a:rPr>
              <a:t> схожими </a:t>
            </a:r>
            <a:r>
              <a:rPr lang="ru-RU" sz="3200" b="1" dirty="0" err="1" smtClean="0">
                <a:solidFill>
                  <a:srgbClr val="002060"/>
                </a:solidFill>
              </a:rPr>
              <a:t>ознаками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історичне</a:t>
            </a:r>
            <a:r>
              <a:rPr lang="ru-RU" sz="3200" b="1" dirty="0" smtClean="0">
                <a:solidFill>
                  <a:srgbClr val="002060"/>
                </a:solidFill>
              </a:rPr>
              <a:t>…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9144000" cy="57038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6. </a:t>
            </a:r>
            <a:r>
              <a:rPr lang="ru-RU" sz="3200" b="1" dirty="0" err="1" smtClean="0">
                <a:solidFill>
                  <a:srgbClr val="002060"/>
                </a:solidFill>
              </a:rPr>
              <a:t>Послідовність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взаємозв’язаних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подій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явищ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історичний</a:t>
            </a:r>
            <a:r>
              <a:rPr lang="ru-RU" sz="3200" b="1" dirty="0" smtClean="0">
                <a:solidFill>
                  <a:srgbClr val="002060"/>
                </a:solidFill>
              </a:rPr>
              <a:t>… . 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7. </a:t>
            </a:r>
            <a:r>
              <a:rPr lang="ru-RU" sz="3200" b="1" dirty="0" err="1" smtClean="0">
                <a:solidFill>
                  <a:srgbClr val="002060"/>
                </a:solidFill>
              </a:rPr>
              <a:t>Розповідь</a:t>
            </a:r>
            <a:r>
              <a:rPr lang="ru-RU" sz="3200" b="1" dirty="0" smtClean="0">
                <a:solidFill>
                  <a:srgbClr val="002060"/>
                </a:solidFill>
              </a:rPr>
              <a:t> про </a:t>
            </a:r>
            <a:r>
              <a:rPr lang="ru-RU" sz="3200" b="1" dirty="0" err="1" smtClean="0">
                <a:solidFill>
                  <a:srgbClr val="002060"/>
                </a:solidFill>
              </a:rPr>
              <a:t>риси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ознаки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певної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історичної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події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явища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процесу</a:t>
            </a:r>
            <a:r>
              <a:rPr lang="ru-RU" sz="3200" b="1" dirty="0" smtClean="0">
                <a:solidFill>
                  <a:srgbClr val="002060"/>
                </a:solidFill>
              </a:rPr>
              <a:t>, особи –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історичний</a:t>
            </a:r>
            <a:r>
              <a:rPr lang="ru-RU" sz="3200" b="1" dirty="0" smtClean="0">
                <a:solidFill>
                  <a:srgbClr val="002060"/>
                </a:solidFill>
              </a:rPr>
              <a:t>… . 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8.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Історична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подія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правдивість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якої</a:t>
            </a:r>
            <a:r>
              <a:rPr lang="ru-RU" sz="3200" b="1" dirty="0" smtClean="0">
                <a:solidFill>
                  <a:srgbClr val="002060"/>
                </a:solidFill>
              </a:rPr>
              <a:t> доведена </a:t>
            </a:r>
            <a:r>
              <a:rPr lang="ru-RU" sz="3200" b="1" dirty="0" err="1" smtClean="0">
                <a:solidFill>
                  <a:srgbClr val="002060"/>
                </a:solidFill>
              </a:rPr>
              <a:t>вченими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історичний</a:t>
            </a:r>
            <a:r>
              <a:rPr lang="ru-RU" sz="3200" b="1" dirty="0" smtClean="0">
                <a:solidFill>
                  <a:srgbClr val="002060"/>
                </a:solidFill>
              </a:rPr>
              <a:t>… .</a:t>
            </a:r>
          </a:p>
          <a:p>
            <a:pPr eaLnBrk="1" hangingPunct="1"/>
            <a:r>
              <a:rPr lang="uk-UA" sz="3200" b="1" dirty="0" smtClean="0">
                <a:solidFill>
                  <a:srgbClr val="002060"/>
                </a:solidFill>
              </a:rPr>
              <a:t>9.Назвіть кого ви знаєте із українських істориків</a:t>
            </a:r>
            <a:r>
              <a:rPr lang="uk-UA" sz="32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uk-UA" sz="3200" b="1" dirty="0" smtClean="0">
                <a:solidFill>
                  <a:srgbClr val="002060"/>
                </a:solidFill>
              </a:rPr>
              <a:t>10. </a:t>
            </a:r>
            <a:r>
              <a:rPr lang="uk-UA" sz="3200" b="1" smtClean="0">
                <a:solidFill>
                  <a:srgbClr val="002060"/>
                </a:solidFill>
              </a:rPr>
              <a:t>Геральдика вивчає…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8183880" cy="105156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Мета уроку: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9093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розповісти про найдавніші руські та козацькі  літописи;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ознайомитися із творчістю видатних  руських і козацьких літописців ;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пояснити зміст термінів і понять : «козацький літопис», «</a:t>
            </a:r>
            <a:r>
              <a:rPr lang="uk-UA" b="1" dirty="0" err="1" smtClean="0">
                <a:solidFill>
                  <a:srgbClr val="002060"/>
                </a:solidFill>
              </a:rPr>
              <a:t>літопис</a:t>
            </a:r>
            <a:r>
              <a:rPr lang="uk-UA" b="1" dirty="0" smtClean="0">
                <a:solidFill>
                  <a:srgbClr val="002060"/>
                </a:solidFill>
              </a:rPr>
              <a:t>»;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формувати вміння  визначати значення для людини пам`яті про власне минуле ;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розвивати інтерес до минулого України ;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виховувати шанобливе ставлення до книг.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Картинки по запросу микола костомаров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664296" cy="3410299"/>
          </a:xfrm>
          <a:prstGeom prst="rect">
            <a:avLst/>
          </a:prstGeom>
          <a:noFill/>
        </p:spPr>
      </p:pic>
      <p:pic>
        <p:nvPicPr>
          <p:cNvPr id="62468" name="Picture 4" descr="Картинки по запросу михайло максимович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664296" cy="3153122"/>
          </a:xfrm>
          <a:prstGeom prst="rect">
            <a:avLst/>
          </a:prstGeom>
          <a:noFill/>
        </p:spPr>
      </p:pic>
      <p:pic>
        <p:nvPicPr>
          <p:cNvPr id="62470" name="Picture 6" descr="Картинки по запросу володимир антонович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84984"/>
            <a:ext cx="2409056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72200" y="3501008"/>
            <a:ext cx="2509020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Михайло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Максимович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077072"/>
            <a:ext cx="2289409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Микола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Костомаров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2472" name="Picture 8" descr="Картинки по запросу Дмитро Яворницький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0"/>
            <a:ext cx="2304256" cy="29718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87824" y="2708920"/>
            <a:ext cx="306205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Дмитро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Яворницький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6027003"/>
            <a:ext cx="2291012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Володимир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Антонович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4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60" name="Picture 2" descr="Картинки по запросу володимир антон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9275"/>
            <a:ext cx="1905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Картинки по запросу микола костома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7625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Картинки по запросу михайло максимови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549275"/>
            <a:ext cx="18716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Картинки по запросу михайло грушевсь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549275"/>
            <a:ext cx="18716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AutoShape 14" descr="Картинки по запросу нестор літописец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5" name="Picture 16" descr="Картинки по запросу нестор літописец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644900"/>
            <a:ext cx="18716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3716338"/>
            <a:ext cx="1616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0" descr="Картинки по запросу вікентій хвой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500438"/>
            <a:ext cx="17922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0" y="6159500"/>
            <a:ext cx="9144000" cy="698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2060"/>
                </a:solidFill>
              </a:rPr>
              <a:t>Українські вчені-історики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02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0"/>
            <a:ext cx="8183880" cy="105156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План уроку: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9144000" cy="510920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1. Рукописні книги </a:t>
            </a:r>
            <a:r>
              <a:rPr lang="uk-UA" sz="3200" b="1" dirty="0" err="1" smtClean="0">
                <a:solidFill>
                  <a:srgbClr val="002060"/>
                </a:solidFill>
              </a:rPr>
              <a:t>–пам</a:t>
            </a:r>
            <a:r>
              <a:rPr lang="ru-RU" sz="3200" b="1" dirty="0" smtClean="0">
                <a:solidFill>
                  <a:srgbClr val="002060"/>
                </a:solidFill>
              </a:rPr>
              <a:t>`</a:t>
            </a:r>
            <a:r>
              <a:rPr lang="ru-RU" sz="3200" b="1" dirty="0" err="1" smtClean="0">
                <a:solidFill>
                  <a:srgbClr val="002060"/>
                </a:solidFill>
              </a:rPr>
              <a:t>ятки</a:t>
            </a:r>
            <a:r>
              <a:rPr lang="uk-UA" sz="3200" b="1" dirty="0" smtClean="0">
                <a:solidFill>
                  <a:srgbClr val="002060"/>
                </a:solidFill>
              </a:rPr>
              <a:t> історії. </a:t>
            </a: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2. «Повість минулих літ» літописця Нестора.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3. Козацькі літописи.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0" y="0"/>
            <a:ext cx="8964488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C:\Users\2018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42" name="AutoShape 2" descr="Картинки по запросу Повість минулих літ» літописця Нестор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4" name="Picture 4" descr="Картинки по запросу Повість минулих літ» літописця Нестор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2018\Desktop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191</TotalTime>
  <Words>286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Історичні праці про Україну та їхні автори </vt:lpstr>
      <vt:lpstr>Мета уроку:</vt:lpstr>
      <vt:lpstr>Слайд 3</vt:lpstr>
      <vt:lpstr>Слайд 4</vt:lpstr>
      <vt:lpstr>План уроку:</vt:lpstr>
      <vt:lpstr>Слайд 6</vt:lpstr>
      <vt:lpstr>Слайд 7</vt:lpstr>
      <vt:lpstr>Слайд 8</vt:lpstr>
      <vt:lpstr>Слайд 9</vt:lpstr>
      <vt:lpstr>Слайд 10</vt:lpstr>
      <vt:lpstr>Слайд 11</vt:lpstr>
      <vt:lpstr>Козацькі літописці</vt:lpstr>
      <vt:lpstr>Козацькі літописи:</vt:lpstr>
      <vt:lpstr>Д/З «Історичний словничок»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праці про Україну та їхні автори.</dc:title>
  <dc:creator>2018</dc:creator>
  <cp:lastModifiedBy>Лиза</cp:lastModifiedBy>
  <cp:revision>15</cp:revision>
  <dcterms:created xsi:type="dcterms:W3CDTF">2018-03-18T20:07:18Z</dcterms:created>
  <dcterms:modified xsi:type="dcterms:W3CDTF">2022-04-28T09:12:26Z</dcterms:modified>
</cp:coreProperties>
</file>