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5"/>
  </p:notes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CD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1742" y="-91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0B963-782D-4095-98DF-AD3A48DF2C08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E7D7B7-BF87-4091-9AAD-F914A20EDF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7B7-BF87-4091-9AAD-F914A20EDFD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8BC31-5D28-4957-A22F-C9CE68C05CF8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1D89-FFA3-47C8-B5FD-E9618542B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8BC31-5D28-4957-A22F-C9CE68C05CF8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1D89-FFA3-47C8-B5FD-E9618542B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8BC31-5D28-4957-A22F-C9CE68C05CF8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1D89-FFA3-47C8-B5FD-E9618542B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8BC31-5D28-4957-A22F-C9CE68C05CF8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1D89-FFA3-47C8-B5FD-E9618542B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8BC31-5D28-4957-A22F-C9CE68C05CF8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1D89-FFA3-47C8-B5FD-E9618542B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8BC31-5D28-4957-A22F-C9CE68C05CF8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1D89-FFA3-47C8-B5FD-E9618542B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8BC31-5D28-4957-A22F-C9CE68C05CF8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1D89-FFA3-47C8-B5FD-E9618542B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8BC31-5D28-4957-A22F-C9CE68C05CF8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1D89-FFA3-47C8-B5FD-E9618542B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8BC31-5D28-4957-A22F-C9CE68C05CF8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1D89-FFA3-47C8-B5FD-E9618542B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8BC31-5D28-4957-A22F-C9CE68C05CF8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1D89-FFA3-47C8-B5FD-E9618542B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8BC31-5D28-4957-A22F-C9CE68C05CF8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1D89-FFA3-47C8-B5FD-E9618542B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CD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8BC31-5D28-4957-A22F-C9CE68C05CF8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A1D89-FFA3-47C8-B5FD-E9618542B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Тиск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tx1"/>
                </a:solidFill>
              </a:rPr>
              <a:t>Тиск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твердих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тіл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 err="1" smtClean="0">
                <a:solidFill>
                  <a:schemeClr val="tx1"/>
                </a:solidFill>
              </a:rPr>
              <a:t>Одиниці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прилади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вимірювання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тиску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 err="1" smtClean="0">
                <a:solidFill>
                  <a:schemeClr val="tx1"/>
                </a:solidFill>
              </a:rPr>
              <a:t>Приклади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тиску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5589240"/>
            <a:ext cx="8246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Автор презентації учениця </a:t>
            </a:r>
            <a:r>
              <a:rPr lang="uk-UA" dirty="0" smtClean="0"/>
              <a:t>8-Б класу </a:t>
            </a:r>
          </a:p>
          <a:p>
            <a:pPr algn="ctr"/>
            <a:r>
              <a:rPr lang="uk-UA" dirty="0" smtClean="0"/>
              <a:t>Запорізької гімназії № 31 </a:t>
            </a:r>
            <a:r>
              <a:rPr lang="uk-UA" dirty="0" err="1" smtClean="0"/>
              <a:t>Сютік</a:t>
            </a:r>
            <a:r>
              <a:rPr lang="uk-UA" dirty="0" smtClean="0"/>
              <a:t> </a:t>
            </a:r>
            <a:r>
              <a:rPr lang="uk-UA" dirty="0" smtClean="0"/>
              <a:t>Аліна </a:t>
            </a:r>
            <a:endParaRPr lang="uk-UA" dirty="0" smtClean="0"/>
          </a:p>
          <a:p>
            <a:pPr algn="ctr"/>
            <a:r>
              <a:rPr lang="uk-UA" dirty="0" smtClean="0"/>
              <a:t>2010 р.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3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err="1" smtClean="0"/>
              <a:t>Чому</a:t>
            </a:r>
            <a:r>
              <a:rPr lang="ru-RU" sz="3100" dirty="0" smtClean="0"/>
              <a:t> рейки </a:t>
            </a:r>
            <a:r>
              <a:rPr lang="ru-RU" sz="3100" dirty="0" err="1" smtClean="0"/>
              <a:t>залізничного</a:t>
            </a:r>
            <a:r>
              <a:rPr lang="ru-RU" sz="3100" dirty="0" smtClean="0"/>
              <a:t> полотна не </a:t>
            </a:r>
            <a:r>
              <a:rPr lang="ru-RU" sz="3100" dirty="0" err="1" smtClean="0"/>
              <a:t>кладуть</a:t>
            </a:r>
            <a:r>
              <a:rPr lang="ru-RU" sz="3100" dirty="0" smtClean="0"/>
              <a:t> прямо на </a:t>
            </a:r>
            <a:r>
              <a:rPr lang="ru-RU" sz="3100" dirty="0" err="1" smtClean="0"/>
              <a:t>насип</a:t>
            </a:r>
            <a:r>
              <a:rPr lang="ru-RU" sz="3100" dirty="0" smtClean="0"/>
              <a:t>, а </a:t>
            </a:r>
            <a:r>
              <a:rPr lang="ru-RU" sz="3100" dirty="0" err="1" smtClean="0"/>
              <a:t>під</a:t>
            </a:r>
            <a:r>
              <a:rPr lang="ru-RU" sz="3100" dirty="0" smtClean="0"/>
              <a:t> них </a:t>
            </a:r>
            <a:r>
              <a:rPr lang="ru-RU" sz="3100" dirty="0" err="1" smtClean="0"/>
              <a:t>підкладають</a:t>
            </a:r>
            <a:r>
              <a:rPr lang="ru-RU" sz="3100" dirty="0" smtClean="0"/>
              <a:t> </a:t>
            </a:r>
            <a:r>
              <a:rPr lang="ru-RU" sz="3100" dirty="0" err="1" smtClean="0"/>
              <a:t>шпали</a:t>
            </a:r>
            <a:r>
              <a:rPr lang="ru-RU" sz="3100" dirty="0" smtClean="0"/>
              <a:t>?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1" descr="D:\WINDOWS\Users\Aida\Рабочий стол\давление 7 класс\рельсы-рельсы, шпалы-шпалы!!!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2786058"/>
            <a:ext cx="5286412" cy="33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57158" y="1285860"/>
            <a:ext cx="426046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для </a:t>
            </a:r>
            <a:r>
              <a:rPr lang="ru-RU" sz="2400" dirty="0" err="1" smtClean="0"/>
              <a:t>збільшення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площі</a:t>
            </a:r>
            <a:r>
              <a:rPr lang="ru-RU" sz="2400" dirty="0" smtClean="0"/>
              <a:t> опори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для </a:t>
            </a:r>
            <a:r>
              <a:rPr lang="ru-RU" sz="2400" dirty="0" err="1" smtClean="0"/>
              <a:t>збільшення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тиску</a:t>
            </a:r>
            <a:r>
              <a:rPr lang="ru-RU" sz="2400" dirty="0" smtClean="0"/>
              <a:t> на грунт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для </a:t>
            </a:r>
            <a:r>
              <a:rPr lang="ru-RU" sz="2400" dirty="0" err="1" smtClean="0"/>
              <a:t>зменшення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площі</a:t>
            </a:r>
            <a:r>
              <a:rPr lang="ru-RU" sz="2400" dirty="0" smtClean="0"/>
              <a:t> опори </a:t>
            </a:r>
            <a:br>
              <a:rPr lang="ru-RU" sz="2400" dirty="0" smtClean="0"/>
            </a:br>
            <a:endParaRPr lang="ru-RU" sz="2400" dirty="0" smtClean="0"/>
          </a:p>
          <a:p>
            <a:pPr>
              <a:buFont typeface="Arial" pitchFamily="34" charset="0"/>
              <a:buChar char="•"/>
            </a:pPr>
            <a:endParaRPr lang="ru-RU" sz="2400" dirty="0" smtClean="0"/>
          </a:p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6" name="Стрелка влево 5"/>
          <p:cNvSpPr/>
          <p:nvPr/>
        </p:nvSpPr>
        <p:spPr>
          <a:xfrm>
            <a:off x="5072066" y="1357298"/>
            <a:ext cx="500066" cy="285752"/>
          </a:xfrm>
          <a:prstGeom prst="leftArrow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85723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Дано три </a:t>
            </a:r>
            <a:r>
              <a:rPr lang="ru-RU" sz="3200" dirty="0" err="1" smtClean="0"/>
              <a:t>однакові</a:t>
            </a:r>
            <a:r>
              <a:rPr lang="ru-RU" sz="3200" dirty="0" smtClean="0"/>
              <a:t> </a:t>
            </a:r>
            <a:r>
              <a:rPr lang="ru-RU" sz="3200" dirty="0" err="1" smtClean="0"/>
              <a:t>цеглини</a:t>
            </a:r>
            <a:r>
              <a:rPr lang="ru-RU" sz="3200" dirty="0" smtClean="0"/>
              <a:t>. Як </a:t>
            </a:r>
            <a:r>
              <a:rPr lang="ru-RU" sz="3200" dirty="0" err="1" smtClean="0"/>
              <a:t>їх</a:t>
            </a:r>
            <a:r>
              <a:rPr lang="ru-RU" sz="3200" dirty="0" smtClean="0"/>
              <a:t> </a:t>
            </a:r>
            <a:r>
              <a:rPr lang="ru-RU" sz="3200" dirty="0" err="1" smtClean="0"/>
              <a:t>розмістити</a:t>
            </a:r>
            <a:r>
              <a:rPr lang="ru-RU" sz="3200" dirty="0" smtClean="0"/>
              <a:t>, </a:t>
            </a:r>
            <a:r>
              <a:rPr lang="ru-RU" sz="3200" dirty="0" err="1" smtClean="0"/>
              <a:t>щоб</a:t>
            </a:r>
            <a:r>
              <a:rPr lang="ru-RU" sz="3200" dirty="0" smtClean="0"/>
              <a:t> </a:t>
            </a:r>
            <a:r>
              <a:rPr lang="ru-RU" sz="3200" dirty="0" err="1" smtClean="0"/>
              <a:t>тиск</a:t>
            </a:r>
            <a:r>
              <a:rPr lang="ru-RU" sz="3200" dirty="0" smtClean="0"/>
              <a:t>, </a:t>
            </a:r>
            <a:r>
              <a:rPr lang="ru-RU" sz="3200" dirty="0" err="1" smtClean="0"/>
              <a:t>який</a:t>
            </a:r>
            <a:r>
              <a:rPr lang="ru-RU" sz="3200" dirty="0" smtClean="0"/>
              <a:t> </a:t>
            </a:r>
            <a:r>
              <a:rPr lang="ru-RU" sz="3200" dirty="0" err="1" smtClean="0"/>
              <a:t>створюється</a:t>
            </a:r>
            <a:r>
              <a:rPr lang="ru-RU" sz="3200" dirty="0" smtClean="0"/>
              <a:t> ними на </a:t>
            </a:r>
            <a:r>
              <a:rPr lang="ru-RU" sz="3200" dirty="0" err="1" smtClean="0"/>
              <a:t>поверхню</a:t>
            </a:r>
            <a:r>
              <a:rPr lang="ru-RU" sz="3200" dirty="0" smtClean="0"/>
              <a:t> </a:t>
            </a:r>
            <a:r>
              <a:rPr lang="ru-RU" sz="3200" dirty="0" err="1" smtClean="0"/>
              <a:t>землі</a:t>
            </a:r>
            <a:r>
              <a:rPr lang="ru-RU" sz="3200" dirty="0" smtClean="0"/>
              <a:t> </a:t>
            </a:r>
            <a:r>
              <a:rPr lang="ru-RU" sz="3200" dirty="0" err="1" smtClean="0"/>
              <a:t>був</a:t>
            </a:r>
            <a:r>
              <a:rPr lang="ru-RU" sz="3200" dirty="0" smtClean="0"/>
              <a:t> </a:t>
            </a:r>
            <a:r>
              <a:rPr lang="ru-RU" sz="3200" dirty="0" err="1" smtClean="0"/>
              <a:t>найбільший</a:t>
            </a:r>
            <a:r>
              <a:rPr lang="ru-RU" sz="3200" dirty="0" smtClean="0"/>
              <a:t>?</a:t>
            </a:r>
            <a:endParaRPr lang="ru-RU" sz="32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643182"/>
            <a:ext cx="8102240" cy="2791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трелка вверх 4"/>
          <p:cNvSpPr/>
          <p:nvPr/>
        </p:nvSpPr>
        <p:spPr>
          <a:xfrm>
            <a:off x="4214810" y="5643578"/>
            <a:ext cx="571504" cy="857256"/>
          </a:xfrm>
          <a:prstGeom prst="up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uk-UA" dirty="0" smtClean="0"/>
              <a:t>Підбиваємо підсумки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/>
              <a:t>Силу,    яка      </a:t>
            </a:r>
            <a:r>
              <a:rPr lang="ru-RU" sz="2800" dirty="0" err="1" smtClean="0"/>
              <a:t>діє</a:t>
            </a:r>
            <a:r>
              <a:rPr lang="ru-RU" sz="2800" dirty="0" smtClean="0"/>
              <a:t>  перпендикулярно до </a:t>
            </a:r>
            <a:r>
              <a:rPr lang="ru-RU" sz="2800" dirty="0" err="1" smtClean="0"/>
              <a:t>поверхні</a:t>
            </a:r>
            <a:r>
              <a:rPr lang="ru-RU" sz="2800" dirty="0" smtClean="0"/>
              <a:t>, </a:t>
            </a:r>
            <a:r>
              <a:rPr lang="ru-RU" sz="2800" dirty="0" err="1" smtClean="0"/>
              <a:t>називають</a:t>
            </a:r>
            <a:r>
              <a:rPr lang="ru-RU" sz="2800" dirty="0" smtClean="0"/>
              <a:t>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силою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тиску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800" dirty="0" err="1" smtClean="0"/>
              <a:t>Тиск</a:t>
            </a:r>
            <a:r>
              <a:rPr lang="ru-RU" sz="2800" dirty="0" smtClean="0"/>
              <a:t> — </a:t>
            </a:r>
            <a:r>
              <a:rPr lang="ru-RU" sz="2800" dirty="0" err="1" smtClean="0"/>
              <a:t>фізична</a:t>
            </a:r>
            <a:r>
              <a:rPr lang="ru-RU" sz="2800" dirty="0" smtClean="0"/>
              <a:t> величина, </a:t>
            </a:r>
            <a:r>
              <a:rPr lang="ru-RU" sz="2800" dirty="0" err="1" smtClean="0"/>
              <a:t>що</a:t>
            </a:r>
            <a:r>
              <a:rPr lang="ru-RU" sz="2800" dirty="0" smtClean="0"/>
              <a:t> </a:t>
            </a:r>
            <a:r>
              <a:rPr lang="ru-RU" sz="2800" dirty="0" err="1" smtClean="0"/>
              <a:t>чисельно</a:t>
            </a:r>
            <a:r>
              <a:rPr lang="ru-RU" sz="2800" dirty="0" smtClean="0"/>
              <a:t> </a:t>
            </a:r>
            <a:r>
              <a:rPr lang="ru-RU" sz="2800" dirty="0" err="1" smtClean="0"/>
              <a:t>дорівнює</a:t>
            </a:r>
            <a:r>
              <a:rPr lang="ru-RU" sz="2800" dirty="0" smtClean="0"/>
              <a:t> </a:t>
            </a:r>
            <a:r>
              <a:rPr lang="ru-RU" sz="2800" dirty="0" err="1" smtClean="0"/>
              <a:t>силі</a:t>
            </a:r>
            <a:r>
              <a:rPr lang="ru-RU" sz="2800" dirty="0" smtClean="0"/>
              <a:t>, </a:t>
            </a:r>
            <a:r>
              <a:rPr lang="ru-RU" sz="2800" dirty="0" err="1" smtClean="0"/>
              <a:t>що</a:t>
            </a:r>
            <a:r>
              <a:rPr lang="ru-RU" sz="2800" dirty="0" smtClean="0"/>
              <a:t> </a:t>
            </a:r>
            <a:r>
              <a:rPr lang="ru-RU" sz="2800" dirty="0" err="1" smtClean="0"/>
              <a:t>діє</a:t>
            </a:r>
            <a:r>
              <a:rPr lang="ru-RU" sz="2800" dirty="0" smtClean="0"/>
              <a:t> на </a:t>
            </a:r>
            <a:r>
              <a:rPr lang="ru-RU" sz="2800" dirty="0" err="1" smtClean="0"/>
              <a:t>одиницю</a:t>
            </a:r>
            <a:r>
              <a:rPr lang="ru-RU" sz="2800" dirty="0" smtClean="0"/>
              <a:t> </a:t>
            </a:r>
            <a:r>
              <a:rPr lang="ru-RU" sz="2800" dirty="0" err="1" smtClean="0"/>
              <a:t>площі</a:t>
            </a:r>
            <a:r>
              <a:rPr lang="ru-RU" sz="2800" dirty="0" smtClean="0"/>
              <a:t> </a:t>
            </a:r>
            <a:r>
              <a:rPr lang="ru-RU" sz="2800" dirty="0" err="1" smtClean="0"/>
              <a:t>поверхні</a:t>
            </a:r>
            <a:endParaRPr lang="ru-RU" sz="2800" dirty="0" smtClean="0"/>
          </a:p>
          <a:p>
            <a:pPr>
              <a:lnSpc>
                <a:spcPct val="150000"/>
              </a:lnSpc>
            </a:pPr>
            <a:endParaRPr lang="uk-UA" sz="2000" dirty="0" smtClean="0"/>
          </a:p>
          <a:p>
            <a:pPr>
              <a:lnSpc>
                <a:spcPct val="150000"/>
              </a:lnSpc>
            </a:pPr>
            <a:endParaRPr lang="uk-UA" sz="2000" dirty="0" smtClean="0"/>
          </a:p>
          <a:p>
            <a:pPr>
              <a:lnSpc>
                <a:spcPct val="160000"/>
              </a:lnSpc>
            </a:pPr>
            <a:r>
              <a:rPr lang="uk-UA" sz="2800" dirty="0" smtClean="0"/>
              <a:t>Чим більша площа поверхні , тим менший тиск</a:t>
            </a:r>
          </a:p>
          <a:p>
            <a:pPr>
              <a:lnSpc>
                <a:spcPct val="160000"/>
              </a:lnSpc>
            </a:pPr>
            <a:r>
              <a:rPr lang="uk-UA" sz="2800" dirty="0" smtClean="0"/>
              <a:t>Чим менша площа, тим більший тиск</a:t>
            </a:r>
            <a:endParaRPr lang="ru-RU" sz="28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284984"/>
            <a:ext cx="3312368" cy="765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643050"/>
            <a:ext cx="8229600" cy="1143000"/>
          </a:xfrm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/>
          </a:bodyPr>
          <a:lstStyle/>
          <a:p>
            <a:r>
              <a:rPr lang="uk-UA" sz="6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Дякую за увагу!</a:t>
            </a:r>
            <a:endParaRPr lang="ru-RU" sz="6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icture 9" descr="D:\WINDOWS\Users\Aida\Рабочий стол\МОЯ лаборатория\!!!!ФИЗИКА_ школа картинки\School_clp\3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3571876"/>
            <a:ext cx="1907863" cy="1874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71472" y="5572140"/>
            <a:ext cx="2357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Далі буде…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Мета презентації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Сформулювати уяву про тиск, як про фізичну величину</a:t>
            </a:r>
          </a:p>
          <a:p>
            <a:r>
              <a:rPr lang="uk-UA" dirty="0" smtClean="0"/>
              <a:t>Показати значення тиску у побуті,природі,техніці</a:t>
            </a:r>
          </a:p>
          <a:p>
            <a:r>
              <a:rPr lang="uk-UA" dirty="0" smtClean="0"/>
              <a:t>Обґрунтувати необхідність збільшення або зменшення тиску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Що таке сила  тиску і з чим її їдять?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857232"/>
            <a:ext cx="2857520" cy="1905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3286124"/>
            <a:ext cx="300039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3143240" y="1142984"/>
            <a:ext cx="56998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None/>
            </a:pPr>
            <a:r>
              <a:rPr lang="ru-RU" dirty="0" smtClean="0"/>
              <a:t> 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натиснути</a:t>
            </a:r>
            <a:r>
              <a:rPr lang="ru-RU" dirty="0" smtClean="0"/>
              <a:t> на </a:t>
            </a:r>
            <a:r>
              <a:rPr lang="ru-RU" dirty="0" err="1" smtClean="0"/>
              <a:t>дерев’яний</a:t>
            </a:r>
            <a:r>
              <a:rPr lang="ru-RU" dirty="0" smtClean="0"/>
              <a:t> </a:t>
            </a:r>
            <a:r>
              <a:rPr lang="ru-RU" dirty="0" err="1" smtClean="0"/>
              <a:t>стіл</a:t>
            </a:r>
            <a:r>
              <a:rPr lang="ru-RU" dirty="0" smtClean="0"/>
              <a:t> </a:t>
            </a:r>
            <a:r>
              <a:rPr lang="ru-RU" dirty="0" err="1" smtClean="0"/>
              <a:t>долонею</a:t>
            </a:r>
            <a:r>
              <a:rPr lang="ru-RU" dirty="0" smtClean="0"/>
              <a:t>, </a:t>
            </a:r>
            <a:r>
              <a:rPr lang="ru-RU" dirty="0" err="1" smtClean="0"/>
              <a:t>тоді</a:t>
            </a:r>
            <a:r>
              <a:rPr lang="ru-RU" dirty="0" smtClean="0"/>
              <a:t> </a:t>
            </a:r>
            <a:r>
              <a:rPr lang="ru-RU" dirty="0" err="1" smtClean="0"/>
              <a:t>тиск</a:t>
            </a:r>
            <a:endParaRPr lang="ru-RU" dirty="0" smtClean="0"/>
          </a:p>
          <a:p>
            <a:pPr marL="457200" indent="-457200">
              <a:buNone/>
            </a:pPr>
            <a:r>
              <a:rPr lang="ru-RU" dirty="0" smtClean="0"/>
              <a:t> </a:t>
            </a:r>
            <a:r>
              <a:rPr lang="ru-RU" dirty="0" err="1" smtClean="0"/>
              <a:t>Вашої</a:t>
            </a:r>
            <a:r>
              <a:rPr lang="ru-RU" dirty="0" smtClean="0"/>
              <a:t> руки </a:t>
            </a:r>
            <a:r>
              <a:rPr lang="ru-RU" dirty="0" err="1" smtClean="0"/>
              <a:t>рівномірно</a:t>
            </a:r>
            <a:r>
              <a:rPr lang="ru-RU" dirty="0" smtClean="0"/>
              <a:t> </a:t>
            </a:r>
            <a:r>
              <a:rPr lang="ru-RU" dirty="0" err="1" smtClean="0"/>
              <a:t>розподілиться</a:t>
            </a:r>
            <a:r>
              <a:rPr lang="ru-RU" dirty="0" smtClean="0"/>
              <a:t> по </a:t>
            </a:r>
            <a:r>
              <a:rPr lang="ru-RU" dirty="0" err="1" smtClean="0"/>
              <a:t>всій</a:t>
            </a:r>
            <a:r>
              <a:rPr lang="ru-RU" dirty="0" smtClean="0"/>
              <a:t> </a:t>
            </a:r>
            <a:r>
              <a:rPr lang="ru-RU" dirty="0" err="1" smtClean="0"/>
              <a:t>поверхні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endParaRPr lang="ru-RU" dirty="0" smtClean="0"/>
          </a:p>
          <a:p>
            <a:pPr marL="457200" indent="-457200">
              <a:buNone/>
            </a:pPr>
            <a:r>
              <a:rPr lang="ru-RU" dirty="0" smtClean="0"/>
              <a:t> не </a:t>
            </a:r>
            <a:r>
              <a:rPr lang="ru-RU" dirty="0" err="1" smtClean="0"/>
              <a:t>спричинить</a:t>
            </a:r>
            <a:r>
              <a:rPr lang="ru-RU" dirty="0" smtClean="0"/>
              <a:t> </a:t>
            </a:r>
            <a:r>
              <a:rPr lang="ru-RU" dirty="0" err="1" smtClean="0"/>
              <a:t>помітної</a:t>
            </a:r>
            <a:r>
              <a:rPr lang="ru-RU" dirty="0" smtClean="0"/>
              <a:t> </a:t>
            </a:r>
            <a:r>
              <a:rPr lang="ru-RU" dirty="0" err="1" smtClean="0"/>
              <a:t>дії</a:t>
            </a:r>
            <a:r>
              <a:rPr lang="ru-RU" dirty="0" smtClean="0"/>
              <a:t> на </a:t>
            </a:r>
            <a:r>
              <a:rPr lang="ru-RU" dirty="0" err="1" smtClean="0"/>
              <a:t>стіл</a:t>
            </a:r>
            <a:r>
              <a:rPr lang="ru-RU" dirty="0" smtClean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5720" y="3571876"/>
            <a:ext cx="51356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тепер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тим</a:t>
            </a:r>
            <a:r>
              <a:rPr lang="ru-RU" dirty="0" smtClean="0"/>
              <a:t> же </a:t>
            </a:r>
            <a:r>
              <a:rPr lang="ru-RU" dirty="0" err="1" smtClean="0"/>
              <a:t>зусиллям</a:t>
            </a:r>
            <a:r>
              <a:rPr lang="ru-RU" dirty="0" smtClean="0"/>
              <a:t> </a:t>
            </a:r>
            <a:r>
              <a:rPr lang="ru-RU" dirty="0" err="1" smtClean="0"/>
              <a:t>натискати</a:t>
            </a:r>
            <a:r>
              <a:rPr lang="ru-RU" dirty="0" smtClean="0"/>
              <a:t> на </a:t>
            </a:r>
            <a:r>
              <a:rPr lang="ru-RU" dirty="0" err="1" smtClean="0"/>
              <a:t>стіл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гострим</a:t>
            </a:r>
            <a:r>
              <a:rPr lang="ru-RU" dirty="0" smtClean="0"/>
              <a:t> </a:t>
            </a:r>
            <a:r>
              <a:rPr lang="ru-RU" dirty="0" err="1" smtClean="0"/>
              <a:t>гвіздком</a:t>
            </a:r>
            <a:r>
              <a:rPr lang="ru-RU" dirty="0" smtClean="0"/>
              <a:t>, то та сама сила </a:t>
            </a:r>
            <a:r>
              <a:rPr lang="ru-RU" dirty="0" err="1" smtClean="0"/>
              <a:t>діятиме</a:t>
            </a:r>
            <a:r>
              <a:rPr lang="ru-RU" dirty="0" smtClean="0"/>
              <a:t> на малу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поверхню</a:t>
            </a:r>
            <a:r>
              <a:rPr lang="ru-RU" dirty="0" smtClean="0"/>
              <a:t> </a:t>
            </a:r>
            <a:r>
              <a:rPr lang="ru-RU" dirty="0" err="1" smtClean="0"/>
              <a:t>вістря</a:t>
            </a:r>
            <a:r>
              <a:rPr lang="ru-RU" dirty="0" smtClean="0"/>
              <a:t> </a:t>
            </a:r>
            <a:r>
              <a:rPr lang="ru-RU" dirty="0" err="1" smtClean="0"/>
              <a:t>гвіздка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увійде</a:t>
            </a:r>
            <a:r>
              <a:rPr lang="ru-RU" dirty="0" smtClean="0"/>
              <a:t> в дерево.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928926" y="5715016"/>
            <a:ext cx="51671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r>
              <a:rPr lang="ru-RU" dirty="0" err="1" smtClean="0"/>
              <a:t>Отже</a:t>
            </a:r>
            <a:r>
              <a:rPr lang="ru-RU" dirty="0" smtClean="0"/>
              <a:t>, </a:t>
            </a:r>
            <a:r>
              <a:rPr lang="ru-RU" dirty="0" err="1" smtClean="0"/>
              <a:t>дія</a:t>
            </a:r>
            <a:r>
              <a:rPr lang="ru-RU" dirty="0" smtClean="0"/>
              <a:t> </a:t>
            </a:r>
            <a:r>
              <a:rPr lang="ru-RU" dirty="0" err="1" smtClean="0"/>
              <a:t>сили</a:t>
            </a:r>
            <a:r>
              <a:rPr lang="ru-RU" dirty="0" smtClean="0"/>
              <a:t> </a:t>
            </a:r>
            <a:r>
              <a:rPr lang="ru-RU" dirty="0" err="1" smtClean="0"/>
              <a:t>залежить</a:t>
            </a:r>
            <a:r>
              <a:rPr lang="ru-RU" dirty="0" smtClean="0"/>
              <a:t> не </a:t>
            </a:r>
            <a:r>
              <a:rPr lang="ru-RU" dirty="0" err="1" smtClean="0"/>
              <a:t>тільки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значення</a:t>
            </a:r>
            <a:r>
              <a:rPr lang="ru-RU" dirty="0" smtClean="0"/>
              <a:t>, </a:t>
            </a:r>
          </a:p>
          <a:p>
            <a:r>
              <a:rPr lang="ru-RU" dirty="0" smtClean="0"/>
              <a:t>а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площі</a:t>
            </a:r>
            <a:r>
              <a:rPr lang="ru-RU" dirty="0" smtClean="0"/>
              <a:t> </a:t>
            </a:r>
            <a:r>
              <a:rPr lang="ru-RU" dirty="0" err="1" smtClean="0"/>
              <a:t>поверхні</a:t>
            </a:r>
            <a:r>
              <a:rPr lang="ru-RU" dirty="0" smtClean="0"/>
              <a:t>, на яку вона </a:t>
            </a:r>
            <a:r>
              <a:rPr lang="ru-RU" dirty="0" err="1" smtClean="0"/>
              <a:t>діє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71472" y="4857760"/>
            <a:ext cx="47149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Силу,    яка      </a:t>
            </a:r>
            <a:r>
              <a:rPr lang="ru-RU" dirty="0" err="1" smtClean="0"/>
              <a:t>діє</a:t>
            </a:r>
            <a:r>
              <a:rPr lang="ru-RU" dirty="0" smtClean="0"/>
              <a:t>  перпендикулярно до </a:t>
            </a:r>
            <a:r>
              <a:rPr lang="ru-RU" dirty="0" err="1" smtClean="0"/>
              <a:t>поверхні</a:t>
            </a:r>
            <a:r>
              <a:rPr lang="ru-RU" dirty="0" smtClean="0"/>
              <a:t>, </a:t>
            </a:r>
            <a:r>
              <a:rPr lang="ru-RU" dirty="0" err="1" smtClean="0"/>
              <a:t>називають</a:t>
            </a:r>
            <a:r>
              <a:rPr lang="ru-RU" dirty="0" smtClean="0"/>
              <a:t> 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силою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тиску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Autofit/>
          </a:bodyPr>
          <a:lstStyle/>
          <a:p>
            <a:r>
              <a:rPr lang="uk-UA" sz="3200" dirty="0" smtClean="0"/>
              <a:t>Формулюємо означення і формулу розрахунку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2500330"/>
          </a:xfrm>
        </p:spPr>
        <p:txBody>
          <a:bodyPr>
            <a:normAutofit/>
          </a:bodyPr>
          <a:lstStyle/>
          <a:p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Тиск</a:t>
            </a:r>
            <a:r>
              <a:rPr lang="ru-RU" sz="2000" dirty="0" smtClean="0"/>
              <a:t> — </a:t>
            </a:r>
            <a:r>
              <a:rPr lang="ru-RU" sz="2000" dirty="0" err="1" smtClean="0"/>
              <a:t>фізична</a:t>
            </a:r>
            <a:r>
              <a:rPr lang="ru-RU" sz="2000" dirty="0" smtClean="0"/>
              <a:t> величина,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чисельно</a:t>
            </a:r>
            <a:r>
              <a:rPr lang="ru-RU" sz="2000" dirty="0" smtClean="0"/>
              <a:t> </a:t>
            </a:r>
            <a:r>
              <a:rPr lang="ru-RU" sz="2000" dirty="0" err="1" smtClean="0"/>
              <a:t>дорівнює</a:t>
            </a:r>
            <a:r>
              <a:rPr lang="ru-RU" sz="2000" dirty="0" smtClean="0"/>
              <a:t> </a:t>
            </a:r>
            <a:r>
              <a:rPr lang="ru-RU" sz="2000" dirty="0" err="1" smtClean="0"/>
              <a:t>силі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діє</a:t>
            </a:r>
            <a:r>
              <a:rPr lang="ru-RU" sz="2000" dirty="0" smtClean="0"/>
              <a:t> на </a:t>
            </a:r>
            <a:r>
              <a:rPr lang="ru-RU" sz="2000" dirty="0" err="1" smtClean="0"/>
              <a:t>одиницю</a:t>
            </a:r>
            <a:r>
              <a:rPr lang="ru-RU" sz="2000" dirty="0" smtClean="0"/>
              <a:t> </a:t>
            </a:r>
            <a:r>
              <a:rPr lang="ru-RU" sz="2000" dirty="0" err="1" smtClean="0"/>
              <a:t>площі</a:t>
            </a:r>
            <a:r>
              <a:rPr lang="ru-RU" sz="2000" dirty="0" smtClean="0"/>
              <a:t> </a:t>
            </a:r>
            <a:r>
              <a:rPr lang="ru-RU" sz="2000" dirty="0" err="1" smtClean="0"/>
              <a:t>поверхні</a:t>
            </a:r>
            <a:r>
              <a:rPr lang="ru-RU" sz="2000" dirty="0" smtClean="0"/>
              <a:t> .</a:t>
            </a:r>
          </a:p>
          <a:p>
            <a:r>
              <a:rPr lang="ru-RU" sz="2000" dirty="0" smtClean="0"/>
              <a:t>У </a:t>
            </a:r>
            <a:r>
              <a:rPr lang="ru-RU" sz="2000" dirty="0" err="1" smtClean="0"/>
              <a:t>системі</a:t>
            </a:r>
            <a:r>
              <a:rPr lang="ru-RU" sz="2000" dirty="0" smtClean="0"/>
              <a:t> СІ </a:t>
            </a:r>
            <a:r>
              <a:rPr lang="ru-RU" sz="2000" dirty="0" err="1" smtClean="0"/>
              <a:t>тиск</a:t>
            </a:r>
            <a:r>
              <a:rPr lang="ru-RU" sz="2000" dirty="0" smtClean="0"/>
              <a:t> </a:t>
            </a:r>
            <a:r>
              <a:rPr lang="ru-RU" sz="2000" dirty="0" err="1" smtClean="0"/>
              <a:t>вимірюється</a:t>
            </a:r>
            <a:r>
              <a:rPr lang="ru-RU" sz="2000" dirty="0" smtClean="0"/>
              <a:t> у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паскалях</a:t>
            </a:r>
            <a:r>
              <a:rPr lang="ru-RU" sz="2000" dirty="0" smtClean="0"/>
              <a:t>. 1 Па = 1 Н/м2</a:t>
            </a:r>
          </a:p>
          <a:p>
            <a:r>
              <a:rPr lang="ru-RU" sz="2000" dirty="0" err="1" smtClean="0"/>
              <a:t>Інші</a:t>
            </a:r>
            <a:r>
              <a:rPr lang="ru-RU" sz="2000" dirty="0" smtClean="0"/>
              <a:t>:</a:t>
            </a:r>
          </a:p>
          <a:p>
            <a:pPr>
              <a:buNone/>
            </a:pPr>
            <a:r>
              <a:rPr lang="ru-RU" sz="2000" dirty="0" smtClean="0"/>
              <a:t>      </a:t>
            </a:r>
            <a:r>
              <a:rPr lang="ru-RU" sz="2000" dirty="0" err="1" smtClean="0"/>
              <a:t>торр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міліметр</a:t>
            </a:r>
            <a:r>
              <a:rPr lang="ru-RU" sz="2000" dirty="0" smtClean="0"/>
              <a:t> ртутного </a:t>
            </a:r>
            <a:r>
              <a:rPr lang="ru-RU" sz="2000" dirty="0" err="1" smtClean="0"/>
              <a:t>стовпа</a:t>
            </a:r>
            <a:r>
              <a:rPr lang="ru-RU" sz="2000" dirty="0" smtClean="0"/>
              <a:t> </a:t>
            </a:r>
          </a:p>
          <a:p>
            <a:pPr>
              <a:buNone/>
            </a:pPr>
            <a:r>
              <a:rPr lang="ru-RU" sz="2000" dirty="0" smtClean="0"/>
              <a:t>      атмосфера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бар.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789040"/>
            <a:ext cx="3859041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857496"/>
            <a:ext cx="3816424" cy="3091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Тиск різних тіл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00042"/>
            <a:ext cx="3303270" cy="2193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2714620"/>
            <a:ext cx="4068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У </a:t>
            </a:r>
            <a:r>
              <a:rPr lang="ru-RU" dirty="0" err="1" smtClean="0"/>
              <a:t>фонтані</a:t>
            </a:r>
            <a:r>
              <a:rPr lang="ru-RU" dirty="0" smtClean="0"/>
              <a:t>, вода,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знаходиться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тиском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підніматися</a:t>
            </a:r>
            <a:r>
              <a:rPr lang="ru-RU" dirty="0" smtClean="0"/>
              <a:t> </a:t>
            </a:r>
            <a:r>
              <a:rPr lang="ru-RU" dirty="0" err="1" smtClean="0"/>
              <a:t>високо</a:t>
            </a:r>
            <a:r>
              <a:rPr lang="ru-RU" dirty="0" smtClean="0"/>
              <a:t> </a:t>
            </a:r>
            <a:r>
              <a:rPr lang="ru-RU" dirty="0" err="1" smtClean="0"/>
              <a:t>вгору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214422"/>
            <a:ext cx="3310894" cy="2500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429256" y="785794"/>
            <a:ext cx="2463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Жало бджоли( 50 </a:t>
            </a:r>
            <a:r>
              <a:rPr lang="uk-UA" dirty="0" err="1" smtClean="0"/>
              <a:t>МПа</a:t>
            </a:r>
            <a:r>
              <a:rPr lang="uk-UA" dirty="0" smtClean="0"/>
              <a:t>)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3286124"/>
            <a:ext cx="3429024" cy="2570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4572000" y="4429132"/>
            <a:ext cx="29965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Гусиничний</a:t>
            </a:r>
            <a:r>
              <a:rPr lang="ru-RU" dirty="0" smtClean="0"/>
              <a:t> трактор на грунт</a:t>
            </a:r>
          </a:p>
          <a:p>
            <a:r>
              <a:rPr lang="uk-UA" dirty="0" smtClean="0"/>
              <a:t>                  10 Па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290"/>
            <a:ext cx="324684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928662" y="2786058"/>
            <a:ext cx="2518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Колесо вагона на рейки</a:t>
            </a:r>
          </a:p>
          <a:p>
            <a:r>
              <a:rPr lang="ru-RU" dirty="0" smtClean="0"/>
              <a:t>  </a:t>
            </a:r>
            <a:r>
              <a:rPr lang="ru-RU" dirty="0" smtClean="0"/>
              <a:t>30 МПа 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142984"/>
            <a:ext cx="3095619" cy="2983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500694" y="928670"/>
            <a:ext cx="26152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Танк на поверхню ґрунту</a:t>
            </a:r>
          </a:p>
          <a:p>
            <a:r>
              <a:rPr lang="uk-UA" dirty="0" smtClean="0"/>
              <a:t>           10  Па</a:t>
            </a:r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4500570"/>
            <a:ext cx="4026721" cy="2057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2071670" y="385762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Фундамент </a:t>
            </a:r>
            <a:r>
              <a:rPr lang="ru-RU" dirty="0" err="1" smtClean="0"/>
              <a:t>висотних</a:t>
            </a:r>
            <a:r>
              <a:rPr lang="ru-RU" dirty="0" smtClean="0"/>
              <a:t> </a:t>
            </a:r>
            <a:r>
              <a:rPr lang="ru-RU" dirty="0" err="1" smtClean="0"/>
              <a:t>будинків</a:t>
            </a:r>
            <a:r>
              <a:rPr lang="ru-RU" dirty="0" smtClean="0"/>
              <a:t>		45000Па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Як можна змінити тиск?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/>
          <a:lstStyle/>
          <a:p>
            <a:r>
              <a:rPr lang="ru-RU" sz="2800" dirty="0" err="1" smtClean="0"/>
              <a:t>змінюючи</a:t>
            </a:r>
            <a:r>
              <a:rPr lang="ru-RU" sz="2800" dirty="0" smtClean="0"/>
              <a:t> силу </a:t>
            </a:r>
            <a:r>
              <a:rPr lang="ru-RU" sz="2800" dirty="0" err="1" smtClean="0"/>
              <a:t>тиску</a:t>
            </a:r>
            <a:r>
              <a:rPr lang="ru-RU" sz="2800" dirty="0" smtClean="0"/>
              <a:t>.</a:t>
            </a:r>
          </a:p>
          <a:p>
            <a:r>
              <a:rPr lang="ru-RU" sz="2800" dirty="0" err="1" smtClean="0"/>
              <a:t>змінюючи</a:t>
            </a:r>
            <a:r>
              <a:rPr lang="ru-RU" sz="2800" dirty="0" smtClean="0"/>
              <a:t> </a:t>
            </a:r>
            <a:r>
              <a:rPr lang="ru-RU" sz="2800" dirty="0" err="1" smtClean="0"/>
              <a:t>площу</a:t>
            </a:r>
            <a:r>
              <a:rPr lang="ru-RU" sz="2800" dirty="0" smtClean="0"/>
              <a:t>, на яку </a:t>
            </a:r>
            <a:r>
              <a:rPr lang="ru-RU" sz="2800" dirty="0" err="1" smtClean="0"/>
              <a:t>діє</a:t>
            </a:r>
            <a:r>
              <a:rPr lang="ru-RU" sz="2800" dirty="0" smtClean="0"/>
              <a:t> сила </a:t>
            </a:r>
            <a:r>
              <a:rPr lang="ru-RU" sz="2800" dirty="0" err="1" smtClean="0"/>
              <a:t>тиску</a:t>
            </a:r>
            <a:r>
              <a:rPr lang="ru-RU" dirty="0" smtClean="0"/>
              <a:t>.</a:t>
            </a:r>
          </a:p>
          <a:p>
            <a:endParaRPr lang="uk-UA" dirty="0" smtClean="0"/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                          </a:t>
            </a:r>
            <a:r>
              <a:rPr lang="uk-UA" dirty="0" smtClean="0">
                <a:solidFill>
                  <a:srgbClr val="C00000"/>
                </a:solidFill>
              </a:rPr>
              <a:t>Запам'ятайте !</a:t>
            </a:r>
          </a:p>
          <a:p>
            <a:pPr>
              <a:buNone/>
            </a:pPr>
            <a:r>
              <a:rPr lang="uk-UA" dirty="0" smtClean="0"/>
              <a:t>  </a:t>
            </a:r>
            <a:r>
              <a:rPr lang="uk-UA" u="sng" dirty="0" smtClean="0"/>
              <a:t>Тиск пропорційний силі тиску і обернено </a:t>
            </a:r>
          </a:p>
          <a:p>
            <a:pPr>
              <a:buNone/>
            </a:pPr>
            <a:r>
              <a:rPr lang="uk-UA" dirty="0" smtClean="0"/>
              <a:t>                   </a:t>
            </a:r>
            <a:r>
              <a:rPr lang="uk-UA" u="sng" dirty="0" smtClean="0"/>
              <a:t>пропорційний площі</a:t>
            </a:r>
            <a:endParaRPr lang="ru-RU" u="sng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155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155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1155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1155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Питання: 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500174"/>
            <a:ext cx="3595708" cy="1678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355976" y="1412776"/>
            <a:ext cx="432048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 smtClean="0"/>
              <a:t>Чому пішохід провалюється у сніг, а лижник </a:t>
            </a:r>
            <a:r>
              <a:rPr lang="uk-UA" sz="3200" i="1" dirty="0" smtClean="0"/>
              <a:t>– ні</a:t>
            </a:r>
            <a:r>
              <a:rPr lang="uk-UA" sz="3200" i="1" dirty="0" smtClean="0"/>
              <a:t>?</a:t>
            </a:r>
          </a:p>
          <a:p>
            <a:endParaRPr lang="uk-UA" dirty="0" smtClean="0"/>
          </a:p>
          <a:p>
            <a:r>
              <a:rPr lang="uk-UA" i="1" dirty="0" smtClean="0"/>
              <a:t>Відповідь:</a:t>
            </a:r>
            <a:endParaRPr lang="uk-UA" i="1" dirty="0" smtClean="0"/>
          </a:p>
          <a:p>
            <a:r>
              <a:rPr lang="uk-UA" i="1" dirty="0" smtClean="0"/>
              <a:t>лижі </a:t>
            </a:r>
            <a:r>
              <a:rPr lang="uk-UA" i="1" dirty="0" smtClean="0"/>
              <a:t>збільшують площу опори і тим </a:t>
            </a:r>
          </a:p>
          <a:p>
            <a:r>
              <a:rPr lang="uk-UA" i="1" dirty="0" smtClean="0"/>
              <a:t>самим зменшують тиск.</a:t>
            </a:r>
            <a:endParaRPr lang="ru-RU" i="1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Picture 7" descr="D:\WINDOWS\Users\Aida\Рабочий стол\Рисунок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005064"/>
            <a:ext cx="5715040" cy="2197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CD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Як зміниться тиск брусків, якщо їх покласти на різні грані?</a:t>
            </a:r>
            <a:endParaRPr lang="ru-RU" dirty="0"/>
          </a:p>
        </p:txBody>
      </p:sp>
      <p:sp>
        <p:nvSpPr>
          <p:cNvPr id="5" name="Трапеция 4"/>
          <p:cNvSpPr/>
          <p:nvPr/>
        </p:nvSpPr>
        <p:spPr>
          <a:xfrm rot="296216">
            <a:off x="1659178" y="3176616"/>
            <a:ext cx="5854700" cy="2287588"/>
          </a:xfrm>
          <a:prstGeom prst="trapezoid">
            <a:avLst>
              <a:gd name="adj" fmla="val 11510"/>
            </a:avLst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Куб 5"/>
          <p:cNvSpPr/>
          <p:nvPr/>
        </p:nvSpPr>
        <p:spPr>
          <a:xfrm>
            <a:off x="2571736" y="2857496"/>
            <a:ext cx="1000125" cy="1785938"/>
          </a:xfrm>
          <a:prstGeom prst="cube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Куб 6"/>
          <p:cNvSpPr/>
          <p:nvPr/>
        </p:nvSpPr>
        <p:spPr>
          <a:xfrm rot="5602517" flipH="1">
            <a:off x="4765845" y="3457947"/>
            <a:ext cx="871538" cy="1925637"/>
          </a:xfrm>
          <a:prstGeom prst="cube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00034" y="19288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85720" y="1714488"/>
            <a:ext cx="6972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Тиск вертикально поставленого бруска більший, адже площа менша.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</TotalTime>
  <Words>412</Words>
  <Application>Microsoft Office PowerPoint</Application>
  <PresentationFormat>Экран (4:3)</PresentationFormat>
  <Paragraphs>70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Тиск</vt:lpstr>
      <vt:lpstr>Мета презентації</vt:lpstr>
      <vt:lpstr>Що таке сила  тиску і з чим її їдять?</vt:lpstr>
      <vt:lpstr>Формулюємо означення і формулу розрахунку </vt:lpstr>
      <vt:lpstr>Тиск різних тіл</vt:lpstr>
      <vt:lpstr>Слайд 6</vt:lpstr>
      <vt:lpstr>Як можна змінити тиск?</vt:lpstr>
      <vt:lpstr>Питання: </vt:lpstr>
      <vt:lpstr>Як зміниться тиск брусків, якщо їх покласти на різні грані?</vt:lpstr>
      <vt:lpstr> Чому рейки залізничного полотна не кладуть прямо на насип, а під них підкладають шпали?  </vt:lpstr>
      <vt:lpstr>Дано три однакові цеглини. Як їх розмістити, щоб тиск, який створюється ними на поверхню землі був найбільший?</vt:lpstr>
      <vt:lpstr>Підбиваємо підсумки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Алина</dc:creator>
  <cp:lastModifiedBy>Admin</cp:lastModifiedBy>
  <cp:revision>34</cp:revision>
  <dcterms:created xsi:type="dcterms:W3CDTF">2011-01-25T11:33:36Z</dcterms:created>
  <dcterms:modified xsi:type="dcterms:W3CDTF">2011-10-12T11:51:36Z</dcterms:modified>
</cp:coreProperties>
</file>