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1.xml" ContentType="application/vnd.openxmlformats-officedocument.presentationml.slide+xml"/>
  <Override PartName="/ppt/slides/slide70.xml" ContentType="application/vnd.openxmlformats-officedocument.presentationml.slide+xml"/>
  <Override PartName="/ppt/slides/slide69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4.xml" ContentType="application/vnd.openxmlformats-officedocument.presentationml.slide+xml"/>
  <Override PartName="/ppt/slides/slide83.xml" ContentType="application/vnd.openxmlformats-officedocument.presentationml.slide+xml"/>
  <Override PartName="/ppt/slides/slide82.xml" ContentType="application/vnd.openxmlformats-officedocument.presentationml.slide+xml"/>
  <Override PartName="/ppt/slides/slide81.xml" ContentType="application/vnd.openxmlformats-officedocument.presentationml.slide+xml"/>
  <Override PartName="/ppt/slides/slide80.xml" ContentType="application/vnd.openxmlformats-officedocument.presentationml.slide+xml"/>
  <Override PartName="/ppt/slides/slide79.xml" ContentType="application/vnd.openxmlformats-officedocument.presentationml.slide+xml"/>
  <Override PartName="/ppt/slides/slide64.xml" ContentType="application/vnd.openxmlformats-officedocument.presentationml.slide+xml"/>
  <Override PartName="/ppt/slides/slide63.xml" ContentType="application/vnd.openxmlformats-officedocument.presentationml.slide+xml"/>
  <Override PartName="/ppt/slides/slide62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4.xml" ContentType="application/vnd.openxmlformats-officedocument.presentationml.slide+xml"/>
  <Override PartName="/ppt/slides/slide43.xml" ContentType="application/vnd.openxmlformats-officedocument.presentationml.slide+xml"/>
  <Override PartName="/ppt/slides/slide42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57.xml" ContentType="application/vnd.openxmlformats-officedocument.presentationml.slide+xml"/>
  <Override PartName="/ppt/slides/slide56.xml" ContentType="application/vnd.openxmlformats-officedocument.presentationml.slide+xml"/>
  <Override PartName="/ppt/slides/slide55.xml" ContentType="application/vnd.openxmlformats-officedocument.presentationml.slide+xml"/>
  <Override PartName="/ppt/slides/slide54.xml" ContentType="application/vnd.openxmlformats-officedocument.presentationml.slide+xml"/>
  <Override PartName="/ppt/slides/slide53.xml" ContentType="application/vnd.openxmlformats-officedocument.presentationml.slide+xml"/>
  <Override PartName="/ppt/slides/slide52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97.xml" ContentType="application/vnd.openxmlformats-officedocument.presentationml.slide+xml"/>
  <Override PartName="/ppt/slides/slide96.xml" ContentType="application/vnd.openxmlformats-officedocument.presentationml.slide+xml"/>
  <Override PartName="/ppt/slides/slide95.xml" ContentType="application/vnd.openxmlformats-officedocument.presentationml.slide+xml"/>
  <Override PartName="/ppt/slides/slide94.xml" ContentType="application/vnd.openxmlformats-officedocument.presentationml.slide+xml"/>
  <Override PartName="/ppt/slides/slide93.xml" ContentType="application/vnd.openxmlformats-officedocument.presentationml.slide+xml"/>
  <Override PartName="/ppt/slides/slide92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106.xml" ContentType="application/vnd.openxmlformats-officedocument.presentationml.slide+xml"/>
  <Override PartName="/ppt/slides/slide105.xml" ContentType="application/vnd.openxmlformats-officedocument.presentationml.slide+xml"/>
  <Override PartName="/ppt/slides/slide3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52" r:id="rId3"/>
    <p:sldId id="257" r:id="rId4"/>
    <p:sldId id="259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349" r:id="rId39"/>
    <p:sldId id="292" r:id="rId40"/>
    <p:sldId id="350" r:id="rId41"/>
    <p:sldId id="293" r:id="rId42"/>
    <p:sldId id="351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  <p:sldId id="343" r:id="rId93"/>
    <p:sldId id="344" r:id="rId94"/>
    <p:sldId id="345" r:id="rId95"/>
    <p:sldId id="346" r:id="rId96"/>
    <p:sldId id="347" r:id="rId97"/>
    <p:sldId id="348" r:id="rId98"/>
    <p:sldId id="355" r:id="rId99"/>
    <p:sldId id="356" r:id="rId100"/>
    <p:sldId id="357" r:id="rId101"/>
    <p:sldId id="363" r:id="rId102"/>
    <p:sldId id="364" r:id="rId103"/>
    <p:sldId id="365" r:id="rId104"/>
    <p:sldId id="360" r:id="rId105"/>
    <p:sldId id="361" r:id="rId106"/>
    <p:sldId id="362" r:id="rId10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 varScale="1">
        <p:scale>
          <a:sx n="104" d="100"/>
          <a:sy n="104" d="100"/>
        </p:scale>
        <p:origin x="-9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customXml" Target="../customXml/item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customXml" Target="../customXml/item2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presProps" Target="pres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customXml" Target="../customXml/item3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viewProps" Target="view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F908CBB-079B-4D1D-A7CE-C85DD5ED3FB1}" type="datetimeFigureOut">
              <a:rPr lang="ru-RU"/>
              <a:pPr>
                <a:defRPr/>
              </a:pPr>
              <a:t>29.09.2018</a:t>
            </a:fld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9ADD1C37-4E61-4E62-9E26-35F547980A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1FAC0-4BC1-43F2-86A3-CA07D4BCDD38}" type="datetimeFigureOut">
              <a:rPr lang="ru-RU"/>
              <a:pPr>
                <a:defRPr/>
              </a:pPr>
              <a:t>29.09.2018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32A87-3533-4E5E-A042-69A53B74EE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69C49E7-B1FA-4045-945E-2AA8E9FADD3D}" type="datetimeFigureOut">
              <a:rPr lang="ru-RU"/>
              <a:pPr>
                <a:defRPr/>
              </a:pPr>
              <a:t>29.09.2018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B83145E9-B3C3-47F0-886B-87D2546394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2CAE3-0D22-4F7C-B86A-794A1F477787}" type="datetimeFigureOut">
              <a:rPr lang="ru-RU"/>
              <a:pPr>
                <a:defRPr/>
              </a:pPr>
              <a:t>29.09.2018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3D1D5-4655-4C4D-BAE9-647DE73270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DBB892D9-11D7-4260-B99A-D3F1E2A1F7F8}" type="datetimeFigureOut">
              <a:rPr lang="ru-RU"/>
              <a:pPr>
                <a:defRPr/>
              </a:pPr>
              <a:t>29.09.2018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5C01151-8986-4639-9EA0-5F1DBA2733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7C108-CF8E-4BE0-97A0-26168A5403F9}" type="datetimeFigureOut">
              <a:rPr lang="ru-RU"/>
              <a:pPr>
                <a:defRPr/>
              </a:pPr>
              <a:t>29.09.2018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3742E-1D27-42C9-BCFD-023D9143FC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6AADA-101F-4EE7-A23B-61D1E529C5BF}" type="datetimeFigureOut">
              <a:rPr lang="ru-RU"/>
              <a:pPr>
                <a:defRPr/>
              </a:pPr>
              <a:t>29.09.2018</a:t>
            </a:fld>
            <a:endParaRPr lang="ru-RU"/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F3AFD-0B3A-4BB5-AD78-8E737973C7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3872C-F02D-4900-9908-91C2F3A5A9DB}" type="datetimeFigureOut">
              <a:rPr lang="ru-RU"/>
              <a:pPr>
                <a:defRPr/>
              </a:pPr>
              <a:t>29.09.2018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7F790-DC49-4BA1-9818-7F355B60F0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6E62D-856B-45C9-93D5-9EA435E4B027}" type="datetimeFigureOut">
              <a:rPr lang="ru-RU"/>
              <a:pPr>
                <a:defRPr/>
              </a:pPr>
              <a:t>29.09.2018</a:t>
            </a:fld>
            <a:endParaRPr lang="ru-RU"/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B6DE6-34C1-4884-BB29-28A895A382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E17E1-F131-4D40-AA97-45F096FD4F29}" type="datetimeFigureOut">
              <a:rPr lang="ru-RU"/>
              <a:pPr>
                <a:defRPr/>
              </a:pPr>
              <a:t>29.09.2018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11569-199D-4169-9458-45196E2B88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8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16B5346-3792-4F2B-8085-16B81C6F4F7B}" type="datetimeFigureOut">
              <a:rPr lang="ru-RU"/>
              <a:pPr>
                <a:defRPr/>
              </a:pPr>
              <a:t>29.09.2018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1D9CA3D-A269-446F-B231-CE64411F75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54617EB1-B9C6-4A03-907B-81D4AB232F1C}" type="datetimeFigureOut">
              <a:rPr lang="ru-RU"/>
              <a:pPr>
                <a:defRPr/>
              </a:pPr>
              <a:t>29.09.2018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87407CE5-745A-4AE0-86FC-B8F84D2A70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7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hyperlink" Target="http://absopac.rea.ru/OpacUnicode/index.php?url=/auteurs/view/84276/source:default" TargetMode="External"/><Relationship Id="rId2" Type="http://schemas.openxmlformats.org/officeDocument/2006/relationships/hyperlink" Target="http://absopac.rea.ru/OpacUnicode/index.php?url=/auteurs/view/86385/source:defaul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59113" y="188913"/>
            <a:ext cx="4608512" cy="6669087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ru-RU" sz="2400" b="1" smtClean="0"/>
              <a:t>Российский экономический университет им. Г.В. Плеханова </a:t>
            </a:r>
          </a:p>
          <a:p>
            <a:pPr algn="l" eaLnBrk="1" hangingPunct="1">
              <a:lnSpc>
                <a:spcPct val="80000"/>
              </a:lnSpc>
            </a:pPr>
            <a:endParaRPr lang="ru-RU" sz="3400" b="1" smtClean="0"/>
          </a:p>
          <a:p>
            <a:pPr algn="ctr" eaLnBrk="1" hangingPunct="1">
              <a:lnSpc>
                <a:spcPct val="80000"/>
              </a:lnSpc>
            </a:pPr>
            <a:r>
              <a:rPr lang="ru-RU" sz="3600" b="1" smtClean="0"/>
              <a:t>Право</a:t>
            </a:r>
          </a:p>
          <a:p>
            <a:pPr algn="ctr" eaLnBrk="1" hangingPunct="1">
              <a:lnSpc>
                <a:spcPct val="80000"/>
              </a:lnSpc>
            </a:pPr>
            <a:endParaRPr lang="ru-RU" sz="3400" b="1" smtClean="0"/>
          </a:p>
          <a:p>
            <a:pPr algn="l" eaLnBrk="1" hangingPunct="1">
              <a:lnSpc>
                <a:spcPct val="80000"/>
              </a:lnSpc>
            </a:pPr>
            <a:r>
              <a:rPr lang="ru-RU" sz="3400" smtClean="0">
                <a:solidFill>
                  <a:schemeClr val="tx1"/>
                </a:solidFill>
              </a:rPr>
              <a:t>Тема 2. Государство и право. Их роль в жизни общества.</a:t>
            </a:r>
            <a:endParaRPr lang="ru-RU" sz="3400" b="1" smtClean="0"/>
          </a:p>
          <a:p>
            <a:pPr algn="l" eaLnBrk="1" hangingPunct="1">
              <a:lnSpc>
                <a:spcPct val="80000"/>
              </a:lnSpc>
            </a:pPr>
            <a:endParaRPr lang="ru-RU" smtClean="0"/>
          </a:p>
          <a:p>
            <a:pPr algn="l" eaLnBrk="1" hangingPunct="1">
              <a:lnSpc>
                <a:spcPct val="80000"/>
              </a:lnSpc>
            </a:pPr>
            <a:endParaRPr lang="ru-RU" smtClean="0"/>
          </a:p>
          <a:p>
            <a:pPr algn="l" eaLnBrk="1" hangingPunct="1">
              <a:lnSpc>
                <a:spcPct val="80000"/>
              </a:lnSpc>
            </a:pPr>
            <a:endParaRPr lang="ru-RU" smtClean="0"/>
          </a:p>
          <a:p>
            <a:pPr algn="l" eaLnBrk="1" hangingPunct="1">
              <a:lnSpc>
                <a:spcPct val="80000"/>
              </a:lnSpc>
            </a:pPr>
            <a:endParaRPr lang="ru-RU" smtClean="0"/>
          </a:p>
          <a:p>
            <a:pPr algn="l" eaLnBrk="1" hangingPunct="1">
              <a:lnSpc>
                <a:spcPct val="80000"/>
              </a:lnSpc>
            </a:pPr>
            <a:endParaRPr lang="ru-RU" smtClean="0"/>
          </a:p>
          <a:p>
            <a:pPr eaLnBrk="1" hangingPunct="1">
              <a:lnSpc>
                <a:spcPct val="80000"/>
              </a:lnSpc>
            </a:pPr>
            <a:r>
              <a:rPr lang="ru-RU" sz="2600" smtClean="0"/>
              <a:t>Автор:</a:t>
            </a:r>
          </a:p>
          <a:p>
            <a:pPr eaLnBrk="1" hangingPunct="1">
              <a:lnSpc>
                <a:spcPct val="80000"/>
              </a:lnSpc>
            </a:pPr>
            <a:r>
              <a:rPr lang="ru-RU" sz="2600" smtClean="0"/>
              <a:t>к.ю.н., доцент</a:t>
            </a:r>
          </a:p>
          <a:p>
            <a:pPr eaLnBrk="1" hangingPunct="1">
              <a:lnSpc>
                <a:spcPct val="80000"/>
              </a:lnSpc>
            </a:pPr>
            <a:r>
              <a:rPr lang="ru-RU" sz="2600" smtClean="0"/>
              <a:t>Руева Е.О.</a:t>
            </a:r>
          </a:p>
        </p:txBody>
      </p:sp>
      <p:pic>
        <p:nvPicPr>
          <p:cNvPr id="13314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государства</a:t>
            </a:r>
            <a:endParaRPr lang="ru-RU" dirty="0"/>
          </a:p>
        </p:txBody>
      </p:sp>
      <p:sp>
        <p:nvSpPr>
          <p:cNvPr id="2253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800" smtClean="0"/>
              <a:t>право (государство не может существовать без права, так как последнее юридически оформляет государственную власть и тем самым делает ее легитимной, определяет юридические рамки и формы осуществления функций государства и т.п.);</a:t>
            </a:r>
          </a:p>
          <a:p>
            <a:pPr eaLnBrk="1" hangingPunct="1"/>
            <a:endParaRPr lang="ru-RU" smtClean="0"/>
          </a:p>
        </p:txBody>
      </p:sp>
      <p:pic>
        <p:nvPicPr>
          <p:cNvPr id="22531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numCol="1" compatLnSpc="1">
            <a:prstTxWarp prst="textNoShape">
              <a:avLst/>
            </a:prstTxWarp>
          </a:bodyPr>
          <a:lstStyle/>
          <a:p>
            <a:pPr algn="ctr"/>
            <a:r>
              <a:rPr lang="ru-RU" cap="none" smtClean="0">
                <a:ln>
                  <a:noFill/>
                </a:ln>
                <a:solidFill>
                  <a:schemeClr val="tx1"/>
                </a:solidFill>
              </a:rPr>
              <a:t>Выводы по теме</a:t>
            </a:r>
          </a:p>
        </p:txBody>
      </p:sp>
      <p:sp>
        <p:nvSpPr>
          <p:cNvPr id="11469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Если территория, население, власть представляют собой содержательные характеристики государства, которые отражают то общее, что присуще всем государствам, то в понятии "форма государства" выражается их внутренняя организация, способ устройства, с помощью которых они весьма существенно отличаются друг от друга.</a:t>
            </a:r>
          </a:p>
        </p:txBody>
      </p:sp>
      <p:pic>
        <p:nvPicPr>
          <p:cNvPr id="114691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2"/>
          <p:cNvSpPr>
            <a:spLocks noGrp="1"/>
          </p:cNvSpPr>
          <p:nvPr>
            <p:ph type="title"/>
          </p:nvPr>
        </p:nvSpPr>
        <p:spPr bwMode="auto">
          <a:xfrm>
            <a:off x="457200" y="320675"/>
            <a:ext cx="6769100" cy="1143000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r>
              <a:rPr lang="ru-RU" sz="3400" b="0" cap="none" smtClean="0">
                <a:ln>
                  <a:noFill/>
                </a:ln>
                <a:solidFill>
                  <a:schemeClr val="tx1"/>
                </a:solidFill>
                <a:latin typeface="Monotype Corsiva" pitchFamily="66" charset="0"/>
              </a:rPr>
              <a:t>Рекомендуемая литература по теме:</a:t>
            </a:r>
          </a:p>
        </p:txBody>
      </p:sp>
      <p:sp>
        <p:nvSpPr>
          <p:cNvPr id="115714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200" b="1" smtClean="0">
                <a:latin typeface="Monotype Corsiva" pitchFamily="66" charset="0"/>
              </a:rPr>
              <a:t>Основная литература:</a:t>
            </a:r>
          </a:p>
          <a:p>
            <a:r>
              <a:rPr lang="ru-RU" sz="2000" smtClean="0">
                <a:latin typeface="Monotype Corsiva" pitchFamily="66" charset="0"/>
              </a:rPr>
              <a:t>Право : учебник и практикум для академического бакалавриата / А. А. Вологдин [и др.] ; под общ. ред. А. А. Вологдина.- М. : Издательство Юрайт, 2018. </a:t>
            </a:r>
            <a:r>
              <a:rPr lang="ru-RU" sz="2000" smtClean="0"/>
              <a:t>—</a:t>
            </a:r>
            <a:r>
              <a:rPr lang="ru-RU" sz="2000" smtClean="0">
                <a:latin typeface="Monotype Corsiva" pitchFamily="66" charset="0"/>
              </a:rPr>
              <a:t> 409 с. </a:t>
            </a:r>
            <a:r>
              <a:rPr lang="ru-RU" sz="2000" smtClean="0"/>
              <a:t>—</a:t>
            </a:r>
            <a:r>
              <a:rPr lang="ru-RU" sz="2000" smtClean="0">
                <a:latin typeface="Monotype Corsiva" pitchFamily="66" charset="0"/>
              </a:rPr>
              <a:t> (Серия : Бакалавр. Академический курс). </a:t>
            </a:r>
            <a:r>
              <a:rPr lang="ru-RU" sz="2000" smtClean="0"/>
              <a:t>—</a:t>
            </a:r>
            <a:r>
              <a:rPr lang="ru-RU" sz="2000" smtClean="0">
                <a:latin typeface="Monotype Corsiva" pitchFamily="66" charset="0"/>
              </a:rPr>
              <a:t> ISBN 978-5-534-00525-7.</a:t>
            </a:r>
          </a:p>
          <a:p>
            <a:r>
              <a:rPr lang="ru-RU" sz="2000" i="1" smtClean="0">
                <a:latin typeface="Monotype Corsiva" pitchFamily="66" charset="0"/>
              </a:rPr>
              <a:t>Беляков, В. Г. Право для экономистов и менеджеров : учебник и практикум для академического бакалавриата / В. Г. Беляков. </a:t>
            </a:r>
            <a:r>
              <a:rPr lang="ru-RU" sz="2000" i="1" smtClean="0"/>
              <a:t>—</a:t>
            </a:r>
            <a:r>
              <a:rPr lang="ru-RU" sz="2000" i="1" smtClean="0">
                <a:latin typeface="Monotype Corsiva" pitchFamily="66" charset="0"/>
              </a:rPr>
              <a:t> 2-е изд., перераб. и доп.</a:t>
            </a:r>
            <a:r>
              <a:rPr lang="ru-RU" sz="2000" smtClean="0">
                <a:latin typeface="Monotype Corsiva" pitchFamily="66" charset="0"/>
              </a:rPr>
              <a:t> </a:t>
            </a:r>
            <a:r>
              <a:rPr lang="ru-RU" sz="2000" smtClean="0"/>
              <a:t>–</a:t>
            </a:r>
            <a:r>
              <a:rPr lang="ru-RU" sz="2000" i="1" smtClean="0">
                <a:latin typeface="Monotype Corsiva" pitchFamily="66" charset="0"/>
              </a:rPr>
              <a:t>М. : Издательство Юрайт, 2018. </a:t>
            </a:r>
            <a:r>
              <a:rPr lang="ru-RU" sz="2000" i="1" smtClean="0"/>
              <a:t>—</a:t>
            </a:r>
            <a:r>
              <a:rPr lang="ru-RU" sz="2000" i="1" smtClean="0">
                <a:latin typeface="Monotype Corsiva" pitchFamily="66" charset="0"/>
              </a:rPr>
              <a:t> 401 с. </a:t>
            </a:r>
            <a:r>
              <a:rPr lang="ru-RU" sz="2000" i="1" smtClean="0"/>
              <a:t>—</a:t>
            </a:r>
            <a:r>
              <a:rPr lang="ru-RU" sz="2000" i="1" smtClean="0">
                <a:latin typeface="Monotype Corsiva" pitchFamily="66" charset="0"/>
              </a:rPr>
              <a:t> (Серия : Бакалавр. Академический курс). </a:t>
            </a:r>
            <a:r>
              <a:rPr lang="ru-RU" sz="2000" i="1" smtClean="0"/>
              <a:t>—</a:t>
            </a:r>
            <a:r>
              <a:rPr lang="ru-RU" sz="2000" i="1" smtClean="0">
                <a:latin typeface="Monotype Corsiva" pitchFamily="66" charset="0"/>
              </a:rPr>
              <a:t> ISBN 978-5-534-05037-0.</a:t>
            </a:r>
            <a:r>
              <a:rPr lang="ru-RU" sz="2000" smtClean="0">
                <a:latin typeface="Monotype Corsiva" pitchFamily="66" charset="0"/>
              </a:rPr>
              <a:t> </a:t>
            </a:r>
          </a:p>
          <a:p>
            <a:r>
              <a:rPr lang="ru-RU" sz="2000" smtClean="0">
                <a:latin typeface="Monotype Corsiva" pitchFamily="66" charset="0"/>
              </a:rPr>
              <a:t>Основы права : учебник для неюридических вузов и факультетов / под ред. В. Б. Исакова.-М.- : Норма : ИНФРА-М, 2017. </a:t>
            </a:r>
            <a:r>
              <a:rPr lang="ru-RU" sz="2000" smtClean="0"/>
              <a:t>—</a:t>
            </a:r>
            <a:r>
              <a:rPr lang="ru-RU" sz="2000" smtClean="0">
                <a:latin typeface="Monotype Corsiva" pitchFamily="66" charset="0"/>
              </a:rPr>
              <a:t> 480 с.</a:t>
            </a:r>
          </a:p>
        </p:txBody>
      </p:sp>
      <p:pic>
        <p:nvPicPr>
          <p:cNvPr id="115715" name="Picture 4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53400" y="152400"/>
            <a:ext cx="838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Rectangle 2"/>
          <p:cNvSpPr>
            <a:spLocks noGrp="1"/>
          </p:cNvSpPr>
          <p:nvPr>
            <p:ph type="title"/>
          </p:nvPr>
        </p:nvSpPr>
        <p:spPr bwMode="auto">
          <a:xfrm>
            <a:off x="590550" y="320675"/>
            <a:ext cx="6635750" cy="485775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r>
              <a:rPr lang="ru-RU" sz="3400" b="0" cap="none" smtClean="0">
                <a:ln>
                  <a:noFill/>
                </a:ln>
                <a:solidFill>
                  <a:schemeClr val="tx1"/>
                </a:solidFill>
                <a:latin typeface="Monotype Corsiva" pitchFamily="66" charset="0"/>
              </a:rPr>
              <a:t>Рекомендуемая литература по теме:</a:t>
            </a:r>
          </a:p>
        </p:txBody>
      </p:sp>
      <p:sp>
        <p:nvSpPr>
          <p:cNvPr id="116738" name="Rectangle 3"/>
          <p:cNvSpPr>
            <a:spLocks noGrp="1"/>
          </p:cNvSpPr>
          <p:nvPr>
            <p:ph type="body" idx="1"/>
          </p:nvPr>
        </p:nvSpPr>
        <p:spPr>
          <a:xfrm>
            <a:off x="685800" y="914400"/>
            <a:ext cx="6910388" cy="5638800"/>
          </a:xfrm>
        </p:spPr>
        <p:txBody>
          <a:bodyPr/>
          <a:lstStyle/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400" b="1" smtClean="0">
                <a:latin typeface="Monotype Corsiva" pitchFamily="66" charset="0"/>
              </a:rPr>
              <a:t>Дополнительная литература: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ru-RU" sz="2400" smtClean="0">
              <a:latin typeface="Monotype Corsiva" pitchFamily="66" charset="0"/>
            </a:endParaRPr>
          </a:p>
          <a:p>
            <a:pPr>
              <a:lnSpc>
                <a:spcPct val="80000"/>
              </a:lnSpc>
            </a:pPr>
            <a:r>
              <a:rPr lang="ru-RU" sz="2400" smtClean="0">
                <a:latin typeface="Monotype Corsiva" pitchFamily="66" charset="0"/>
              </a:rPr>
              <a:t>Правоведение : учебник для академического бакалавриата / В. И. Авдийский [и др.] ; под ред. В. И. Авдийского. </a:t>
            </a:r>
            <a:r>
              <a:rPr lang="ru-RU" sz="2400" smtClean="0"/>
              <a:t>—</a:t>
            </a:r>
            <a:r>
              <a:rPr lang="ru-RU" sz="2400" smtClean="0">
                <a:latin typeface="Monotype Corsiva" pitchFamily="66" charset="0"/>
              </a:rPr>
              <a:t> 4-е изд., перераб. и доп. -М. : Издательство Юрайт, 2018. </a:t>
            </a:r>
            <a:r>
              <a:rPr lang="ru-RU" sz="2400" smtClean="0"/>
              <a:t>—</a:t>
            </a:r>
            <a:r>
              <a:rPr lang="ru-RU" sz="2400" smtClean="0">
                <a:latin typeface="Monotype Corsiva" pitchFamily="66" charset="0"/>
              </a:rPr>
              <a:t> 333 с. </a:t>
            </a:r>
            <a:r>
              <a:rPr lang="ru-RU" sz="2400" smtClean="0"/>
              <a:t>—</a:t>
            </a:r>
            <a:r>
              <a:rPr lang="ru-RU" sz="2400" smtClean="0">
                <a:latin typeface="Monotype Corsiva" pitchFamily="66" charset="0"/>
              </a:rPr>
              <a:t> (Серия : Бакалавр. Академический курс). </a:t>
            </a:r>
            <a:r>
              <a:rPr lang="ru-RU" sz="2400" smtClean="0"/>
              <a:t>—</a:t>
            </a:r>
            <a:r>
              <a:rPr lang="ru-RU" sz="2400" smtClean="0">
                <a:latin typeface="Monotype Corsiva" pitchFamily="66" charset="0"/>
              </a:rPr>
              <a:t> ISBN 978-5-534-03569-8. </a:t>
            </a:r>
          </a:p>
          <a:p>
            <a:pPr>
              <a:lnSpc>
                <a:spcPct val="80000"/>
              </a:lnSpc>
            </a:pPr>
            <a:r>
              <a:rPr lang="ru-RU" sz="2400" smtClean="0">
                <a:latin typeface="Monotype Corsiva" pitchFamily="66" charset="0"/>
              </a:rPr>
              <a:t>Правоведение : учебник для бакалавриата и специалитета / В. А. Белов [и др.] ; под ред. В. А. Белова, Е. А. Абросимовой. </a:t>
            </a:r>
            <a:r>
              <a:rPr lang="ru-RU" sz="2400" smtClean="0"/>
              <a:t>—</a:t>
            </a:r>
            <a:r>
              <a:rPr lang="ru-RU" sz="2400" smtClean="0">
                <a:latin typeface="Monotype Corsiva" pitchFamily="66" charset="0"/>
              </a:rPr>
              <a:t> 4-е изд., перераб. и доп. -М. : Издательство Юрайт, 2018. </a:t>
            </a:r>
            <a:r>
              <a:rPr lang="ru-RU" sz="2400" smtClean="0"/>
              <a:t>—</a:t>
            </a:r>
            <a:r>
              <a:rPr lang="ru-RU" sz="2400" smtClean="0">
                <a:latin typeface="Monotype Corsiva" pitchFamily="66" charset="0"/>
              </a:rPr>
              <a:t> 414 с. </a:t>
            </a:r>
            <a:r>
              <a:rPr lang="ru-RU" sz="2400" smtClean="0"/>
              <a:t>—</a:t>
            </a:r>
            <a:r>
              <a:rPr lang="ru-RU" sz="2400" smtClean="0">
                <a:latin typeface="Monotype Corsiva" pitchFamily="66" charset="0"/>
              </a:rPr>
              <a:t> (Серия : Бакалавр и специалист). </a:t>
            </a:r>
            <a:r>
              <a:rPr lang="ru-RU" sz="2400" smtClean="0"/>
              <a:t>—</a:t>
            </a:r>
            <a:r>
              <a:rPr lang="ru-RU" sz="2400" smtClean="0">
                <a:latin typeface="Monotype Corsiva" pitchFamily="66" charset="0"/>
              </a:rPr>
              <a:t> ISBN 978-5-534-06229-8.</a:t>
            </a:r>
          </a:p>
          <a:p>
            <a:pPr>
              <a:lnSpc>
                <a:spcPct val="80000"/>
              </a:lnSpc>
            </a:pPr>
            <a:endParaRPr lang="ru-RU" sz="2400" smtClean="0">
              <a:latin typeface="Monotype Corsiva" pitchFamily="66" charset="0"/>
            </a:endParaRPr>
          </a:p>
        </p:txBody>
      </p:sp>
      <p:pic>
        <p:nvPicPr>
          <p:cNvPr id="116739" name="Picture 4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53400" y="152400"/>
            <a:ext cx="838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2"/>
          <p:cNvSpPr>
            <a:spLocks noGrp="1"/>
          </p:cNvSpPr>
          <p:nvPr>
            <p:ph type="title"/>
          </p:nvPr>
        </p:nvSpPr>
        <p:spPr bwMode="auto">
          <a:xfrm>
            <a:off x="457200" y="320675"/>
            <a:ext cx="6702425" cy="714375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r>
              <a:rPr lang="ru-RU" sz="3400" b="0" cap="none" smtClean="0">
                <a:ln>
                  <a:noFill/>
                </a:ln>
                <a:solidFill>
                  <a:schemeClr val="tx1"/>
                </a:solidFill>
                <a:latin typeface="Monotype Corsiva" pitchFamily="66" charset="0"/>
              </a:rPr>
              <a:t>Рекомендуемая литература по теме:</a:t>
            </a:r>
          </a:p>
        </p:txBody>
      </p:sp>
      <p:sp>
        <p:nvSpPr>
          <p:cNvPr id="117762" name="Rectangle 3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7210425" cy="5638800"/>
          </a:xfrm>
        </p:spPr>
        <p:txBody>
          <a:bodyPr/>
          <a:lstStyle/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ru-RU" sz="2200" b="1" smtClean="0">
                <a:latin typeface="Monotype Corsiva" pitchFamily="66" charset="0"/>
              </a:rPr>
              <a:t>Дополнительная литература:</a:t>
            </a:r>
          </a:p>
          <a:p>
            <a:pPr>
              <a:lnSpc>
                <a:spcPct val="90000"/>
              </a:lnSpc>
            </a:pPr>
            <a:r>
              <a:rPr lang="ru-RU" sz="2200" smtClean="0">
                <a:latin typeface="Monotype Corsiva" pitchFamily="66" charset="0"/>
              </a:rPr>
              <a:t>Правоведение : учебник и практикум для академического бакалавриата / С. И. Некрасов [и др.] ; под ред. С. И. Некрасова. </a:t>
            </a:r>
            <a:r>
              <a:rPr lang="ru-RU" sz="2200" smtClean="0"/>
              <a:t>—</a:t>
            </a:r>
            <a:r>
              <a:rPr lang="ru-RU" sz="2200" smtClean="0">
                <a:latin typeface="Monotype Corsiva" pitchFamily="66" charset="0"/>
              </a:rPr>
              <a:t> 3-е изд., перераб. и доп.-М. : Издательство Юрайт, 2018. </a:t>
            </a:r>
            <a:r>
              <a:rPr lang="ru-RU" sz="2200" smtClean="0"/>
              <a:t>—</a:t>
            </a:r>
            <a:r>
              <a:rPr lang="ru-RU" sz="2200" smtClean="0">
                <a:latin typeface="Monotype Corsiva" pitchFamily="66" charset="0"/>
              </a:rPr>
              <a:t> 455 с. </a:t>
            </a:r>
            <a:r>
              <a:rPr lang="ru-RU" sz="2200" smtClean="0"/>
              <a:t>—</a:t>
            </a:r>
            <a:r>
              <a:rPr lang="ru-RU" sz="2200" smtClean="0">
                <a:latin typeface="Monotype Corsiva" pitchFamily="66" charset="0"/>
              </a:rPr>
              <a:t> (Серия : Бакалавр. Академический курс). </a:t>
            </a:r>
            <a:r>
              <a:rPr lang="ru-RU" sz="2200" smtClean="0"/>
              <a:t>—</a:t>
            </a:r>
            <a:r>
              <a:rPr lang="ru-RU" sz="2200" smtClean="0">
                <a:latin typeface="Monotype Corsiva" pitchFamily="66" charset="0"/>
              </a:rPr>
              <a:t> ISBN 978-5-534-03349-6.</a:t>
            </a:r>
          </a:p>
          <a:p>
            <a:pPr>
              <a:lnSpc>
                <a:spcPct val="90000"/>
              </a:lnSpc>
            </a:pPr>
            <a:r>
              <a:rPr lang="ru-RU" sz="2200" smtClean="0">
                <a:latin typeface="Monotype Corsiva" pitchFamily="66" charset="0"/>
              </a:rPr>
              <a:t>Теория государства и права : учеб. пособие [для бакалавров] /</a:t>
            </a:r>
            <a:r>
              <a:rPr lang="ru-RU" sz="2200" smtClean="0"/>
              <a:t> </a:t>
            </a:r>
            <a:r>
              <a:rPr lang="ru-RU" sz="2200" smtClean="0">
                <a:latin typeface="Monotype Corsiva" pitchFamily="66" charset="0"/>
                <a:hlinkClick r:id="rId2"/>
              </a:rPr>
              <a:t>Н. А. Леванова</a:t>
            </a:r>
            <a:r>
              <a:rPr lang="ru-RU" sz="2200" smtClean="0">
                <a:latin typeface="Monotype Corsiva" pitchFamily="66" charset="0"/>
              </a:rPr>
              <a:t>,</a:t>
            </a:r>
            <a:r>
              <a:rPr lang="ru-RU" sz="2200" smtClean="0"/>
              <a:t> </a:t>
            </a:r>
            <a:r>
              <a:rPr lang="ru-RU" sz="2200" smtClean="0">
                <a:latin typeface="Monotype Corsiva" pitchFamily="66" charset="0"/>
                <a:hlinkClick r:id="rId3"/>
              </a:rPr>
              <a:t>Рос. экон. ун-т им. Г. В. Плеханова</a:t>
            </a:r>
            <a:r>
              <a:rPr lang="ru-RU" sz="2200" smtClean="0">
                <a:latin typeface="Monotype Corsiva" pitchFamily="66" charset="0"/>
              </a:rPr>
              <a:t>. -М. : Изд-во РЭУ им. Г. В. Плеханова, 2013. </a:t>
            </a:r>
            <a:r>
              <a:rPr lang="ru-RU" sz="2200" smtClean="0"/>
              <a:t>–</a:t>
            </a:r>
            <a:r>
              <a:rPr lang="ru-RU" sz="2200" smtClean="0">
                <a:latin typeface="Monotype Corsiva" pitchFamily="66" charset="0"/>
              </a:rPr>
              <a:t> 139 с. </a:t>
            </a:r>
            <a:r>
              <a:rPr lang="ru-RU" sz="2200" smtClean="0"/>
              <a:t>–</a:t>
            </a:r>
            <a:r>
              <a:rPr lang="ru-RU" sz="2200" smtClean="0">
                <a:latin typeface="Monotype Corsiva" pitchFamily="66" charset="0"/>
              </a:rPr>
              <a:t> Режим доступа : http://liber.rea.ru/action.php?kt_path_info=ktcore.SecViewPlugin.actions.document&amp;fDocumentId=474 . </a:t>
            </a:r>
            <a:r>
              <a:rPr lang="ru-RU" sz="2200" smtClean="0"/>
              <a:t>–</a:t>
            </a:r>
            <a:r>
              <a:rPr lang="ru-RU" sz="2200" smtClean="0">
                <a:latin typeface="Monotype Corsiva" pitchFamily="66" charset="0"/>
              </a:rPr>
              <a:t> ISBN 978-5-7307-09360-2 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endParaRPr lang="ru-RU" sz="2200" smtClean="0">
              <a:latin typeface="Monotype Corsiva" pitchFamily="66" charset="0"/>
            </a:endParaRPr>
          </a:p>
        </p:txBody>
      </p:sp>
      <p:pic>
        <p:nvPicPr>
          <p:cNvPr id="117763" name="Picture 4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53400" y="152400"/>
            <a:ext cx="838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ru-RU" sz="2800" dirty="0" smtClean="0"/>
              <a:t>Перечень учебно-методического обеспечения для самостоятельной работы обучающихся</a:t>
            </a:r>
            <a:endParaRPr lang="ru-RU" sz="2800" dirty="0"/>
          </a:p>
        </p:txBody>
      </p:sp>
      <p:sp>
        <p:nvSpPr>
          <p:cNvPr id="11878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800" b="1" smtClean="0"/>
              <a:t>Вопросы для самопроверки:</a:t>
            </a:r>
            <a:endParaRPr lang="ru-RU" sz="2800" smtClean="0"/>
          </a:p>
          <a:p>
            <a:r>
              <a:rPr lang="ru-RU" smtClean="0"/>
              <a:t>В чем заключается сущность и социальное назначение государства? Какие функции государства вы знаете? Раскройте их содержание.</a:t>
            </a:r>
          </a:p>
          <a:p>
            <a:r>
              <a:rPr lang="ru-RU" smtClean="0"/>
              <a:t> Что понимается под формой государства?</a:t>
            </a:r>
          </a:p>
          <a:p>
            <a:r>
              <a:rPr lang="ru-RU" smtClean="0"/>
              <a:t>Какие формы правления существуют в современном мире? Раскройте содержание каждой из них.</a:t>
            </a:r>
          </a:p>
          <a:p>
            <a:r>
              <a:rPr lang="ru-RU" smtClean="0"/>
              <a:t> В чем отличия демократического и антидемократического режимов?</a:t>
            </a:r>
          </a:p>
          <a:p>
            <a:endParaRPr lang="ru-RU" smtClean="0"/>
          </a:p>
        </p:txBody>
      </p:sp>
      <p:pic>
        <p:nvPicPr>
          <p:cNvPr id="118787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ru-RU" sz="2800" dirty="0" smtClean="0"/>
              <a:t>Перечень учебно-методического обеспечения для самостоятельной работы обучающихся</a:t>
            </a:r>
            <a:endParaRPr lang="ru-RU" sz="2800" dirty="0"/>
          </a:p>
        </p:txBody>
      </p:sp>
      <p:sp>
        <p:nvSpPr>
          <p:cNvPr id="11981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b="1" smtClean="0"/>
              <a:t>	</a:t>
            </a:r>
            <a:r>
              <a:rPr lang="ru-RU" sz="3200" b="1" smtClean="0"/>
              <a:t>Тема доклада «</a:t>
            </a:r>
            <a:r>
              <a:rPr lang="ru-RU" sz="3200" smtClean="0"/>
              <a:t>Основные разновидности антидемократических политических режимов».</a:t>
            </a:r>
          </a:p>
          <a:p>
            <a:pPr>
              <a:buFont typeface="Wingdings 2" pitchFamily="18" charset="2"/>
              <a:buNone/>
            </a:pPr>
            <a:r>
              <a:rPr lang="ru-RU" sz="3200" b="1" smtClean="0"/>
              <a:t>	Эссе на тему </a:t>
            </a:r>
            <a:r>
              <a:rPr lang="ru-RU" sz="3200" smtClean="0"/>
              <a:t>«Приоритетные функции российского государства на пути выхода из кризиса».</a:t>
            </a:r>
          </a:p>
          <a:p>
            <a:endParaRPr lang="ru-RU" sz="3200" smtClean="0"/>
          </a:p>
        </p:txBody>
      </p:sp>
      <p:pic>
        <p:nvPicPr>
          <p:cNvPr id="119811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3600" smtClean="0"/>
              <a:t>Спасибо за внимание.</a:t>
            </a:r>
          </a:p>
          <a:p>
            <a:pPr eaLnBrk="1" hangingPunct="1"/>
            <a:r>
              <a:rPr lang="ru-RU" sz="3600" smtClean="0"/>
              <a:t>Ваши вопросы.</a:t>
            </a:r>
          </a:p>
          <a:p>
            <a:pPr eaLnBrk="1" hangingPunct="1">
              <a:buFont typeface="Wingdings" pitchFamily="2" charset="2"/>
              <a:buNone/>
            </a:pPr>
            <a:endParaRPr lang="ru-RU" sz="3600" smtClean="0"/>
          </a:p>
          <a:p>
            <a:pPr eaLnBrk="1" hangingPunct="1">
              <a:buFont typeface="Wingdings" pitchFamily="2" charset="2"/>
              <a:buNone/>
            </a:pPr>
            <a:endParaRPr lang="en-US" sz="3600" smtClean="0"/>
          </a:p>
          <a:p>
            <a:pPr eaLnBrk="1" hangingPunct="1">
              <a:buFont typeface="Wingdings" pitchFamily="2" charset="2"/>
              <a:buNone/>
            </a:pPr>
            <a:r>
              <a:rPr lang="ru-RU" sz="3600" smtClean="0"/>
              <a:t>Контакты: </a:t>
            </a:r>
            <a:r>
              <a:rPr lang="en-US" sz="3600" smtClean="0"/>
              <a:t>reo82@mail.ru</a:t>
            </a:r>
          </a:p>
          <a:p>
            <a:endParaRPr lang="ru-RU" sz="3600" smtClean="0"/>
          </a:p>
        </p:txBody>
      </p:sp>
      <p:pic>
        <p:nvPicPr>
          <p:cNvPr id="120834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государства</a:t>
            </a:r>
            <a:endParaRPr lang="ru-RU" dirty="0"/>
          </a:p>
        </p:txBody>
      </p:sp>
      <p:sp>
        <p:nvSpPr>
          <p:cNvPr id="2355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3200" smtClean="0"/>
              <a:t>монополия на правотворчество (издает законы, подзаконные акты, создает юридические прецеденты, санкционирует обычаи, трансформируя их в юридические правила поведения);</a:t>
            </a:r>
          </a:p>
          <a:p>
            <a:pPr eaLnBrk="1" hangingPunct="1"/>
            <a:endParaRPr lang="ru-RU" smtClean="0"/>
          </a:p>
        </p:txBody>
      </p:sp>
      <p:pic>
        <p:nvPicPr>
          <p:cNvPr id="23555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государства</a:t>
            </a:r>
            <a:endParaRPr lang="ru-RU" dirty="0"/>
          </a:p>
        </p:txBody>
      </p:sp>
      <p:sp>
        <p:nvSpPr>
          <p:cNvPr id="2457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3200" smtClean="0"/>
              <a:t>монополия на легальное применение силы, физического принуждения (возможность лишить граждан высших ценностей, каковыми являются жизнь и свобода, определяет особую действенность государственной власти);</a:t>
            </a:r>
          </a:p>
          <a:p>
            <a:pPr eaLnBrk="1" hangingPunct="1"/>
            <a:endParaRPr lang="ru-RU" smtClean="0"/>
          </a:p>
        </p:txBody>
      </p:sp>
      <p:pic>
        <p:nvPicPr>
          <p:cNvPr id="24579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государства</a:t>
            </a:r>
            <a:endParaRPr lang="ru-RU" dirty="0"/>
          </a:p>
        </p:txBody>
      </p:sp>
      <p:sp>
        <p:nvSpPr>
          <p:cNvPr id="2560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3600" smtClean="0"/>
              <a:t>устойчивые правовые связи с населением, проживающим на его территории (гражданство, подданство);</a:t>
            </a:r>
          </a:p>
          <a:p>
            <a:pPr eaLnBrk="1" hangingPunct="1"/>
            <a:endParaRPr lang="ru-RU" smtClean="0"/>
          </a:p>
        </p:txBody>
      </p:sp>
      <p:pic>
        <p:nvPicPr>
          <p:cNvPr id="25603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государства</a:t>
            </a:r>
            <a:endParaRPr lang="ru-RU" dirty="0"/>
          </a:p>
        </p:txBody>
      </p:sp>
      <p:sp>
        <p:nvSpPr>
          <p:cNvPr id="2662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3600" smtClean="0"/>
              <a:t>обладание определенными материальными средствами для проведения своей политики (государственная собственность, бюджет, валюта и т.п.);</a:t>
            </a:r>
          </a:p>
          <a:p>
            <a:pPr eaLnBrk="1" hangingPunct="1"/>
            <a:endParaRPr lang="ru-RU" smtClean="0"/>
          </a:p>
        </p:txBody>
      </p:sp>
      <p:pic>
        <p:nvPicPr>
          <p:cNvPr id="26627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государства</a:t>
            </a:r>
            <a:endParaRPr lang="ru-RU" dirty="0"/>
          </a:p>
        </p:txBody>
      </p:sp>
      <p:sp>
        <p:nvSpPr>
          <p:cNvPr id="2765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3600" smtClean="0"/>
              <a:t>монополия на официальное представительство всего общества (никакая иная структура не вправе представлять всю страну);</a:t>
            </a:r>
          </a:p>
          <a:p>
            <a:pPr eaLnBrk="1" hangingPunct="1"/>
            <a:endParaRPr lang="ru-RU" smtClean="0"/>
          </a:p>
        </p:txBody>
      </p:sp>
      <p:pic>
        <p:nvPicPr>
          <p:cNvPr id="27651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государства</a:t>
            </a:r>
            <a:endParaRPr lang="ru-RU" dirty="0"/>
          </a:p>
        </p:txBody>
      </p:sp>
      <p:sp>
        <p:nvSpPr>
          <p:cNvPr id="2867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3600" smtClean="0"/>
              <a:t>суверенитет (присущее государству верховенство на своей территории и независимость в международных отношениях).</a:t>
            </a:r>
          </a:p>
        </p:txBody>
      </p:sp>
      <p:pic>
        <p:nvPicPr>
          <p:cNvPr id="28675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Верховенство государственной власти означает:</a:t>
            </a:r>
            <a:endParaRPr lang="ru-RU" sz="3200" dirty="0"/>
          </a:p>
        </p:txBody>
      </p:sp>
      <p:sp>
        <p:nvSpPr>
          <p:cNvPr id="2969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800" smtClean="0"/>
              <a:t>ее безусловное распространение на население и все социальные структуры общества;</a:t>
            </a:r>
          </a:p>
          <a:p>
            <a:pPr eaLnBrk="1" hangingPunct="1"/>
            <a:r>
              <a:rPr lang="ru-RU" sz="2800" smtClean="0"/>
              <a:t>монопольную возможность применения средств воздействия (принуждения, силовых методов, вплоть до смертной казни), которыми не располагают другие субъекты политики;</a:t>
            </a:r>
          </a:p>
        </p:txBody>
      </p:sp>
      <p:pic>
        <p:nvPicPr>
          <p:cNvPr id="29699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85113" y="0"/>
            <a:ext cx="1087437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Верховенство государственной власти означает:</a:t>
            </a:r>
            <a:endParaRPr lang="ru-RU" sz="2800" dirty="0"/>
          </a:p>
        </p:txBody>
      </p:sp>
      <p:sp>
        <p:nvSpPr>
          <p:cNvPr id="3072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800" smtClean="0"/>
              <a:t>осуществление властных полномочий в специфических формах, прежде всего юридических (правотворческой, правоприменительной и правоохранительной); </a:t>
            </a:r>
          </a:p>
          <a:p>
            <a:pPr eaLnBrk="1" hangingPunct="1"/>
            <a:r>
              <a:rPr lang="ru-RU" sz="2800" smtClean="0"/>
              <a:t>прерогативу государства отменять, признавать юридически ничтожными акты других субъектов политики, если они не соответствуют установлениям государства.</a:t>
            </a:r>
          </a:p>
        </p:txBody>
      </p:sp>
      <p:pic>
        <p:nvPicPr>
          <p:cNvPr id="30723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Принципы государственного суверенитета</a:t>
            </a:r>
            <a:endParaRPr lang="ru-RU" dirty="0"/>
          </a:p>
        </p:txBody>
      </p:sp>
      <p:sp>
        <p:nvSpPr>
          <p:cNvPr id="3174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3600" smtClean="0"/>
              <a:t>единство и неделимость территории;</a:t>
            </a:r>
          </a:p>
          <a:p>
            <a:pPr eaLnBrk="1" hangingPunct="1"/>
            <a:r>
              <a:rPr lang="ru-RU" sz="3600" smtClean="0"/>
              <a:t> неприкосновенность территориальных границ;</a:t>
            </a:r>
          </a:p>
          <a:p>
            <a:pPr eaLnBrk="1" hangingPunct="1"/>
            <a:r>
              <a:rPr lang="ru-RU" sz="3600" smtClean="0"/>
              <a:t>невмешательство во внутренние дела.</a:t>
            </a:r>
          </a:p>
        </p:txBody>
      </p:sp>
      <p:pic>
        <p:nvPicPr>
          <p:cNvPr id="31747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827088" y="476250"/>
            <a:ext cx="7239000" cy="1143000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3600" u="sng" dirty="0" smtClean="0"/>
              <a:t>Учебные вопросы:</a:t>
            </a:r>
            <a:endParaRPr lang="ru-RU" sz="3400" cap="none" dirty="0" smtClean="0">
              <a:ln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14338" name="Rectangle 3"/>
          <p:cNvSpPr>
            <a:spLocks noGrp="1"/>
          </p:cNvSpPr>
          <p:nvPr>
            <p:ph type="body" idx="4294967295"/>
          </p:nvPr>
        </p:nvSpPr>
        <p:spPr>
          <a:xfrm>
            <a:off x="3454400" y="2133600"/>
            <a:ext cx="5438775" cy="4535488"/>
          </a:xfrm>
        </p:spPr>
        <p:txBody>
          <a:bodyPr/>
          <a:lstStyle/>
          <a:p>
            <a:pPr marL="495300" indent="-495300"/>
            <a:r>
              <a:rPr lang="ru-RU" smtClean="0"/>
              <a:t>Понятие, признаки и функции государства.</a:t>
            </a:r>
          </a:p>
          <a:p>
            <a:pPr marL="495300" indent="-495300"/>
            <a:r>
              <a:rPr lang="ru-RU" smtClean="0"/>
              <a:t>Форма государства: форма правления, форма государственного устройства,  политический режим.</a:t>
            </a:r>
          </a:p>
          <a:p>
            <a:pPr marL="495300" indent="-495300"/>
            <a:endParaRPr lang="ru-RU" smtClean="0"/>
          </a:p>
        </p:txBody>
      </p:sp>
      <p:pic>
        <p:nvPicPr>
          <p:cNvPr id="14339" name="Picture 6" descr="gosudarstvo20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3141663"/>
            <a:ext cx="2339975" cy="350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ГОСУДАРСТВА</a:t>
            </a:r>
            <a:endParaRPr lang="ru-RU" dirty="0"/>
          </a:p>
        </p:txBody>
      </p:sp>
      <p:sp>
        <p:nvSpPr>
          <p:cNvPr id="3277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3600" smtClean="0"/>
              <a:t>наличие государственных символов - герба, флага, гимна. Символы государства призваны обозначать носителей государственной власти, принадлежность чего-либо к государству. </a:t>
            </a:r>
          </a:p>
        </p:txBody>
      </p:sp>
      <p:pic>
        <p:nvPicPr>
          <p:cNvPr id="32771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Функции государства -ЭТО</a:t>
            </a:r>
            <a:endParaRPr lang="ru-RU" dirty="0"/>
          </a:p>
        </p:txBody>
      </p:sp>
      <p:sp>
        <p:nvSpPr>
          <p:cNvPr id="3379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3200" smtClean="0"/>
              <a:t>основные направления деятельности государства по решению стоящих перед ним целей и задач.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3200" smtClean="0"/>
              <a:t>	 В функциях проявляется сущность конкретного государства, его природа и социальное назначение.</a:t>
            </a:r>
          </a:p>
        </p:txBody>
      </p:sp>
      <p:pic>
        <p:nvPicPr>
          <p:cNvPr id="33795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Виды функций государства</a:t>
            </a:r>
            <a:endParaRPr lang="ru-RU" dirty="0"/>
          </a:p>
        </p:txBody>
      </p:sp>
      <p:sp>
        <p:nvSpPr>
          <p:cNvPr id="3481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/>
              <a:t>	</a:t>
            </a:r>
            <a:r>
              <a:rPr lang="ru-RU" b="1" smtClean="0"/>
              <a:t>В зависимости от продолжительности действия:</a:t>
            </a:r>
          </a:p>
          <a:p>
            <a:pPr eaLnBrk="1" hangingPunct="1"/>
            <a:r>
              <a:rPr lang="ru-RU" smtClean="0"/>
              <a:t>  постоянные (осуществляются на всех этапах развития государства, например, экономическая);</a:t>
            </a:r>
          </a:p>
          <a:p>
            <a:pPr eaLnBrk="1" hangingPunct="1"/>
            <a:r>
              <a:rPr lang="ru-RU" smtClean="0"/>
              <a:t>временные (прекращают свое действие с решением определенной задачи, как правило, имеющей чрезвычайный характер, например функция оказания помощи региону, где произошло землетрясение).</a:t>
            </a:r>
          </a:p>
        </p:txBody>
      </p:sp>
      <p:pic>
        <p:nvPicPr>
          <p:cNvPr id="34819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Виды функций государства</a:t>
            </a:r>
            <a:endParaRPr lang="ru-RU" dirty="0"/>
          </a:p>
        </p:txBody>
      </p:sp>
      <p:sp>
        <p:nvSpPr>
          <p:cNvPr id="3584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/>
              <a:t>	</a:t>
            </a:r>
            <a:r>
              <a:rPr lang="ru-RU" sz="3600" b="1" smtClean="0"/>
              <a:t>В зависимости от принципа разделения властей:</a:t>
            </a:r>
          </a:p>
          <a:p>
            <a:pPr eaLnBrk="1" hangingPunct="1"/>
            <a:r>
              <a:rPr lang="ru-RU" sz="3600" smtClean="0"/>
              <a:t>законодательные (правотворческие);</a:t>
            </a:r>
          </a:p>
          <a:p>
            <a:pPr eaLnBrk="1" hangingPunct="1"/>
            <a:r>
              <a:rPr lang="ru-RU" sz="3600" smtClean="0"/>
              <a:t> исполнительные (управленческие);</a:t>
            </a:r>
          </a:p>
          <a:p>
            <a:pPr eaLnBrk="1" hangingPunct="1"/>
            <a:r>
              <a:rPr lang="ru-RU" sz="3600" smtClean="0"/>
              <a:t>судебные.</a:t>
            </a:r>
          </a:p>
        </p:txBody>
      </p:sp>
      <p:pic>
        <p:nvPicPr>
          <p:cNvPr id="35843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Виды функций государства</a:t>
            </a:r>
            <a:endParaRPr lang="ru-RU" dirty="0"/>
          </a:p>
        </p:txBody>
      </p:sp>
      <p:sp>
        <p:nvSpPr>
          <p:cNvPr id="3686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3600" smtClean="0"/>
              <a:t>	</a:t>
            </a:r>
            <a:r>
              <a:rPr lang="ru-RU" sz="3600" b="1" smtClean="0"/>
              <a:t>В зависимости от значения</a:t>
            </a:r>
            <a:r>
              <a:rPr lang="ru-RU" sz="3600" smtClean="0"/>
              <a:t>:</a:t>
            </a:r>
          </a:p>
          <a:p>
            <a:pPr eaLnBrk="1" hangingPunct="1"/>
            <a:r>
              <a:rPr lang="ru-RU" sz="3600" smtClean="0"/>
              <a:t>основные (например, функция охраны общественного порядка);</a:t>
            </a:r>
          </a:p>
          <a:p>
            <a:pPr eaLnBrk="1" hangingPunct="1"/>
            <a:r>
              <a:rPr lang="ru-RU" sz="3600" smtClean="0"/>
              <a:t>неосновные (например, функция рассмотрения споров). </a:t>
            </a:r>
          </a:p>
        </p:txBody>
      </p:sp>
      <p:pic>
        <p:nvPicPr>
          <p:cNvPr id="36867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Виды функций государства</a:t>
            </a:r>
            <a:endParaRPr lang="ru-RU" sz="2800" dirty="0"/>
          </a:p>
        </p:txBody>
      </p:sp>
      <p:sp>
        <p:nvSpPr>
          <p:cNvPr id="3789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3600" smtClean="0"/>
              <a:t>	</a:t>
            </a:r>
            <a:r>
              <a:rPr lang="ru-RU" sz="3600" b="1" smtClean="0"/>
              <a:t>В зависимости от того, в какой сфере общественной жизни они осуществляются</a:t>
            </a:r>
          </a:p>
          <a:p>
            <a:pPr eaLnBrk="1" hangingPunct="1"/>
            <a:r>
              <a:rPr lang="ru-RU" sz="3600" smtClean="0"/>
              <a:t>внутренние;</a:t>
            </a:r>
          </a:p>
          <a:p>
            <a:pPr eaLnBrk="1" hangingPunct="1"/>
            <a:r>
              <a:rPr lang="ru-RU" sz="3600" smtClean="0"/>
              <a:t>внешние. </a:t>
            </a:r>
          </a:p>
        </p:txBody>
      </p:sp>
      <p:pic>
        <p:nvPicPr>
          <p:cNvPr id="37891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внутренние функции современного Российского государства </a:t>
            </a:r>
            <a:endParaRPr lang="ru-RU" sz="2800" dirty="0"/>
          </a:p>
        </p:txBody>
      </p:sp>
      <p:sp>
        <p:nvSpPr>
          <p:cNvPr id="3891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800" b="1" smtClean="0"/>
              <a:t>	Функция охраны прав и свобод человека и гражданина, обеспечения правопорядка</a:t>
            </a:r>
            <a:r>
              <a:rPr lang="ru-RU" sz="2800" smtClean="0"/>
              <a:t> - это деятельность государства, направленная на защиту интересов личности и общества, на реальное воплощение в жизнь ст. 2 Конституции РФ, согласно которой "человек, его права и свободы являются высшей ценностью".</a:t>
            </a:r>
          </a:p>
        </p:txBody>
      </p:sp>
      <p:pic>
        <p:nvPicPr>
          <p:cNvPr id="38915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внутренние функции современного Российского государства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/>
              <a:t>	Экономическая функция</a:t>
            </a:r>
            <a:r>
              <a:rPr lang="ru-RU" dirty="0" smtClean="0"/>
              <a:t> государства заключается в выработке и государственной координации основных направлений экономической политики в устойчивом режиме.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	Данная функция в современной России в основном сводится к формированию и исполнению бюджета, обеспечению равных условий для существования различных форм собственности, стимулированию производства, предпринимательской деятельности, определению стратегии выхода из экономического кризиса и т.д.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  <p:pic>
        <p:nvPicPr>
          <p:cNvPr id="39939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внутренние функции современного Российского государства </a:t>
            </a:r>
            <a:endParaRPr lang="ru-RU" sz="2800" dirty="0"/>
          </a:p>
        </p:txBody>
      </p:sp>
      <p:sp>
        <p:nvSpPr>
          <p:cNvPr id="4096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b="1" smtClean="0"/>
              <a:t>	Функция налогообложения</a:t>
            </a:r>
            <a:r>
              <a:rPr lang="ru-RU" smtClean="0"/>
              <a:t> выступает самостоятельной основной функцией современного Российского государства, ибо налог все больше становится главным методом новой системы управления, универсальным регулятором, который используется не только в экономической сфере, но и в социальной, юридической, внешнеполитической и т.п. </a:t>
            </a:r>
          </a:p>
        </p:txBody>
      </p:sp>
      <p:pic>
        <p:nvPicPr>
          <p:cNvPr id="40963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внутренние функции современного Российского государства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/>
              <a:t>	Функция социальной защиты</a:t>
            </a:r>
            <a:r>
              <a:rPr lang="ru-RU" dirty="0" smtClean="0"/>
              <a:t> -направление деятельности государства, которое призвано обеспечить нормальные условия жизни для общества и социальную защищенность личности. Эта функция выражается в комплексе мероприятий по оказанию социальных услуг членам общества, их социальной поддержке (обеспечении нормальных условий жизни для тех категорий граждан, кто в силу различных объективных причин не может полноценно трудиться - инвалиды, пенсионеры, студенты и </a:t>
            </a:r>
            <a:r>
              <a:rPr lang="ru-RU" dirty="0" err="1" smtClean="0"/>
              <a:t>др</a:t>
            </a:r>
            <a:r>
              <a:rPr lang="ru-RU" dirty="0" smtClean="0"/>
              <a:t>).</a:t>
            </a:r>
            <a:endParaRPr lang="ru-RU" dirty="0"/>
          </a:p>
        </p:txBody>
      </p:sp>
      <p:pic>
        <p:nvPicPr>
          <p:cNvPr id="41987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0" dirty="0" smtClean="0"/>
              <a:t>Государство</a:t>
            </a:r>
            <a:r>
              <a:rPr lang="en-US" b="0" dirty="0" smtClean="0"/>
              <a:t>-</a:t>
            </a:r>
            <a:r>
              <a:rPr lang="ru-RU" b="0" dirty="0" smtClean="0"/>
              <a:t>это</a:t>
            </a:r>
            <a:endParaRPr lang="ru-RU" b="0" dirty="0"/>
          </a:p>
        </p:txBody>
      </p:sp>
      <p:sp>
        <p:nvSpPr>
          <p:cNvPr id="1536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400" i="1" smtClean="0"/>
              <a:t>	</a:t>
            </a:r>
            <a:r>
              <a:rPr lang="ru-RU" sz="2400" smtClean="0"/>
              <a:t>- </a:t>
            </a:r>
            <a:r>
              <a:rPr lang="ru-RU" sz="3200" smtClean="0"/>
              <a:t>особая политико-публичная  организация общества, обладающая своей территорией, суверенитетом, специальным аппаратом управления и принуждения государственной казной, устанавливающая общеобязательные правила поведения (право)</a:t>
            </a:r>
            <a:r>
              <a:rPr lang="ru-RU" sz="3200" smtClean="0">
                <a:latin typeface="Arial" charset="0"/>
              </a:rPr>
              <a:t>.</a:t>
            </a:r>
            <a:r>
              <a:rPr lang="ru-RU" sz="3200" smtClean="0"/>
              <a:t> </a:t>
            </a:r>
          </a:p>
          <a:p>
            <a:pPr eaLnBrk="1" hangingPunct="1"/>
            <a:endParaRPr lang="ru-RU" sz="3200" smtClean="0"/>
          </a:p>
        </p:txBody>
      </p:sp>
      <p:pic>
        <p:nvPicPr>
          <p:cNvPr id="15363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внутренние функции современного Российского государства </a:t>
            </a:r>
            <a:endParaRPr lang="ru-RU" sz="2800" dirty="0"/>
          </a:p>
        </p:txBody>
      </p:sp>
      <p:sp>
        <p:nvSpPr>
          <p:cNvPr id="4301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b="1" smtClean="0"/>
              <a:t>	Экологическая функция</a:t>
            </a:r>
            <a:r>
              <a:rPr lang="ru-RU" smtClean="0"/>
              <a:t> выражается в разработке природоохранного законодательства, с помощью чего государство устанавливает правовой режим природопользования, берет на себя обязательства перед своими гражданами по обеспечению нормальной среды обитания, закрывает в случае необходимости экологически вредные предприятия, штрафует нарушителей закона и т.д.</a:t>
            </a:r>
          </a:p>
          <a:p>
            <a:pPr eaLnBrk="1" hangingPunct="1"/>
            <a:endParaRPr lang="ru-RU" smtClean="0"/>
          </a:p>
        </p:txBody>
      </p:sp>
      <p:pic>
        <p:nvPicPr>
          <p:cNvPr id="43011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внутренние функции современного Российского государства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/>
              <a:t>	Культурная функция</a:t>
            </a:r>
            <a:r>
              <a:rPr lang="ru-RU" dirty="0" smtClean="0"/>
              <a:t> призвана поднять культурный и образовательный уровень граждан, свойственный цивилизованному обществу, создать условия их участия в культурной жизни общества, пользования соответствующими учреждениями и достижениями.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	Это разносторонняя государственная поддержка развития культуры - литературы, искусства, театра, кино, музыки, средств массовой информации, науки, образования и пр.</a:t>
            </a:r>
            <a:endParaRPr lang="ru-RU" dirty="0"/>
          </a:p>
        </p:txBody>
      </p:sp>
      <p:pic>
        <p:nvPicPr>
          <p:cNvPr id="44035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Внешние функции современного российского государства</a:t>
            </a:r>
            <a:endParaRPr lang="ru-RU" sz="2800" dirty="0"/>
          </a:p>
        </p:txBody>
      </p:sp>
      <p:sp>
        <p:nvSpPr>
          <p:cNvPr id="4505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b="1" smtClean="0"/>
              <a:t>	Функция обороны страны</a:t>
            </a:r>
            <a:r>
              <a:rPr lang="ru-RU" smtClean="0"/>
              <a:t> имеет первостепенное значение во все времена. Она базируется на принципе поддержания достаточного уровня обороноспособности общества, отвечающего требованиям его государственной безопасности, предназначается для защиты суверенитета и территориальной целостности Российской Федерации, пресечения угрожающих жизненно важным интересам России вооруженных конфликтов. </a:t>
            </a:r>
          </a:p>
        </p:txBody>
      </p:sp>
      <p:pic>
        <p:nvPicPr>
          <p:cNvPr id="45059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Внешние функции современного российского государства</a:t>
            </a:r>
            <a:endParaRPr lang="ru-RU" sz="2800" dirty="0"/>
          </a:p>
        </p:txBody>
      </p:sp>
      <p:sp>
        <p:nvSpPr>
          <p:cNvPr id="4608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b="1" smtClean="0"/>
              <a:t>	Функция содействия по обеспечению международного мира</a:t>
            </a:r>
            <a:r>
              <a:rPr lang="ru-RU" smtClean="0"/>
              <a:t> связана с деятельностью Российского государства по предотвращению войны, разоружению, сокращению химического и ядерного оружия, укреплению обязательного для всех режима нераспространения оружия массового уничтожения и новейших военных технологий.</a:t>
            </a:r>
          </a:p>
        </p:txBody>
      </p:sp>
      <p:pic>
        <p:nvPicPr>
          <p:cNvPr id="46083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Внешние функции современного российского государства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/>
              <a:t>	Функция сотрудничества с другими государствами</a:t>
            </a:r>
            <a:r>
              <a:rPr lang="ru-RU" dirty="0" smtClean="0"/>
              <a:t> проявляется в разнообразной деятельности современной России, направлена на установление и развитие экономических, политических, правовых, информационных, культурных и иных отношений, гармонично сочетающих интересы данного государства с интересами других стран.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	Подобная функция призвана решать проблему интеграции России в мировую систему, международного разделения труда, обмена технологиями, товарами, финансовыми связями и т.п.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  <p:pic>
        <p:nvPicPr>
          <p:cNvPr id="47107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Внешняя деятельность государств, в том числе и Российской Федерации</a:t>
            </a:r>
            <a:endParaRPr lang="ru-RU" sz="2800" dirty="0"/>
          </a:p>
        </p:txBody>
      </p:sp>
      <p:sp>
        <p:nvSpPr>
          <p:cNvPr id="4813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/>
              <a:t>	</a:t>
            </a:r>
            <a:r>
              <a:rPr lang="ru-RU" sz="2800" smtClean="0"/>
              <a:t>в современных условиях будет эффективной и плодотворной лишь тогда, когда она будет базироваться на международно-правовых актах с общеобязательным учетом национальных, социально-экономических, культурных и иных особенностей и интересов всех народов, входящих в мировое сообщество.</a:t>
            </a:r>
          </a:p>
          <a:p>
            <a:pPr eaLnBrk="1" hangingPunct="1"/>
            <a:endParaRPr lang="ru-RU" sz="2800" smtClean="0"/>
          </a:p>
        </p:txBody>
      </p:sp>
      <p:pic>
        <p:nvPicPr>
          <p:cNvPr id="48131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Форма государства- это </a:t>
            </a:r>
            <a:endParaRPr lang="ru-RU" dirty="0"/>
          </a:p>
        </p:txBody>
      </p:sp>
      <p:sp>
        <p:nvSpPr>
          <p:cNvPr id="4915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/>
              <a:t>	</a:t>
            </a:r>
            <a:r>
              <a:rPr lang="ru-RU" sz="3600" smtClean="0"/>
              <a:t>способ организации политической власти, охватывающий форму правления, форму государственного устройства и политический режим.</a:t>
            </a:r>
          </a:p>
          <a:p>
            <a:pPr eaLnBrk="1" hangingPunct="1"/>
            <a:endParaRPr lang="ru-RU" smtClean="0"/>
          </a:p>
        </p:txBody>
      </p:sp>
      <p:pic>
        <p:nvPicPr>
          <p:cNvPr id="49155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форма правления </a:t>
            </a:r>
            <a:endParaRPr lang="ru-RU" dirty="0"/>
          </a:p>
        </p:txBody>
      </p:sp>
      <p:sp>
        <p:nvSpPr>
          <p:cNvPr id="5017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/>
              <a:t>	</a:t>
            </a:r>
            <a:r>
              <a:rPr lang="ru-RU" sz="3600" smtClean="0"/>
              <a:t>характеризует порядок образования и организации высших органов государственной власти, их взаимоотношения друг с другом и населением</a:t>
            </a:r>
          </a:p>
        </p:txBody>
      </p:sp>
      <p:pic>
        <p:nvPicPr>
          <p:cNvPr id="50179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По форме правления</a:t>
            </a:r>
            <a:endParaRPr lang="ru-RU" sz="2800" dirty="0"/>
          </a:p>
        </p:txBody>
      </p:sp>
      <p:sp>
        <p:nvSpPr>
          <p:cNvPr id="5120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/>
              <a:t>	</a:t>
            </a:r>
            <a:r>
              <a:rPr lang="ru-RU" sz="4000" smtClean="0"/>
              <a:t>государства подразделяются на </a:t>
            </a:r>
            <a:r>
              <a:rPr lang="ru-RU" sz="4000" b="1" smtClean="0"/>
              <a:t>монархические и республиканские</a:t>
            </a:r>
          </a:p>
        </p:txBody>
      </p:sp>
      <p:pic>
        <p:nvPicPr>
          <p:cNvPr id="51203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форма государственного устройства </a:t>
            </a:r>
            <a:endParaRPr lang="ru-RU" dirty="0"/>
          </a:p>
        </p:txBody>
      </p:sp>
      <p:sp>
        <p:nvSpPr>
          <p:cNvPr id="5222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3600" smtClean="0"/>
              <a:t>	отражает территориальную структуру государства, соотношение между государством в целом и его составными территориальными единицами. </a:t>
            </a:r>
          </a:p>
        </p:txBody>
      </p:sp>
      <p:pic>
        <p:nvPicPr>
          <p:cNvPr id="52227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Государство - это </a:t>
            </a:r>
            <a:endParaRPr lang="ru-RU" dirty="0"/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3200" smtClean="0"/>
              <a:t>	организация политической власти, содействующая преимущественному осуществлению конкретных классовых, общечеловеческих, религиозных, национальных и других интересов в пределах определенной территории.</a:t>
            </a:r>
          </a:p>
          <a:p>
            <a:pPr eaLnBrk="1" hangingPunct="1"/>
            <a:endParaRPr lang="ru-RU" smtClean="0"/>
          </a:p>
        </p:txBody>
      </p:sp>
      <p:pic>
        <p:nvPicPr>
          <p:cNvPr id="16387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/>
              <a:t>По форме государственного устройства</a:t>
            </a:r>
            <a:endParaRPr lang="ru-RU" dirty="0"/>
          </a:p>
        </p:txBody>
      </p:sp>
      <p:sp>
        <p:nvSpPr>
          <p:cNvPr id="5325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4000" smtClean="0"/>
              <a:t>	государства подразделяются на </a:t>
            </a:r>
            <a:r>
              <a:rPr lang="ru-RU" sz="4000" b="1" smtClean="0"/>
              <a:t>унитарные, федеративные и конфедеративные.</a:t>
            </a:r>
          </a:p>
        </p:txBody>
      </p:sp>
      <p:pic>
        <p:nvPicPr>
          <p:cNvPr id="53251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политический (государственный) режим </a:t>
            </a:r>
            <a:endParaRPr lang="ru-RU" dirty="0"/>
          </a:p>
        </p:txBody>
      </p:sp>
      <p:sp>
        <p:nvSpPr>
          <p:cNvPr id="54274" name="Содержимое 2"/>
          <p:cNvSpPr>
            <a:spLocks noGrp="1"/>
          </p:cNvSpPr>
          <p:nvPr>
            <p:ph idx="1"/>
          </p:nvPr>
        </p:nvSpPr>
        <p:spPr>
          <a:xfrm>
            <a:off x="457200" y="2636838"/>
            <a:ext cx="7239000" cy="381952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/>
              <a:t>	</a:t>
            </a:r>
            <a:r>
              <a:rPr lang="ru-RU" sz="3200" smtClean="0"/>
              <a:t>представляет собой систему методов, способов и средств осуществления государственной власти. </a:t>
            </a:r>
          </a:p>
          <a:p>
            <a:pPr eaLnBrk="1" hangingPunct="1"/>
            <a:endParaRPr lang="ru-RU" smtClean="0"/>
          </a:p>
        </p:txBody>
      </p:sp>
      <p:pic>
        <p:nvPicPr>
          <p:cNvPr id="54275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По способам организации власти</a:t>
            </a:r>
            <a:endParaRPr lang="ru-RU" dirty="0"/>
          </a:p>
        </p:txBody>
      </p:sp>
      <p:sp>
        <p:nvSpPr>
          <p:cNvPr id="5529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800" smtClean="0"/>
              <a:t>	</a:t>
            </a:r>
            <a:r>
              <a:rPr lang="ru-RU" sz="4000" smtClean="0"/>
              <a:t>различают </a:t>
            </a:r>
            <a:r>
              <a:rPr lang="ru-RU" sz="4000" b="1" smtClean="0"/>
              <a:t>демократический и антидемократический политические (государственные) режимы</a:t>
            </a:r>
            <a:r>
              <a:rPr lang="ru-RU" sz="4000" smtClean="0"/>
              <a:t>.</a:t>
            </a:r>
          </a:p>
        </p:txBody>
      </p:sp>
      <p:pic>
        <p:nvPicPr>
          <p:cNvPr id="55299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Форма государственного правления</a:t>
            </a:r>
            <a:endParaRPr lang="ru-RU" dirty="0"/>
          </a:p>
        </p:txBody>
      </p:sp>
      <p:sp>
        <p:nvSpPr>
          <p:cNvPr id="5632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/>
              <a:t>	-это элемент формы государства, характеризующий организацию верховной государственной власти, порядок образования ее органов и их взаимоотношения с населением.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/>
              <a:t>	К верховной государственной власти относят главу государства (монарх или президент), законодательный орган, правительство.</a:t>
            </a:r>
          </a:p>
          <a:p>
            <a:pPr eaLnBrk="1" hangingPunct="1"/>
            <a:endParaRPr lang="ru-RU" smtClean="0"/>
          </a:p>
        </p:txBody>
      </p:sp>
      <p:pic>
        <p:nvPicPr>
          <p:cNvPr id="56323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Виды форм правления</a:t>
            </a:r>
            <a:endParaRPr lang="ru-RU" dirty="0"/>
          </a:p>
        </p:txBody>
      </p:sp>
      <p:sp>
        <p:nvSpPr>
          <p:cNvPr id="5734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Монархия</a:t>
            </a:r>
          </a:p>
          <a:p>
            <a:pPr eaLnBrk="1" hangingPunct="1"/>
            <a:r>
              <a:rPr lang="ru-RU" sz="4000" smtClean="0"/>
              <a:t>Республика</a:t>
            </a:r>
          </a:p>
        </p:txBody>
      </p:sp>
      <p:pic>
        <p:nvPicPr>
          <p:cNvPr id="57347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Монархия (от греческого </a:t>
            </a:r>
            <a:r>
              <a:rPr lang="ru-RU" dirty="0" err="1" smtClean="0"/>
              <a:t>monarchia</a:t>
            </a:r>
            <a:r>
              <a:rPr lang="ru-RU" dirty="0" smtClean="0"/>
              <a:t> - единовластие)</a:t>
            </a:r>
            <a:endParaRPr lang="ru-RU" dirty="0"/>
          </a:p>
        </p:txBody>
      </p:sp>
      <p:sp>
        <p:nvSpPr>
          <p:cNvPr id="5837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3600" smtClean="0"/>
              <a:t>это форма правления, при которой власть полностью или частично сосредоточена в руках единоличного главы государства (монарха): короля, царя, шаха, императора и т.д.</a:t>
            </a:r>
          </a:p>
          <a:p>
            <a:pPr eaLnBrk="1" hangingPunct="1"/>
            <a:endParaRPr lang="ru-RU" smtClean="0"/>
          </a:p>
        </p:txBody>
      </p:sp>
      <p:pic>
        <p:nvPicPr>
          <p:cNvPr id="58371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монархии: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939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3600" smtClean="0"/>
              <a:t>власть передается по наследству;</a:t>
            </a:r>
          </a:p>
          <a:p>
            <a:pPr eaLnBrk="1" hangingPunct="1"/>
            <a:r>
              <a:rPr lang="ru-RU" sz="3600" smtClean="0"/>
              <a:t>осуществляется бессрочно;</a:t>
            </a:r>
          </a:p>
          <a:p>
            <a:pPr eaLnBrk="1" hangingPunct="1"/>
            <a:r>
              <a:rPr lang="ru-RU" sz="3600" smtClean="0"/>
              <a:t>не зависит от волеизъявления населения</a:t>
            </a:r>
            <a:r>
              <a:rPr lang="ru-RU" smtClean="0"/>
              <a:t>.</a:t>
            </a:r>
          </a:p>
          <a:p>
            <a:pPr eaLnBrk="1" hangingPunct="1"/>
            <a:endParaRPr lang="ru-RU" smtClean="0"/>
          </a:p>
        </p:txBody>
      </p:sp>
      <p:pic>
        <p:nvPicPr>
          <p:cNvPr id="59395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Виды монархий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b="1" dirty="0" smtClean="0"/>
              <a:t>неограниченные</a:t>
            </a:r>
            <a:r>
              <a:rPr lang="ru-RU" dirty="0" smtClean="0"/>
              <a:t>, т.е. в них отсутствуют представительные учреждения народа, а единственным носителем суверенитета государства является монарх (например, абсолютные монархии последнего периода эпохи феодализма, из современных - Саудовская Аравия, Бруней);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b="1" dirty="0" smtClean="0"/>
              <a:t>ограниченные</a:t>
            </a:r>
            <a:r>
              <a:rPr lang="ru-RU" dirty="0" smtClean="0"/>
              <a:t> </a:t>
            </a:r>
            <a:r>
              <a:rPr lang="ru-RU" b="1" dirty="0" smtClean="0"/>
              <a:t>(конституционные)</a:t>
            </a:r>
            <a:r>
              <a:rPr lang="ru-RU" dirty="0" smtClean="0"/>
              <a:t>, в которых наряду с монархом носителями суверенитета выступают другие высшие государственные органы, ограничивающие власть главы государства (Великобритания, Япония, Испания, Швеция, Норвегия и др.).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  <p:pic>
        <p:nvPicPr>
          <p:cNvPr id="60419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Конституционная монархия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представляет собой форму правления, при которой власть монарха значительно ограничена представительным органом. Обычно это ограничение определяется конституцией, утверждаемой парламентом. Монарх не вправе изменить конституцию.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	Конституционная монархия возникает в период становления буржуазного общества. Формально она не утратила своего значения в ряде стран Европы и Азии до настоящего времени (Англия, Дания, Испания, Норвегия, Швеция др.).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  <p:pic>
        <p:nvPicPr>
          <p:cNvPr id="61443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Виды конституционных монархий</a:t>
            </a:r>
            <a:endParaRPr lang="ru-RU" dirty="0"/>
          </a:p>
        </p:txBody>
      </p:sp>
      <p:sp>
        <p:nvSpPr>
          <p:cNvPr id="62466" name="Содержимое 2"/>
          <p:cNvSpPr>
            <a:spLocks noGrp="1"/>
          </p:cNvSpPr>
          <p:nvPr>
            <p:ph idx="1"/>
          </p:nvPr>
        </p:nvSpPr>
        <p:spPr>
          <a:xfrm>
            <a:off x="611188" y="2011363"/>
            <a:ext cx="7239000" cy="4846637"/>
          </a:xfrm>
        </p:spPr>
        <p:txBody>
          <a:bodyPr/>
          <a:lstStyle/>
          <a:p>
            <a:pPr eaLnBrk="1" hangingPunct="1"/>
            <a:r>
              <a:rPr lang="ru-RU" sz="4400" b="1" smtClean="0"/>
              <a:t>Парламентская</a:t>
            </a:r>
          </a:p>
          <a:p>
            <a:pPr eaLnBrk="1" hangingPunct="1"/>
            <a:r>
              <a:rPr lang="ru-RU" sz="4400" b="1" smtClean="0"/>
              <a:t>Дуалистическая</a:t>
            </a:r>
            <a:endParaRPr lang="ru-RU" sz="4400" smtClean="0"/>
          </a:p>
          <a:p>
            <a:pPr eaLnBrk="1" hangingPunct="1">
              <a:buFont typeface="Wingdings 2" pitchFamily="18" charset="2"/>
              <a:buNone/>
            </a:pPr>
            <a:endParaRPr lang="ru-RU" smtClean="0"/>
          </a:p>
        </p:txBody>
      </p:sp>
      <p:pic>
        <p:nvPicPr>
          <p:cNvPr id="62467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Государство - это</a:t>
            </a:r>
            <a:endParaRPr lang="ru-RU" dirty="0"/>
          </a:p>
        </p:txBody>
      </p:sp>
      <p:sp>
        <p:nvSpPr>
          <p:cNvPr id="17410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3200" smtClean="0"/>
              <a:t>	выделившаяся из общества и обусловленная его социально-экономическим укладом, традициями, культурой политическая организация суверенной публичной власти.</a:t>
            </a:r>
          </a:p>
        </p:txBody>
      </p:sp>
      <p:pic>
        <p:nvPicPr>
          <p:cNvPr id="17411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парламентской монархии</a:t>
            </a:r>
            <a:endParaRPr lang="ru-RU" dirty="0"/>
          </a:p>
        </p:txBody>
      </p:sp>
      <p:sp>
        <p:nvSpPr>
          <p:cNvPr id="6349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3200" smtClean="0"/>
              <a:t>правительство формируется из представителей определенной партии (или партий), получивших большинство голосов на выборах в парламент;</a:t>
            </a:r>
          </a:p>
          <a:p>
            <a:pPr eaLnBrk="1" hangingPunct="1"/>
            <a:r>
              <a:rPr lang="ru-RU" sz="3200" smtClean="0"/>
              <a:t>лидер партии, обладающий наибольшим числом депутатских мест, становится главой государства;</a:t>
            </a:r>
          </a:p>
          <a:p>
            <a:pPr eaLnBrk="1" hangingPunct="1"/>
            <a:endParaRPr lang="ru-RU" smtClean="0"/>
          </a:p>
        </p:txBody>
      </p:sp>
      <p:pic>
        <p:nvPicPr>
          <p:cNvPr id="63491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парламентской монархии</a:t>
            </a:r>
            <a:endParaRPr lang="ru-RU" dirty="0"/>
          </a:p>
        </p:txBody>
      </p:sp>
      <p:sp>
        <p:nvSpPr>
          <p:cNvPr id="6451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 законодательной, исполнительной и судебной сферах власть монарха фактически отсутствует и является символической;</a:t>
            </a:r>
          </a:p>
          <a:p>
            <a:pPr eaLnBrk="1" hangingPunct="1"/>
            <a:r>
              <a:rPr lang="ru-RU" smtClean="0"/>
              <a:t>законодательные акты принимаются парламентом и формально подписываются монархом;</a:t>
            </a:r>
          </a:p>
          <a:p>
            <a:pPr eaLnBrk="1" hangingPunct="1"/>
            <a:r>
              <a:rPr lang="ru-RU" smtClean="0"/>
              <a:t>правительство, согласно конституции, несет ответственность не перед монархом, а перед парламентом.</a:t>
            </a:r>
          </a:p>
          <a:p>
            <a:pPr eaLnBrk="1" hangingPunct="1"/>
            <a:endParaRPr lang="ru-RU" smtClean="0"/>
          </a:p>
        </p:txBody>
      </p:sp>
      <p:pic>
        <p:nvPicPr>
          <p:cNvPr id="64515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дуалистической монархии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государственная власть носит двойственный характер. Юридически и фактически власть разделена между правительством, формируемым монархом и парламентом;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правительство в дуалистических монархиях формируется независимо от партийного состава в парламенте и не ответственно перед ним. Монарх при этом выражает преимущественно интересы феодалов, а парламент представляет буржуазию и другие слои населения.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	Подобная форма правления существовала в кайзеровской Германии (1871 - 1918), а сейчас в Марокко.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  <p:pic>
        <p:nvPicPr>
          <p:cNvPr id="65539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Республика(от латинского </a:t>
            </a:r>
            <a:r>
              <a:rPr lang="ru-RU" sz="2800" dirty="0" err="1" smtClean="0"/>
              <a:t>res</a:t>
            </a:r>
            <a:r>
              <a:rPr lang="ru-RU" sz="2800" dirty="0" smtClean="0"/>
              <a:t> </a:t>
            </a:r>
            <a:r>
              <a:rPr lang="ru-RU" sz="2800" dirty="0" err="1" smtClean="0"/>
              <a:t>publica</a:t>
            </a:r>
            <a:r>
              <a:rPr lang="ru-RU" sz="2800" dirty="0" smtClean="0"/>
              <a:t> - государственное, общественное дело)-это</a:t>
            </a:r>
            <a:endParaRPr lang="ru-RU" sz="2800" dirty="0"/>
          </a:p>
        </p:txBody>
      </p:sp>
      <p:sp>
        <p:nvSpPr>
          <p:cNvPr id="66562" name="Содержимое 2"/>
          <p:cNvSpPr>
            <a:spLocks noGrp="1"/>
          </p:cNvSpPr>
          <p:nvPr>
            <p:ph idx="1"/>
          </p:nvPr>
        </p:nvSpPr>
        <p:spPr>
          <a:xfrm>
            <a:off x="457200" y="2133600"/>
            <a:ext cx="7239000" cy="4322763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3200" smtClean="0"/>
              <a:t>	форма правления, при которой глава государства является выборным и сменяемым, а его власть считается производной от избирателей или представительного органа.</a:t>
            </a:r>
          </a:p>
          <a:p>
            <a:pPr eaLnBrk="1" hangingPunct="1"/>
            <a:endParaRPr lang="ru-RU" smtClean="0"/>
          </a:p>
        </p:txBody>
      </p:sp>
      <p:pic>
        <p:nvPicPr>
          <p:cNvPr id="66563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республики: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758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выборность власти;</a:t>
            </a:r>
          </a:p>
          <a:p>
            <a:pPr eaLnBrk="1" hangingPunct="1"/>
            <a:r>
              <a:rPr lang="ru-RU" sz="4000" smtClean="0"/>
              <a:t>ограниченность срока полномочий власти;</a:t>
            </a:r>
          </a:p>
          <a:p>
            <a:pPr eaLnBrk="1" hangingPunct="1"/>
            <a:r>
              <a:rPr lang="ru-RU" sz="4000" smtClean="0"/>
              <a:t>зависимость от избирателей.</a:t>
            </a:r>
          </a:p>
          <a:p>
            <a:pPr eaLnBrk="1" hangingPunct="1"/>
            <a:endParaRPr lang="ru-RU" smtClean="0"/>
          </a:p>
        </p:txBody>
      </p:sp>
      <p:pic>
        <p:nvPicPr>
          <p:cNvPr id="67587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Виды республик</a:t>
            </a:r>
            <a:endParaRPr lang="ru-RU" dirty="0"/>
          </a:p>
        </p:txBody>
      </p:sp>
      <p:sp>
        <p:nvSpPr>
          <p:cNvPr id="6861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3200" b="1" smtClean="0"/>
              <a:t>Президентские</a:t>
            </a:r>
            <a:r>
              <a:rPr lang="ru-RU" sz="3200" smtClean="0"/>
              <a:t>(США, Бразилия, Аргентина, Венесуэла, Боливия, Сирия и др.)</a:t>
            </a:r>
            <a:r>
              <a:rPr lang="ru-RU" sz="3200" b="1" smtClean="0"/>
              <a:t>, </a:t>
            </a:r>
          </a:p>
          <a:p>
            <a:pPr eaLnBrk="1" hangingPunct="1"/>
            <a:r>
              <a:rPr lang="ru-RU" sz="3200" b="1" smtClean="0"/>
              <a:t>Парламентские</a:t>
            </a:r>
            <a:r>
              <a:rPr lang="ru-RU" sz="3200" smtClean="0"/>
              <a:t>(Германия, Италия, Индия, Турция, Израиль и др.)</a:t>
            </a:r>
            <a:r>
              <a:rPr lang="ru-RU" sz="3200" b="1" smtClean="0"/>
              <a:t> </a:t>
            </a:r>
          </a:p>
          <a:p>
            <a:pPr eaLnBrk="1" hangingPunct="1"/>
            <a:r>
              <a:rPr lang="ru-RU" sz="3200" b="1" smtClean="0"/>
              <a:t>Смешанные</a:t>
            </a:r>
            <a:r>
              <a:rPr lang="ru-RU" sz="3200" smtClean="0"/>
              <a:t>(Франция, Финляндия, Польша, Болгария, Австрия и др.)</a:t>
            </a:r>
          </a:p>
        </p:txBody>
      </p:sp>
      <p:pic>
        <p:nvPicPr>
          <p:cNvPr id="68611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президентской республики</a:t>
            </a:r>
            <a:endParaRPr lang="ru-RU" dirty="0"/>
          </a:p>
        </p:txBody>
      </p:sp>
      <p:sp>
        <p:nvSpPr>
          <p:cNvPr id="6963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президент избирается независимо от парламента либо коллегией выборщиков, либо непосредственно народом, он одновременно является главой государства и правительства;</a:t>
            </a:r>
          </a:p>
          <a:p>
            <a:pPr eaLnBrk="1" hangingPunct="1"/>
            <a:r>
              <a:rPr lang="ru-RU" smtClean="0"/>
              <a:t>президент сам назначает правительство и руководит его деятельностью;</a:t>
            </a:r>
          </a:p>
          <a:p>
            <a:pPr eaLnBrk="1" hangingPunct="1"/>
            <a:r>
              <a:rPr lang="ru-RU" smtClean="0"/>
              <a:t>парламент в данной республике не может вынести вотум недоверия правительству, а президент не может распустить парламент;</a:t>
            </a:r>
          </a:p>
          <a:p>
            <a:pPr eaLnBrk="1" hangingPunct="1"/>
            <a:endParaRPr lang="ru-RU" smtClean="0"/>
          </a:p>
        </p:txBody>
      </p:sp>
      <p:pic>
        <p:nvPicPr>
          <p:cNvPr id="69635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президентской республики</a:t>
            </a:r>
            <a:endParaRPr lang="ru-RU" dirty="0"/>
          </a:p>
        </p:txBody>
      </p:sp>
      <p:sp>
        <p:nvSpPr>
          <p:cNvPr id="7065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парламент имеет возможность ограничивать действия президента и правительства с помощью принимаемых законов и через утверждение бюджета, а в ряде случаев может отстранить от должности Президента (когда он нарушил Конституцию, совершил преступление);</a:t>
            </a:r>
          </a:p>
          <a:p>
            <a:pPr eaLnBrk="1" hangingPunct="1"/>
            <a:r>
              <a:rPr lang="ru-RU" smtClean="0"/>
              <a:t>Президент наделяется правом отлагательного вето (от латинского veto - запрет) на решения законодательного органа.</a:t>
            </a:r>
          </a:p>
          <a:p>
            <a:pPr eaLnBrk="1" hangingPunct="1"/>
            <a:endParaRPr lang="ru-RU" smtClean="0"/>
          </a:p>
        </p:txBody>
      </p:sp>
      <p:pic>
        <p:nvPicPr>
          <p:cNvPr id="70659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парламентской республики</a:t>
            </a:r>
            <a:endParaRPr lang="ru-RU" dirty="0"/>
          </a:p>
        </p:txBody>
      </p:sp>
      <p:sp>
        <p:nvSpPr>
          <p:cNvPr id="7168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правительство формируется законодательным органом и ответственно перед ним;</a:t>
            </a:r>
          </a:p>
          <a:p>
            <a:pPr eaLnBrk="1" hangingPunct="1"/>
            <a:r>
              <a:rPr lang="ru-RU" smtClean="0"/>
              <a:t>парламент может путем голосования выразить вотум доверия либо вотум недоверия деятельности правительства в целом, главы правительства (председателю совета министров, премьер-министру, канцлеру), конкретного министра. </a:t>
            </a:r>
          </a:p>
        </p:txBody>
      </p:sp>
      <p:pic>
        <p:nvPicPr>
          <p:cNvPr id="71683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Признаки парламентской республики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официально главой государства является президент, который избирается либо парламентом, либо коллегией выборщиков, либо прямым голосованием народа. Однако в системе органов государственной власти он занимает скромное место: его обязанности обычно ограничиваются представительными функциями, которые мало чем отличаются от функций главы государства в конституционных монархиях. Реальной же главой государства выступает руководитель правительства.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  <p:pic>
        <p:nvPicPr>
          <p:cNvPr id="72707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Государство,</a:t>
            </a:r>
            <a:endParaRPr lang="ru-RU" dirty="0"/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/>
              <a:t>	</a:t>
            </a:r>
            <a:r>
              <a:rPr lang="ru-RU" smtClean="0">
                <a:latin typeface="Arial" charset="0"/>
              </a:rPr>
              <a:t>в</a:t>
            </a:r>
            <a:r>
              <a:rPr lang="ru-RU" smtClean="0"/>
              <a:t>озникнув как продукт эмпирической (опытной) социальной жизнедеятельности, не совпадает с обществом и выступает по отношению к нему управляющей системой. Эта система имеет собственную внутреннюю логику развития, четкую структурную организацию (которая оттачивалась на протяжении тысячелетий), специфический механизм взаимодействия структурных элементов.</a:t>
            </a:r>
          </a:p>
        </p:txBody>
      </p:sp>
      <p:pic>
        <p:nvPicPr>
          <p:cNvPr id="18435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смешанных республик</a:t>
            </a:r>
            <a:endParaRPr lang="ru-RU" dirty="0"/>
          </a:p>
        </p:txBody>
      </p:sp>
      <p:sp>
        <p:nvSpPr>
          <p:cNvPr id="7373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800" smtClean="0"/>
              <a:t>двойная ответственность правительства - и перед президентом, и перед парламентом;</a:t>
            </a:r>
          </a:p>
          <a:p>
            <a:pPr eaLnBrk="1" hangingPunct="1"/>
            <a:r>
              <a:rPr lang="ru-RU" sz="2800" smtClean="0"/>
              <a:t>президент и парламент избираются непосредственно народом;</a:t>
            </a:r>
          </a:p>
          <a:p>
            <a:pPr eaLnBrk="1" hangingPunct="1"/>
            <a:r>
              <a:rPr lang="ru-RU" sz="2800" smtClean="0"/>
              <a:t>главой государства выступает президент. Он назначает главу правительства и министров с учетом расклада политических сил в парламенте;</a:t>
            </a:r>
          </a:p>
        </p:txBody>
      </p:sp>
      <p:pic>
        <p:nvPicPr>
          <p:cNvPr id="73731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смешанных республик</a:t>
            </a:r>
            <a:endParaRPr lang="ru-RU" dirty="0"/>
          </a:p>
        </p:txBody>
      </p:sp>
      <p:sp>
        <p:nvSpPr>
          <p:cNvPr id="7475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800" smtClean="0"/>
              <a:t>глава государства, как правило, председательствует на заседаниях кабинета министров и утверждает его решения;</a:t>
            </a:r>
          </a:p>
          <a:p>
            <a:pPr eaLnBrk="1" hangingPunct="1"/>
            <a:r>
              <a:rPr lang="ru-RU" sz="2800" smtClean="0"/>
              <a:t>парламент также имеет возможность контролировать правительство путем утверждения ежегодного бюджета страны, а также посредством права вынесения правительству вотума недоверия.</a:t>
            </a:r>
          </a:p>
          <a:p>
            <a:pPr eaLnBrk="1" hangingPunct="1"/>
            <a:endParaRPr lang="ru-RU" smtClean="0"/>
          </a:p>
        </p:txBody>
      </p:sp>
      <p:pic>
        <p:nvPicPr>
          <p:cNvPr id="74755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Форма государственного устройства - это</a:t>
            </a:r>
            <a:endParaRPr lang="ru-RU" dirty="0"/>
          </a:p>
        </p:txBody>
      </p:sp>
      <p:sp>
        <p:nvSpPr>
          <p:cNvPr id="75778" name="Содержимое 2"/>
          <p:cNvSpPr>
            <a:spLocks noGrp="1"/>
          </p:cNvSpPr>
          <p:nvPr>
            <p:ph idx="1"/>
          </p:nvPr>
        </p:nvSpPr>
        <p:spPr>
          <a:xfrm>
            <a:off x="457200" y="2133600"/>
            <a:ext cx="7239000" cy="4322763"/>
          </a:xfrm>
        </p:spPr>
        <p:txBody>
          <a:bodyPr/>
          <a:lstStyle/>
          <a:p>
            <a:pPr eaLnBrk="1" hangingPunct="1"/>
            <a:r>
              <a:rPr lang="ru-RU" smtClean="0"/>
              <a:t>элемент формы государства, характеризующий внутреннюю структуру государства, способ его политического и территориального деления, обусловливающий определенные взаимоотношения органов всего государства с органами его составных частей. </a:t>
            </a:r>
          </a:p>
          <a:p>
            <a:pPr eaLnBrk="1" hangingPunct="1"/>
            <a:endParaRPr lang="ru-RU" smtClean="0"/>
          </a:p>
        </p:txBody>
      </p:sp>
      <p:pic>
        <p:nvPicPr>
          <p:cNvPr id="75779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Виды форм территориального устройства</a:t>
            </a:r>
            <a:endParaRPr lang="ru-RU" sz="2800" dirty="0"/>
          </a:p>
        </p:txBody>
      </p:sp>
      <p:sp>
        <p:nvSpPr>
          <p:cNvPr id="7680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3600" smtClean="0"/>
              <a:t>Унитарное государство</a:t>
            </a:r>
          </a:p>
          <a:p>
            <a:pPr eaLnBrk="1" hangingPunct="1"/>
            <a:r>
              <a:rPr lang="ru-RU" sz="3600" smtClean="0"/>
              <a:t>Федерация</a:t>
            </a:r>
          </a:p>
          <a:p>
            <a:pPr eaLnBrk="1" hangingPunct="1"/>
            <a:r>
              <a:rPr lang="ru-RU" sz="3600" smtClean="0"/>
              <a:t>Конфедерация</a:t>
            </a:r>
          </a:p>
        </p:txBody>
      </p:sp>
      <p:pic>
        <p:nvPicPr>
          <p:cNvPr id="76803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Унитарное государство -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3200" dirty="0" smtClean="0"/>
              <a:t>простое, единое государство, части которого являются административно-территориальными единицами и не обладают признаками государственного суверенитета; в нем существует единая система высших органов и единая система законодательства, как, например, в Польше, Венгрии, Болгарии, Италии.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  <p:pic>
        <p:nvPicPr>
          <p:cNvPr id="77827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унитарного государства</a:t>
            </a:r>
            <a:endParaRPr lang="ru-RU" dirty="0"/>
          </a:p>
        </p:txBody>
      </p:sp>
      <p:sp>
        <p:nvSpPr>
          <p:cNvPr id="7885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3200" smtClean="0"/>
              <a:t>внешние межгосударственные отношения осуществляют центральные органы, которые официально представляют страну на международной арене;</a:t>
            </a:r>
          </a:p>
          <a:p>
            <a:pPr eaLnBrk="1" hangingPunct="1"/>
            <a:r>
              <a:rPr lang="ru-RU" sz="3200" smtClean="0"/>
              <a:t>монопольным правом налогообложения обладает государство, а не территория;</a:t>
            </a:r>
          </a:p>
        </p:txBody>
      </p:sp>
      <p:pic>
        <p:nvPicPr>
          <p:cNvPr id="78851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унитарного государства</a:t>
            </a:r>
            <a:endParaRPr lang="ru-RU" dirty="0"/>
          </a:p>
        </p:txBody>
      </p:sp>
      <p:sp>
        <p:nvSpPr>
          <p:cNvPr id="79874" name="Содержимое 2"/>
          <p:cNvSpPr>
            <a:spLocks noGrp="1"/>
          </p:cNvSpPr>
          <p:nvPr>
            <p:ph idx="1"/>
          </p:nvPr>
        </p:nvSpPr>
        <p:spPr>
          <a:xfrm>
            <a:off x="457200" y="2060575"/>
            <a:ext cx="7239000" cy="4395788"/>
          </a:xfrm>
        </p:spPr>
        <p:txBody>
          <a:bodyPr/>
          <a:lstStyle/>
          <a:p>
            <a:pPr eaLnBrk="1" hangingPunct="1"/>
            <a:r>
              <a:rPr lang="ru-RU" sz="2800" smtClean="0"/>
              <a:t>Взимание местных налогов, как правило, допускается с санкции государства.</a:t>
            </a:r>
          </a:p>
          <a:p>
            <a:pPr eaLnBrk="1" hangingPunct="1"/>
            <a:r>
              <a:rPr lang="ru-RU" sz="2800" smtClean="0"/>
              <a:t> Территории, в отличие от государства, не вправе по своему усмотрению устанавливать и взимать налоги.</a:t>
            </a:r>
          </a:p>
          <a:p>
            <a:pPr eaLnBrk="1" hangingPunct="1"/>
            <a:endParaRPr lang="ru-RU" smtClean="0"/>
          </a:p>
        </p:txBody>
      </p:sp>
      <p:pic>
        <p:nvPicPr>
          <p:cNvPr id="79875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Унитарные государства бывают</a:t>
            </a:r>
            <a:endParaRPr lang="ru-RU" dirty="0"/>
          </a:p>
        </p:txBody>
      </p:sp>
      <p:sp>
        <p:nvSpPr>
          <p:cNvPr id="8089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800" smtClean="0"/>
              <a:t>централизованными - Норвегия, Румыния, Швеция, Дания и т.п., </a:t>
            </a:r>
          </a:p>
          <a:p>
            <a:pPr eaLnBrk="1" hangingPunct="1"/>
            <a:r>
              <a:rPr lang="ru-RU" sz="2800" smtClean="0"/>
              <a:t>децентрализованными - Испания, Франция и др., в которых крупные регионы пользуются широкой автономией, самостоятельно решают переданные им в ведение центральными органами вопросы.</a:t>
            </a:r>
          </a:p>
        </p:txBody>
      </p:sp>
      <p:pic>
        <p:nvPicPr>
          <p:cNvPr id="80899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Федерация -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	сложное союзное государство, части которого являются государственными образованиями и обладают в той или иной мере государственным суверенитетом и другими признаками государственности; в нем наряду с высшими федеральными органами и федеральным законодательством существуют высшие органы и законодательство субъектов федерации, как, например в Германии, Индии, Мексике, Канаде; федерации могут быть построены по территориальному (США) либо по национально-территориальному принципу (Россия).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  <p:pic>
        <p:nvPicPr>
          <p:cNvPr id="81923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федераций</a:t>
            </a:r>
            <a:endParaRPr lang="ru-RU" dirty="0"/>
          </a:p>
        </p:txBody>
      </p:sp>
      <p:sp>
        <p:nvSpPr>
          <p:cNvPr id="8294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строятся на основе распределения функций между ее субъектами и центром, зафиксированного в союзной Конституции, которая может быть изменена только с согласия субъектов федерации. При этом одна часть полномочий является исключительной компетенцией союзных органов; другая - субъектов федерации; третья - совместной компетенцией союза и его членов.</a:t>
            </a:r>
          </a:p>
        </p:txBody>
      </p:sp>
      <p:pic>
        <p:nvPicPr>
          <p:cNvPr id="82947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государства</a:t>
            </a:r>
            <a:endParaRPr lang="ru-RU" dirty="0"/>
          </a:p>
        </p:txBody>
      </p:sp>
      <p:sp>
        <p:nvSpPr>
          <p:cNvPr id="1945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3200" smtClean="0"/>
              <a:t>наличие публичной власти, выделенной из общества и не совпадающей с населением страны (государство обязательно обладает аппаратом управления, принуждения, правосудия, ибо публичная власть - это чиновники, армия, полиция, суды, а также тюрьмы и другие учреждения);</a:t>
            </a:r>
          </a:p>
        </p:txBody>
      </p:sp>
      <p:pic>
        <p:nvPicPr>
          <p:cNvPr id="19459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 настоящее время в мире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	существует 28 федеративных государств. Они находятся в Европе (Австрия, Бельгия, Германия, Россия, Югославия, включающая теперь две республики - Сербию и Черногорию, Швейцария и созданная в 1995 г. </a:t>
            </a:r>
            <a:r>
              <a:rPr lang="ru-RU" dirty="0" err="1" smtClean="0"/>
              <a:t>сербско-хорватско-мусульманская</a:t>
            </a:r>
            <a:r>
              <a:rPr lang="ru-RU" dirty="0" smtClean="0"/>
              <a:t> федерация в Боснии); в Азии (Индия, Малайзия, Объединенные Арабские Эмираты, Пакистан); в Америке (Аргентина, Бразилия, Венесуэла, Канада, Мексика, США, </a:t>
            </a:r>
            <a:r>
              <a:rPr lang="ru-RU" dirty="0" err="1" smtClean="0"/>
              <a:t>Сент-Китс</a:t>
            </a:r>
            <a:r>
              <a:rPr lang="ru-RU" dirty="0" smtClean="0"/>
              <a:t> и </a:t>
            </a:r>
            <a:r>
              <a:rPr lang="ru-RU" dirty="0" err="1" smtClean="0"/>
              <a:t>Невис</a:t>
            </a:r>
            <a:r>
              <a:rPr lang="ru-RU" dirty="0" smtClean="0"/>
              <a:t>); в Африке (Коморские острова, Нигерия, Танзания, Эфиопия); в Океании (</a:t>
            </a:r>
            <a:r>
              <a:rPr lang="ru-RU" dirty="0" err="1" smtClean="0"/>
              <a:t>Папуа-Новая</a:t>
            </a:r>
            <a:r>
              <a:rPr lang="ru-RU" dirty="0" smtClean="0"/>
              <a:t> Гвинея, Соединенные Штаты Микронезии); федерацией является Австралия. Некоторые элементы федерализма присущи Европейскому Союзу, объединяющему 28 стран Европы.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  <p:pic>
        <p:nvPicPr>
          <p:cNvPr id="83971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Конфедерация-</a:t>
            </a:r>
            <a:endParaRPr lang="ru-RU" dirty="0"/>
          </a:p>
        </p:txBody>
      </p:sp>
      <p:sp>
        <p:nvSpPr>
          <p:cNvPr id="8499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/>
              <a:t>	временный союз государств, образуемый для достижения политических, военных, экономических и прочих целей. Конфедерация не обладает суверенитетом, ибо отсутствует общий для объединившихся субъектов центральный государственный аппарат и отсутствует единая система законодательства.</a:t>
            </a:r>
          </a:p>
        </p:txBody>
      </p:sp>
      <p:pic>
        <p:nvPicPr>
          <p:cNvPr id="84995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конфедерации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в рамках конфедерации могут создаваться союзные органы, но лишь по тем проблемам, ради решения которых они объединились, и лишь координирующего свойства;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суверенные государства, образовавшие конфедерацию, остаются субъектами международно-правового общения и одновременно являются членами единой государственной организации;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при конфедеративном устройстве государства - члены конфедерации сохраняют свои суверенные права как во внутренних, так и во внешних делах.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  <p:pic>
        <p:nvPicPr>
          <p:cNvPr id="86019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В отличие от федеративного устройства конфедерация характеризуется следующими чертами:</a:t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8704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конфедерация не имеет своих общих законодательных, исполнительных и судебных органов;</a:t>
            </a:r>
          </a:p>
          <a:p>
            <a:pPr eaLnBrk="1" hangingPunct="1"/>
            <a:r>
              <a:rPr lang="ru-RU" smtClean="0"/>
              <a:t> создаются координационные органы для ведения общих дел;</a:t>
            </a:r>
          </a:p>
          <a:p>
            <a:pPr eaLnBrk="1" hangingPunct="1"/>
            <a:r>
              <a:rPr lang="ru-RU" smtClean="0"/>
              <a:t>для вступления в юридическую силу решения координационных органов должны быть ратифицированы органами законодательной власти входящих в союз государств;</a:t>
            </a:r>
          </a:p>
          <a:p>
            <a:pPr eaLnBrk="1" hangingPunct="1"/>
            <a:endParaRPr lang="ru-RU" smtClean="0"/>
          </a:p>
        </p:txBody>
      </p:sp>
      <p:pic>
        <p:nvPicPr>
          <p:cNvPr id="87043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В отличие от федеративного устройства конфедерация характеризуется следующими чертами:</a:t>
            </a:r>
            <a:endParaRPr lang="ru-RU" sz="2000" dirty="0"/>
          </a:p>
        </p:txBody>
      </p:sp>
      <p:sp>
        <p:nvSpPr>
          <p:cNvPr id="8806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правовой основой является договор между участниками;</a:t>
            </a:r>
          </a:p>
          <a:p>
            <a:pPr eaLnBrk="1" hangingPunct="1"/>
            <a:r>
              <a:rPr lang="ru-RU" smtClean="0"/>
              <a:t>имеет не единую территорию, а совокупность территорий входящих в нее государств;</a:t>
            </a:r>
          </a:p>
          <a:p>
            <a:pPr eaLnBrk="1" hangingPunct="1"/>
            <a:r>
              <a:rPr lang="ru-RU" smtClean="0"/>
              <a:t>конфедеративное устройство не имеет единой армии, единой системы налогов, единого государственного бюджета;</a:t>
            </a:r>
          </a:p>
          <a:p>
            <a:pPr eaLnBrk="1" hangingPunct="1"/>
            <a:r>
              <a:rPr lang="ru-RU" smtClean="0"/>
              <a:t>общими источниками финансовых средств являются взносы членов конфедерации;</a:t>
            </a:r>
          </a:p>
          <a:p>
            <a:pPr eaLnBrk="1" hangingPunct="1"/>
            <a:endParaRPr lang="ru-RU" smtClean="0"/>
          </a:p>
        </p:txBody>
      </p:sp>
      <p:pic>
        <p:nvPicPr>
          <p:cNvPr id="88067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/>
              <a:t>В отличие от федеративного устройства конфедерация характеризуется следующими чертами:</a:t>
            </a:r>
            <a:endParaRPr lang="ru-RU" sz="2400" dirty="0"/>
          </a:p>
        </p:txBody>
      </p:sp>
      <p:sp>
        <p:nvSpPr>
          <p:cNvPr id="8909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3200" smtClean="0"/>
              <a:t>сохраняет гражданство тех государств, которые находятся во временном союзе;</a:t>
            </a:r>
          </a:p>
          <a:p>
            <a:pPr eaLnBrk="1" hangingPunct="1"/>
            <a:r>
              <a:rPr lang="ru-RU" sz="3200" smtClean="0"/>
              <a:t>государства могут договориться: о единой денежной системе; о единых таможенных правилах, о межгосударственной кредитной политике на время существования союза.</a:t>
            </a:r>
          </a:p>
          <a:p>
            <a:pPr eaLnBrk="1" hangingPunct="1"/>
            <a:endParaRPr lang="ru-RU" smtClean="0"/>
          </a:p>
        </p:txBody>
      </p:sp>
      <p:pic>
        <p:nvPicPr>
          <p:cNvPr id="89091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конфедеративные государства недолговечны</a:t>
            </a:r>
            <a:endParaRPr lang="ru-RU" dirty="0"/>
          </a:p>
        </p:txBody>
      </p:sp>
      <p:sp>
        <p:nvSpPr>
          <p:cNvPr id="9011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/>
              <a:t>	либо они распадаются, либо превращаются в федерацию: Германский союз (1815 - 1867), Швейцарский союз (1815 - 1848) и США, когда в 1781 г. была законодательно утверждена конфедерация; Австро-Венгрия (до 1918 г.); Швеция и Норвегия (до 1905 г.; созданная в 1958 г. и распавшаяся в 1961 г. Объединенная Арабская Республика (Египет - Сирия). С 1982 по 1988 гг. конфедерацией считался союз между Гамбией и Сенегалом.</a:t>
            </a:r>
          </a:p>
          <a:p>
            <a:pPr eaLnBrk="1" hangingPunct="1"/>
            <a:endParaRPr lang="ru-RU" smtClean="0"/>
          </a:p>
        </p:txBody>
      </p:sp>
      <p:pic>
        <p:nvPicPr>
          <p:cNvPr id="90115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Политический (государственный) режим-</a:t>
            </a:r>
            <a:endParaRPr lang="ru-RU" dirty="0"/>
          </a:p>
        </p:txBody>
      </p:sp>
      <p:sp>
        <p:nvSpPr>
          <p:cNvPr id="9113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3200" smtClean="0"/>
              <a:t>	это система методов, способов и средств осуществления политической власти. Всякие изменения, происходящие в сущности государства данного типа, прежде всего отражаются на его режиме, а он влияет на форму правления и форму государственного устройства.</a:t>
            </a:r>
          </a:p>
          <a:p>
            <a:pPr eaLnBrk="1" hangingPunct="1"/>
            <a:endParaRPr lang="ru-RU" smtClean="0"/>
          </a:p>
        </p:txBody>
      </p:sp>
      <p:pic>
        <p:nvPicPr>
          <p:cNvPr id="91139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ПОЛИТИЧЕСКОГО РЕЖИМА</a:t>
            </a:r>
            <a:endParaRPr lang="ru-RU" dirty="0"/>
          </a:p>
        </p:txBody>
      </p:sp>
      <p:sp>
        <p:nvSpPr>
          <p:cNvPr id="9216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степень участия народа в механизмах формирования политической власти, а также сами способы такого формирования;</a:t>
            </a:r>
          </a:p>
          <a:p>
            <a:pPr eaLnBrk="1" hangingPunct="1"/>
            <a:r>
              <a:rPr lang="ru-RU" smtClean="0"/>
              <a:t>соотношение прав и свобод человека и гражданина с правами государства; гарантированность прав и свобод личности;</a:t>
            </a:r>
          </a:p>
          <a:p>
            <a:pPr eaLnBrk="1" hangingPunct="1"/>
            <a:r>
              <a:rPr lang="ru-RU" smtClean="0"/>
              <a:t>характеристика реальных механизмов осуществления власти в обществе; </a:t>
            </a:r>
          </a:p>
          <a:p>
            <a:pPr eaLnBrk="1" hangingPunct="1"/>
            <a:r>
              <a:rPr lang="ru-RU" smtClean="0"/>
              <a:t>степень реализации политической власти непосредственно народом;</a:t>
            </a:r>
          </a:p>
          <a:p>
            <a:pPr eaLnBrk="1" hangingPunct="1"/>
            <a:endParaRPr lang="ru-RU" smtClean="0"/>
          </a:p>
        </p:txBody>
      </p:sp>
      <p:pic>
        <p:nvPicPr>
          <p:cNvPr id="92163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ПОЛИТИЧЕСКОГО РЕЖИМА</a:t>
            </a:r>
            <a:endParaRPr lang="ru-RU" dirty="0"/>
          </a:p>
        </p:txBody>
      </p:sp>
      <p:sp>
        <p:nvSpPr>
          <p:cNvPr id="9318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положение средств массовой информации, степень гласности в обществе и прозрачности государственного аппарата;</a:t>
            </a:r>
          </a:p>
          <a:p>
            <a:pPr eaLnBrk="1" hangingPunct="1"/>
            <a:r>
              <a:rPr lang="ru-RU" smtClean="0"/>
              <a:t>место и роль негосударственных структур в политической системе общества;</a:t>
            </a:r>
          </a:p>
          <a:p>
            <a:pPr eaLnBrk="1" hangingPunct="1"/>
            <a:r>
              <a:rPr lang="ru-RU" smtClean="0"/>
              <a:t>соотношение между законодательной и исполнительной ветвями власти;</a:t>
            </a:r>
          </a:p>
          <a:p>
            <a:pPr eaLnBrk="1" hangingPunct="1"/>
            <a:r>
              <a:rPr lang="ru-RU" smtClean="0"/>
              <a:t>тип политического поведения;</a:t>
            </a:r>
          </a:p>
          <a:p>
            <a:pPr eaLnBrk="1" hangingPunct="1"/>
            <a:r>
              <a:rPr lang="ru-RU" smtClean="0"/>
              <a:t>характер политического лидерства;</a:t>
            </a:r>
          </a:p>
          <a:p>
            <a:pPr eaLnBrk="1" hangingPunct="1"/>
            <a:endParaRPr lang="ru-RU" smtClean="0"/>
          </a:p>
        </p:txBody>
      </p:sp>
      <p:pic>
        <p:nvPicPr>
          <p:cNvPr id="93187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государства</a:t>
            </a:r>
            <a:endParaRPr lang="ru-RU" dirty="0"/>
          </a:p>
        </p:txBody>
      </p:sp>
      <p:sp>
        <p:nvSpPr>
          <p:cNvPr id="2048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800" smtClean="0"/>
              <a:t>система налогов, податей, займов (выступая основной доходной частью бюджета любого государства, они необходимы для проведения определенной политики и содержания государственного аппарата, людей, не производящих материальных ценностей и занятых только управленческой деятельностью);</a:t>
            </a:r>
          </a:p>
          <a:p>
            <a:pPr eaLnBrk="1" hangingPunct="1"/>
            <a:endParaRPr lang="ru-RU" smtClean="0"/>
          </a:p>
        </p:txBody>
      </p:sp>
      <p:pic>
        <p:nvPicPr>
          <p:cNvPr id="20483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ПОЛИТИЧЕСКОГО РЕЖИМА</a:t>
            </a:r>
            <a:endParaRPr lang="ru-RU" dirty="0"/>
          </a:p>
        </p:txBody>
      </p:sp>
      <p:sp>
        <p:nvSpPr>
          <p:cNvPr id="9421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доминирование определенных методов (убеждения, принуждения и т.п.) при осуществлении политической власти;</a:t>
            </a:r>
          </a:p>
          <a:p>
            <a:pPr eaLnBrk="1" hangingPunct="1"/>
            <a:r>
              <a:rPr lang="ru-RU" smtClean="0"/>
              <a:t>политическое и юридическое положение и роль в обществе "силовых" структур государства (армия, полиция, органы государственной безопасности и т.д.);</a:t>
            </a:r>
          </a:p>
          <a:p>
            <a:pPr eaLnBrk="1" hangingPunct="1"/>
            <a:r>
              <a:rPr lang="ru-RU" smtClean="0"/>
              <a:t>меру политического плюрализма, в том числе многопартийности.</a:t>
            </a:r>
          </a:p>
          <a:p>
            <a:pPr eaLnBrk="1" hangingPunct="1"/>
            <a:endParaRPr lang="ru-RU" smtClean="0"/>
          </a:p>
        </p:txBody>
      </p:sp>
      <p:pic>
        <p:nvPicPr>
          <p:cNvPr id="94211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Виды политических режимов</a:t>
            </a:r>
            <a:endParaRPr lang="ru-RU" dirty="0"/>
          </a:p>
        </p:txBody>
      </p:sp>
      <p:sp>
        <p:nvSpPr>
          <p:cNvPr id="9523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4000" b="1" smtClean="0"/>
              <a:t>Демократический</a:t>
            </a:r>
          </a:p>
          <a:p>
            <a:pPr eaLnBrk="1" hangingPunct="1"/>
            <a:r>
              <a:rPr lang="ru-RU" sz="4000" b="1" smtClean="0"/>
              <a:t>Антидемократический</a:t>
            </a:r>
            <a:endParaRPr lang="ru-RU" sz="4000" smtClean="0"/>
          </a:p>
          <a:p>
            <a:pPr eaLnBrk="1" hangingPunct="1"/>
            <a:endParaRPr lang="ru-RU" smtClean="0"/>
          </a:p>
        </p:txBody>
      </p:sp>
      <p:pic>
        <p:nvPicPr>
          <p:cNvPr id="95235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Демократический режим</a:t>
            </a:r>
            <a:endParaRPr lang="ru-RU" dirty="0"/>
          </a:p>
        </p:txBody>
      </p:sp>
      <p:sp>
        <p:nvSpPr>
          <p:cNvPr id="9625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Понятие "демократия" означает власть народа. Однако ситуация, при которой весь народ осуществлял бы политическое властвование, пока нигде не реализована. Это, скорее, идеал, то, к чему нужно всем стремиться. Между тем есть ряд государств, которые продвинулись в этом направлении дальше других (Германия, Франция, Швеция, США, Швейцария, Великобритания) и на которые зачастую ориентируются иные государства.</a:t>
            </a:r>
          </a:p>
          <a:p>
            <a:pPr eaLnBrk="1" hangingPunct="1"/>
            <a:endParaRPr lang="ru-RU" smtClean="0"/>
          </a:p>
        </p:txBody>
      </p:sp>
      <p:pic>
        <p:nvPicPr>
          <p:cNvPr id="96259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демократического режима</a:t>
            </a:r>
            <a:endParaRPr lang="ru-RU" dirty="0"/>
          </a:p>
        </p:txBody>
      </p:sp>
      <p:sp>
        <p:nvSpPr>
          <p:cNvPr id="9728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провозглашаются и реально обеспечиваются права и свободы человека и гражданина;</a:t>
            </a:r>
          </a:p>
          <a:p>
            <a:pPr eaLnBrk="1" hangingPunct="1"/>
            <a:r>
              <a:rPr lang="ru-RU" smtClean="0"/>
              <a:t>решения принимаются большинством с учетом интересов меньшинства;</a:t>
            </a:r>
          </a:p>
          <a:p>
            <a:pPr eaLnBrk="1" hangingPunct="1"/>
            <a:r>
              <a:rPr lang="ru-RU" smtClean="0"/>
              <a:t>предполагается существование правового государства и гражданского общества;</a:t>
            </a:r>
          </a:p>
          <a:p>
            <a:pPr eaLnBrk="1" hangingPunct="1"/>
            <a:r>
              <a:rPr lang="ru-RU" smtClean="0"/>
              <a:t>выборность и сменяемость центральных и местных органов государственной власти, их подотчетность избирателям;</a:t>
            </a:r>
          </a:p>
          <a:p>
            <a:pPr eaLnBrk="1" hangingPunct="1"/>
            <a:endParaRPr lang="ru-RU" smtClean="0"/>
          </a:p>
        </p:txBody>
      </p:sp>
      <p:pic>
        <p:nvPicPr>
          <p:cNvPr id="97283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демократического режима</a:t>
            </a:r>
            <a:endParaRPr lang="ru-RU" dirty="0"/>
          </a:p>
        </p:txBody>
      </p:sp>
      <p:sp>
        <p:nvSpPr>
          <p:cNvPr id="9830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силовые структуры (вооруженные силы, полиция, органы безопасности и т.п.) находятся под демократическим контролем общества;</a:t>
            </a:r>
          </a:p>
          <a:p>
            <a:pPr eaLnBrk="1" hangingPunct="1"/>
            <a:r>
              <a:rPr lang="ru-RU" smtClean="0"/>
              <a:t>доминируют методы убеждения, компромисса;</a:t>
            </a:r>
          </a:p>
          <a:p>
            <a:pPr eaLnBrk="1" hangingPunct="1"/>
            <a:r>
              <a:rPr lang="ru-RU" smtClean="0"/>
              <a:t>политический плюрализм, в том числе многопартийность, соревнование политических партий, существование на законных основаниях политической оппозиции;</a:t>
            </a:r>
          </a:p>
          <a:p>
            <a:pPr eaLnBrk="1" hangingPunct="1"/>
            <a:endParaRPr lang="ru-RU" smtClean="0"/>
          </a:p>
        </p:txBody>
      </p:sp>
      <p:pic>
        <p:nvPicPr>
          <p:cNvPr id="98307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демократического режима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гласность; средства массовой информации свободны от цензуры;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реальное осуществление принципа разделения властей на законодательную (призванную принимать законы, формировать стратегию развития общества), исполнительную (призванную осуществлять принятые законы, претворять их в жизнь, проводить повседневную политику государства) и судебную (призванную выступать арбитром в случаях конфликтов, различного рода правонарушений).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  <p:pic>
        <p:nvPicPr>
          <p:cNvPr id="99331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Тоталитарный режим</a:t>
            </a:r>
            <a:endParaRPr lang="ru-RU" dirty="0"/>
          </a:p>
        </p:txBody>
      </p:sp>
      <p:sp>
        <p:nvSpPr>
          <p:cNvPr id="10035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/>
              <a:t>	Термин "тоталитаризм" (от латинского totus - весь, целый, полный) был введен в политический оборот идеологом итальянского фашизма Дж. Джентиле в начале XX в. В 1925 г. данное понятие впервые прозвучало в итальянском парламенте. Его использовал лидер итальянского фашизма Б. Муссолини. С этого времени начинается становление тоталитарного строя в Италии.</a:t>
            </a:r>
          </a:p>
        </p:txBody>
      </p:sp>
      <p:pic>
        <p:nvPicPr>
          <p:cNvPr id="100355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тоталитарного режима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государство стремится к глобальному господству над всеми сферами общественной жизни, к всеохватывающей власти;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общество практически полностью отчуждено от политической власти, но оно не осознает этого, ибо в политическом сознании формируется представление о "единстве", "слиянии" власти и народа;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монопольный государственный контроль над экономикой, средствами массовой информации, культурой, религией и т.д., вплоть до личной жизни, до мотивов поступков людей;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  <p:pic>
        <p:nvPicPr>
          <p:cNvPr id="101379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тоталитарного режима</a:t>
            </a:r>
            <a:endParaRPr lang="ru-RU" dirty="0"/>
          </a:p>
        </p:txBody>
      </p:sp>
      <p:sp>
        <p:nvSpPr>
          <p:cNvPr id="10240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3200" smtClean="0"/>
              <a:t>государственная власть формируется бюрократическим способом, по закрытым от общества каналам, окружена "ореолом тайны" и недоступна для контроля со стороны народа;</a:t>
            </a:r>
          </a:p>
          <a:p>
            <a:pPr eaLnBrk="1" hangingPunct="1"/>
            <a:r>
              <a:rPr lang="ru-RU" sz="3200" smtClean="0"/>
              <a:t>доминирующим методом управления становится насилие, принуждение, террор;</a:t>
            </a:r>
          </a:p>
        </p:txBody>
      </p:sp>
      <p:pic>
        <p:nvPicPr>
          <p:cNvPr id="102403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тоталитарного режима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800" dirty="0" smtClean="0"/>
              <a:t>господство одной партии, фактическое сращивание ее профессионального аппарата с государством, запрет оппозиционно настроенных сил; права и свободы человека и гражданина носят декларативный, формальный характер, отсутствуют четкие гарантии их реализации;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800" dirty="0" smtClean="0"/>
              <a:t>фактически устраняется плюрализм; централизация государственной власти во главе с диктатором и его окружением; бесконтрольность репрессивных государственных органов со стороны общества и т.д.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  <p:pic>
        <p:nvPicPr>
          <p:cNvPr id="103427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государства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территориальное деление населения (государство объединяет своей властью и защитой всех людей, населяющих его территорию, независимо от принадлежности к какому-либо роду, племени, учреждению; в процессе становления первых государств территориальное деление населения, начавшееся в процессе общественного разделения труда, превращается в административно-территориальное; на этом фоне возникает новый общественный институт - подданство или гражданство);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  <p:pic>
        <p:nvPicPr>
          <p:cNvPr id="21507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Авторитарный режим-</a:t>
            </a:r>
            <a:endParaRPr lang="ru-RU" dirty="0"/>
          </a:p>
        </p:txBody>
      </p:sp>
      <p:sp>
        <p:nvSpPr>
          <p:cNvPr id="10445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/>
              <a:t>	</a:t>
            </a:r>
            <a:r>
              <a:rPr lang="ru-RU" sz="3200" smtClean="0"/>
              <a:t>государственно-политическое устройство общества, в котором политическая власть осуществляется конкретным лицом (класс, партия, элитная группа и т.д.) при минимальном участии народа. </a:t>
            </a:r>
          </a:p>
        </p:txBody>
      </p:sp>
      <p:pic>
        <p:nvPicPr>
          <p:cNvPr id="104451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авторитарного режима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в центре и на местах происходит концентрация власти в руках одного или нескольких тесно взаимосвязанных органов при одновременном отчуждении народа от реальных рычагов государственной власти;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игнорируется принцип разделения властей на законодательную, исполнительную и судебную (зачастую президент, исполнительно-распорядительные органы подчиняют себе все остальные органы, наделяются законодательными и судебными полномочиями);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  <p:pic>
        <p:nvPicPr>
          <p:cNvPr id="105475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авторитарного режима</a:t>
            </a:r>
            <a:endParaRPr lang="ru-RU" dirty="0"/>
          </a:p>
        </p:txBody>
      </p:sp>
      <p:sp>
        <p:nvSpPr>
          <p:cNvPr id="10649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роль представительных органов власти ограничена, хотя они и могут существовать;</a:t>
            </a:r>
          </a:p>
          <a:p>
            <a:pPr eaLnBrk="1" hangingPunct="1"/>
            <a:r>
              <a:rPr lang="ru-RU" smtClean="0"/>
              <a:t>суд выступает, по сути, вспомогательным органом, вместе с которым могут использоваться и внесудебные органы;</a:t>
            </a:r>
          </a:p>
          <a:p>
            <a:pPr eaLnBrk="1" hangingPunct="1"/>
            <a:r>
              <a:rPr lang="ru-RU" smtClean="0"/>
              <a:t>сужена или сведена на нет сфера действия принципов выборности государственных органов и должностных лиц, подотчетности и подконтрольности их населению;</a:t>
            </a:r>
          </a:p>
          <a:p>
            <a:pPr eaLnBrk="1" hangingPunct="1"/>
            <a:endParaRPr lang="ru-RU" smtClean="0"/>
          </a:p>
        </p:txBody>
      </p:sp>
      <p:pic>
        <p:nvPicPr>
          <p:cNvPr id="106499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Признаки авторитарного режима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в качестве методов государственного управления доминируют командные, административные, в то же время отсутствует террор;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сохраняется ограниченная цензура, "</a:t>
            </a:r>
            <a:r>
              <a:rPr lang="ru-RU" dirty="0" err="1" smtClean="0"/>
              <a:t>полугласность</a:t>
            </a:r>
            <a:r>
              <a:rPr lang="ru-RU" dirty="0" smtClean="0"/>
              <a:t>";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существует частичный плюрализм;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права и свободы человека и гражданина главным образом провозглашаются, но реально не обеспечиваются во всей своей полноте;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силовые структуры обществу практически неподконтрольны и используются подчас и в сугубо политических целях и т.п.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  <p:pic>
        <p:nvPicPr>
          <p:cNvPr id="107523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Виды авторитарного режима</a:t>
            </a:r>
            <a:endParaRPr lang="ru-RU" dirty="0"/>
          </a:p>
        </p:txBody>
      </p:sp>
      <p:sp>
        <p:nvSpPr>
          <p:cNvPr id="108546" name="Содержимое 2"/>
          <p:cNvSpPr>
            <a:spLocks noGrp="1"/>
          </p:cNvSpPr>
          <p:nvPr>
            <p:ph idx="1"/>
          </p:nvPr>
        </p:nvSpPr>
        <p:spPr>
          <a:xfrm>
            <a:off x="457200" y="2276475"/>
            <a:ext cx="7239000" cy="4179888"/>
          </a:xfrm>
        </p:spPr>
        <p:txBody>
          <a:bodyPr/>
          <a:lstStyle/>
          <a:p>
            <a:pPr eaLnBrk="1" hangingPunct="1"/>
            <a:r>
              <a:rPr lang="ru-RU" sz="3600" b="1" smtClean="0"/>
              <a:t>Деспотический режим</a:t>
            </a:r>
            <a:r>
              <a:rPr lang="ru-RU" sz="3600" smtClean="0"/>
              <a:t> есть абсолютно произвольная, неограниченная власть, основанная на самоуправстве.</a:t>
            </a:r>
          </a:p>
          <a:p>
            <a:pPr eaLnBrk="1" hangingPunct="1"/>
            <a:endParaRPr lang="ru-RU" smtClean="0"/>
          </a:p>
        </p:txBody>
      </p:sp>
      <p:pic>
        <p:nvPicPr>
          <p:cNvPr id="108547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Виды авторитарного режима</a:t>
            </a:r>
            <a:endParaRPr lang="ru-RU" dirty="0"/>
          </a:p>
        </p:txBody>
      </p:sp>
      <p:sp>
        <p:nvSpPr>
          <p:cNvPr id="10957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b="1" smtClean="0"/>
              <a:t>Тиранический режим</a:t>
            </a:r>
            <a:r>
              <a:rPr lang="ru-RU" smtClean="0"/>
              <a:t> основан на единоличном правлении, узурпации власти тираном и жестоких методах ее осуществления. Однако в отличие от деспотии власть тирана подчас устанавливается насильственным, захватническим путем, часто смещением законной власти с помощью государственного переворота.</a:t>
            </a:r>
          </a:p>
          <a:p>
            <a:pPr eaLnBrk="1" hangingPunct="1"/>
            <a:endParaRPr lang="ru-RU" smtClean="0"/>
          </a:p>
        </p:txBody>
      </p:sp>
      <p:pic>
        <p:nvPicPr>
          <p:cNvPr id="109571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Виды авторитарного режима</a:t>
            </a:r>
            <a:endParaRPr lang="ru-RU" dirty="0"/>
          </a:p>
        </p:txBody>
      </p:sp>
      <p:sp>
        <p:nvSpPr>
          <p:cNvPr id="11059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b="1" smtClean="0"/>
              <a:t>Военный режим</a:t>
            </a:r>
            <a:r>
              <a:rPr lang="ru-RU" smtClean="0"/>
              <a:t> основан на власти военной элиты, устанавливается, как правило, в результате военного переворота против правления гражданских лиц. Военные режимы осуществляют власть либо коллегиально (как хунта), либо во главе государства находится один из высших военных чинов. Армия превращается в господствующую социально-политическую силу, реализует как внутренние, так и внешние функции государства. </a:t>
            </a:r>
          </a:p>
        </p:txBody>
      </p:sp>
      <p:pic>
        <p:nvPicPr>
          <p:cNvPr id="110595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Отличия авторитарного режима от тоталитарного</a:t>
            </a:r>
            <a:endParaRPr lang="ru-RU" dirty="0"/>
          </a:p>
        </p:txBody>
      </p:sp>
      <p:sp>
        <p:nvSpPr>
          <p:cNvPr id="11161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при тоталитаризме устанавливается всеобщий контроль, то авторитаризм предполагает наличие сфер социальной жизни, недоступных государственному контролю; </a:t>
            </a:r>
          </a:p>
          <a:p>
            <a:pPr eaLnBrk="1" hangingPunct="1"/>
            <a:r>
              <a:rPr lang="ru-RU" smtClean="0"/>
              <a:t>при тоталитаризме осуществляется систематический террор по отношению к противникам, то в авторитарном обществе проводится тактика "выборочного" террора, направленного на предотвращение возникновения оппозиции.</a:t>
            </a:r>
          </a:p>
          <a:p>
            <a:pPr eaLnBrk="1" hangingPunct="1"/>
            <a:endParaRPr lang="ru-RU" smtClean="0"/>
          </a:p>
        </p:txBody>
      </p:sp>
      <p:pic>
        <p:nvPicPr>
          <p:cNvPr id="111619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numCol="1" compatLnSpc="1">
            <a:prstTxWarp prst="textNoShape">
              <a:avLst/>
            </a:prstTxWarp>
          </a:bodyPr>
          <a:lstStyle/>
          <a:p>
            <a:pPr algn="ctr"/>
            <a:r>
              <a:rPr lang="ru-RU" cap="none" smtClean="0">
                <a:ln>
                  <a:noFill/>
                </a:ln>
                <a:solidFill>
                  <a:schemeClr val="tx1"/>
                </a:solidFill>
              </a:rPr>
              <a:t>Выводы по теме</a:t>
            </a:r>
          </a:p>
        </p:txBody>
      </p:sp>
      <p:sp>
        <p:nvSpPr>
          <p:cNvPr id="11264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В политико-юридической литературе существует множество дефиниций понятия «государство».</a:t>
            </a:r>
          </a:p>
          <a:p>
            <a:r>
              <a:rPr lang="ru-RU" smtClean="0"/>
              <a:t>Общим во всех данных определениях выступает то, что названные ученые включали в качестве специфических видовых отличий государства такие его важнейшие характеристики, как народ, публичную власть и территорию. </a:t>
            </a:r>
          </a:p>
        </p:txBody>
      </p:sp>
      <p:pic>
        <p:nvPicPr>
          <p:cNvPr id="112643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numCol="1" compatLnSpc="1">
            <a:prstTxWarp prst="textNoShape">
              <a:avLst/>
            </a:prstTxWarp>
          </a:bodyPr>
          <a:lstStyle/>
          <a:p>
            <a:pPr algn="ctr"/>
            <a:r>
              <a:rPr lang="ru-RU" cap="none" smtClean="0">
                <a:ln>
                  <a:noFill/>
                </a:ln>
                <a:solidFill>
                  <a:schemeClr val="tx1"/>
                </a:solidFill>
              </a:rPr>
              <a:t>Выводы по теме</a:t>
            </a:r>
          </a:p>
        </p:txBody>
      </p:sp>
      <p:sp>
        <p:nvSpPr>
          <p:cNvPr id="11366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400" smtClean="0"/>
              <a:t>Если категория "сущность государства" отвечает на вопрос, в чем заключается главное, закономерное, определяющее в государстве, то категория "форма государства" означает, кто и как правит в обществе, как устроены и действуют в нем государственно-властные структуры, как объединено население на данной территории, каким образом оно связано через различные территориальные и политические образования с государством в целом, как осуществляется политическая власть, с помощью каких методов и приемов.</a:t>
            </a:r>
          </a:p>
        </p:txBody>
      </p:sp>
      <p:pic>
        <p:nvPicPr>
          <p:cNvPr id="113667" name="Picture 5" descr="%D1%80%D1%8D%D1%83-%D0%BF%D0%BB%D0%B5%D1%85%D0%B0%D0%BD%D0%BE%D0%B2%D0%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089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Изображение" ma:contentTypeID="0x0101009148F5A04DDD49CBA7127AADA5FB792B00AADE34325A8B49CDA8BB4DB53328F2140050E00553678BB54CBE14A445D289CE1F" ma:contentTypeVersion="1" ma:contentTypeDescription="Отправка изображения." ma:contentTypeScope="" ma:versionID="b61456858d64df06fe8e722cfe979e74">
  <xsd:schema xmlns:xsd="http://www.w3.org/2001/XMLSchema" xmlns:xs="http://www.w3.org/2001/XMLSchema" xmlns:p="http://schemas.microsoft.com/office/2006/metadata/properties" xmlns:ns1="http://schemas.microsoft.com/sharepoint/v3" xmlns:ns2="106FBAB2-D18A-4B13-BEA8-02BF7066D1D2" xmlns:ns3="http://schemas.microsoft.com/sharepoint/v3/fields" targetNamespace="http://schemas.microsoft.com/office/2006/metadata/properties" ma:root="true" ma:fieldsID="ce709c71b775d437c95c4494459259a8" ns1:_="" ns2:_="" ns3:_="">
    <xsd:import namespace="http://schemas.microsoft.com/sharepoint/v3"/>
    <xsd:import namespace="106FBAB2-D18A-4B13-BEA8-02BF7066D1D2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Путь URL-адреса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Тип файла" ma:hidden="true" ma:internalName="File_x0020_Type" ma:readOnly="true">
      <xsd:simpleType>
        <xsd:restriction base="dms:Text"/>
      </xsd:simpleType>
    </xsd:element>
    <xsd:element name="HTML_x0020_File_x0020_Type" ma:index="10" nillable="true" ma:displayName="Тип HTML-файла" ma:hidden="true" ma:internalName="HTML_x0020_File_x0020_Type" ma:readOnly="true">
      <xsd:simpleType>
        <xsd:restriction base="dms:Text"/>
      </xsd:simpleType>
    </xsd:element>
    <xsd:element name="FSObjType" ma:index="11" nillable="true" ma:displayName="Тип элемента" ma:hidden="true" ma:list="Docs" ma:internalName="FSObjType" ma:readOnly="true" ma:showField="FSType">
      <xsd:simpleType>
        <xsd:restriction base="dms:Lookup"/>
      </xsd:simpleType>
    </xsd:element>
    <xsd:element name="PublishingStartDate" ma:index="27" nillable="true" ma:displayName="Дата начала расписания" ma:description="" ma:hidden="true" ma:internalName="PublishingStartDate">
      <xsd:simpleType>
        <xsd:restriction base="dms:Unknown"/>
      </xsd:simpleType>
    </xsd:element>
    <xsd:element name="PublishingExpirationDate" ma:index="28" nillable="true" ma:displayName="Дата окончания расписания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6FBAB2-D18A-4B13-BEA8-02BF7066D1D2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Эскиз существует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Изображение для просмотра существует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Ширина" ma:internalName="ImageWidth" ma:readOnly="true">
      <xsd:simpleType>
        <xsd:restriction base="dms:Unknown"/>
      </xsd:simpleType>
    </xsd:element>
    <xsd:element name="ImageHeight" ma:index="22" nillable="true" ma:displayName="Высота" ma:internalName="ImageHeight" ma:readOnly="true">
      <xsd:simpleType>
        <xsd:restriction base="dms:Unknown"/>
      </xsd:simpleType>
    </xsd:element>
    <xsd:element name="ImageCreateDate" ma:index="25" nillable="true" ma:displayName="Дата создания рисунка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Авторские права" ma:internalName="wic_System_Copyright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Автор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 ma:index="23" ma:displayName="Заметки"/>
        <xsd:element name="keywords" minOccurs="0" maxOccurs="1" type="xsd:string" ma:index="14" ma:displayName="Ключевые слова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StartDate xmlns="http://schemas.microsoft.com/sharepoint/v3" xsi:nil="true"/>
    <PublishingExpirationDate xmlns="http://schemas.microsoft.com/sharepoint/v3" xsi:nil="true"/>
    <wic_System_Copyright xmlns="http://schemas.microsoft.com/sharepoint/v3/fields" xsi:nil="true"/>
    <ImageCreateDate xmlns="106FBAB2-D18A-4B13-BEA8-02BF7066D1D2" xsi:nil="true"/>
  </documentManagement>
</p:properties>
</file>

<file path=customXml/itemProps1.xml><?xml version="1.0" encoding="utf-8"?>
<ds:datastoreItem xmlns:ds="http://schemas.openxmlformats.org/officeDocument/2006/customXml" ds:itemID="{47514361-415D-41B8-832F-D3B02B6E7417}"/>
</file>

<file path=customXml/itemProps2.xml><?xml version="1.0" encoding="utf-8"?>
<ds:datastoreItem xmlns:ds="http://schemas.openxmlformats.org/officeDocument/2006/customXml" ds:itemID="{4C2B44D2-7F3C-405D-959F-B546D043FA81}"/>
</file>

<file path=customXml/itemProps3.xml><?xml version="1.0" encoding="utf-8"?>
<ds:datastoreItem xmlns:ds="http://schemas.openxmlformats.org/officeDocument/2006/customXml" ds:itemID="{CD445281-4B91-4F20-BE41-A6B00BB422C0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</TotalTime>
  <Words>3407</Words>
  <Application>Microsoft Office PowerPoint</Application>
  <PresentationFormat>Экран (4:3)</PresentationFormat>
  <Paragraphs>224</Paragraphs>
  <Slides>106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106</vt:i4>
      </vt:variant>
    </vt:vector>
  </HeadingPairs>
  <TitlesOfParts>
    <vt:vector size="117" baseType="lpstr">
      <vt:lpstr>Arial</vt:lpstr>
      <vt:lpstr>Trebuchet MS</vt:lpstr>
      <vt:lpstr>Wingdings 2</vt:lpstr>
      <vt:lpstr>Wingdings</vt:lpstr>
      <vt:lpstr>Calibri</vt:lpstr>
      <vt:lpstr>Monotype Corsiva</vt:lpstr>
      <vt:lpstr>Изящная</vt:lpstr>
      <vt:lpstr>Изящная</vt:lpstr>
      <vt:lpstr>Изящная</vt:lpstr>
      <vt:lpstr>Изящная</vt:lpstr>
      <vt:lpstr>Изящная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  <vt:lpstr>Слайд 77</vt:lpstr>
      <vt:lpstr>Слайд 78</vt:lpstr>
      <vt:lpstr>Слайд 79</vt:lpstr>
      <vt:lpstr>Слайд 80</vt:lpstr>
      <vt:lpstr>Слайд 81</vt:lpstr>
      <vt:lpstr>Слайд 82</vt:lpstr>
      <vt:lpstr>Слайд 83</vt:lpstr>
      <vt:lpstr>Слайд 84</vt:lpstr>
      <vt:lpstr>Слайд 85</vt:lpstr>
      <vt:lpstr>Слайд 86</vt:lpstr>
      <vt:lpstr>Слайд 87</vt:lpstr>
      <vt:lpstr>Слайд 88</vt:lpstr>
      <vt:lpstr>Слайд 89</vt:lpstr>
      <vt:lpstr>Слайд 90</vt:lpstr>
      <vt:lpstr>Слайд 91</vt:lpstr>
      <vt:lpstr>Слайд 92</vt:lpstr>
      <vt:lpstr>Слайд 93</vt:lpstr>
      <vt:lpstr>Слайд 94</vt:lpstr>
      <vt:lpstr>Слайд 95</vt:lpstr>
      <vt:lpstr>Слайд 96</vt:lpstr>
      <vt:lpstr>Слайд 97</vt:lpstr>
      <vt:lpstr>Выводы по теме</vt:lpstr>
      <vt:lpstr>Выводы по теме</vt:lpstr>
      <vt:lpstr>Выводы по теме</vt:lpstr>
      <vt:lpstr>Рекомендуемая литература по теме:</vt:lpstr>
      <vt:lpstr>Рекомендуемая литература по теме:</vt:lpstr>
      <vt:lpstr>Рекомендуемая литература по теме:</vt:lpstr>
      <vt:lpstr>Слайд 104</vt:lpstr>
      <vt:lpstr>Слайд 105</vt:lpstr>
      <vt:lpstr>Слайд 106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Понятие, признаки и функции государства </dc:title>
  <dc:creator>user</dc:creator>
  <cp:keywords/>
  <dc:description/>
  <cp:lastModifiedBy>User</cp:lastModifiedBy>
  <cp:revision>25</cp:revision>
  <dcterms:created xsi:type="dcterms:W3CDTF">2016-09-14T08:53:15Z</dcterms:created>
  <dcterms:modified xsi:type="dcterms:W3CDTF">2018-09-29T07:48:39Z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0x0101009148F5A04DDD49CBA7127AADA5FB792B00AADE34325A8B49CDA8BB4DB53328F2140050E00553678BB54CBE14A445D289CE1F</vt:lpwstr>
  </property>
</Properties>
</file>