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8" r:id="rId4"/>
    <p:sldId id="259" r:id="rId5"/>
    <p:sldId id="272" r:id="rId6"/>
    <p:sldId id="271" r:id="rId7"/>
    <p:sldId id="260" r:id="rId8"/>
    <p:sldId id="261" r:id="rId9"/>
    <p:sldId id="262" r:id="rId10"/>
    <p:sldId id="263" r:id="rId11"/>
    <p:sldId id="264" r:id="rId12"/>
    <p:sldId id="266" r:id="rId13"/>
    <p:sldId id="270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A9C3"/>
    <a:srgbClr val="E2B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4148138"/>
            <a:ext cx="6227763" cy="1008062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3860800"/>
            <a:ext cx="6048375" cy="1109663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721225"/>
            <a:ext cx="6048375" cy="69691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1984375"/>
            <a:ext cx="1909762" cy="44672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76338" y="1984375"/>
            <a:ext cx="5581650" cy="44672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76338" y="2492375"/>
            <a:ext cx="3744912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3650" y="2492375"/>
            <a:ext cx="3746500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1984375"/>
            <a:ext cx="65532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0" y="5516563"/>
            <a:ext cx="9144000" cy="1341437"/>
          </a:xfrm>
          <a:prstGeom prst="rect">
            <a:avLst/>
          </a:prstGeom>
          <a:gradFill rotWithShape="1">
            <a:gsLst>
              <a:gs pos="0">
                <a:srgbClr val="765E2F">
                  <a:alpha val="0"/>
                </a:srgb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uk-UA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6338" y="2492375"/>
            <a:ext cx="76438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 spd="slow">
    <p:split orient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4149725"/>
            <a:ext cx="5400675" cy="901700"/>
          </a:xfrm>
          <a:noFill/>
        </p:spPr>
        <p:txBody>
          <a:bodyPr/>
          <a:lstStyle/>
          <a:p>
            <a:pPr eaLnBrk="1" hangingPunct="1"/>
            <a:r>
              <a:rPr lang="ru-RU" sz="3600" smtClean="0">
                <a:solidFill>
                  <a:schemeClr val="bg1"/>
                </a:solidFill>
                <a:latin typeface="Tahoma" pitchFamily="34" charset="0"/>
              </a:rPr>
              <a:t>Вещества и явления в окружающем мире</a:t>
            </a:r>
            <a:endParaRPr lang="uk-UA" sz="3600" smtClean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23528" y="5589240"/>
            <a:ext cx="6048375" cy="69691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3dchem.com/imagesofmolecules/wa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20713"/>
            <a:ext cx="3924300" cy="349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6" descr="снег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5538" y="4652963"/>
            <a:ext cx="6892925" cy="186531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79783" y="0"/>
            <a:ext cx="3784434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Молекула воды</a:t>
            </a:r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1655763" y="4076700"/>
            <a:ext cx="5832475" cy="46196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7030A0"/>
                </a:solidFill>
              </a:rPr>
              <a:t>Молекула воды под микроскопом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arcticspa.ru/pub/ozon1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836613"/>
            <a:ext cx="3351212" cy="2160587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24255" y="0"/>
            <a:ext cx="4991496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Молекула кислорода</a:t>
            </a:r>
          </a:p>
        </p:txBody>
      </p:sp>
      <p:pic>
        <p:nvPicPr>
          <p:cNvPr id="13316" name="Picture 4" descr="http://www.ogoniok.com/common/archive/2005/4886/07-41-41/07-41-1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048000"/>
            <a:ext cx="3810000" cy="381000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3068960"/>
            <a:ext cx="3993786" cy="64633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Молекула  белка</a:t>
            </a:r>
            <a:endParaRPr lang="ru-RU" sz="3600" dirty="0"/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3419475" y="908050"/>
            <a:ext cx="14398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О</a:t>
            </a:r>
          </a:p>
        </p:txBody>
      </p:sp>
      <p:sp>
        <p:nvSpPr>
          <p:cNvPr id="13319" name="TextBox 6"/>
          <p:cNvSpPr txBox="1">
            <a:spLocks noChangeArrowheads="1"/>
          </p:cNvSpPr>
          <p:nvPr/>
        </p:nvSpPr>
        <p:spPr bwMode="auto">
          <a:xfrm>
            <a:off x="3708400" y="1052513"/>
            <a:ext cx="2873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2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2" descr="http://us.cdn2.123rf.com/168nwm/lina0486/lina04861204/lina0486120400107/13288580-gold-model-of-a-molecu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84784"/>
            <a:ext cx="1872208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44" name="Picture 4" descr="http://images.clipartof.com/small/44948-Silver-3d-Complex-Atom.jpg"/>
          <p:cNvPicPr>
            <a:picLocks noChangeAspect="1" noChangeArrowheads="1"/>
          </p:cNvPicPr>
          <p:nvPr/>
        </p:nvPicPr>
        <p:blipFill>
          <a:blip r:embed="rId4" cstate="print"/>
          <a:srcRect t="2992" r="3125" b="10239"/>
          <a:stretch>
            <a:fillRect/>
          </a:stretch>
        </p:blipFill>
        <p:spPr bwMode="auto">
          <a:xfrm>
            <a:off x="2339752" y="1340768"/>
            <a:ext cx="223224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46" name="Picture 6" descr="http://int-46.ucoz.ru/_ph/5/2/632860165.jpg"/>
          <p:cNvPicPr>
            <a:picLocks noChangeAspect="1" noChangeArrowheads="1"/>
          </p:cNvPicPr>
          <p:nvPr/>
        </p:nvPicPr>
        <p:blipFill>
          <a:blip r:embed="rId5" cstate="print"/>
          <a:srcRect l="21146" b="8126"/>
          <a:stretch>
            <a:fillRect/>
          </a:stretch>
        </p:blipFill>
        <p:spPr bwMode="auto">
          <a:xfrm>
            <a:off x="4643438" y="1412875"/>
            <a:ext cx="1727200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1" name="Picture 8" descr="http://0.tqn.com/d/chemistry/1/0/P/a/sulfuricaci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8400" y="4664075"/>
            <a:ext cx="2555875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3708400" y="4221163"/>
            <a:ext cx="2232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</a:rPr>
              <a:t>серная кислота</a:t>
            </a:r>
          </a:p>
        </p:txBody>
      </p:sp>
      <p:sp>
        <p:nvSpPr>
          <p:cNvPr id="14343" name="TextBox 6"/>
          <p:cNvSpPr txBox="1">
            <a:spLocks noChangeArrowheads="1"/>
          </p:cNvSpPr>
          <p:nvPr/>
        </p:nvSpPr>
        <p:spPr bwMode="auto">
          <a:xfrm>
            <a:off x="755650" y="1052513"/>
            <a:ext cx="1368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</a:rPr>
              <a:t>золото</a:t>
            </a:r>
          </a:p>
        </p:txBody>
      </p:sp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2771775" y="1052513"/>
            <a:ext cx="1152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</a:rPr>
              <a:t>серебро</a:t>
            </a:r>
          </a:p>
        </p:txBody>
      </p:sp>
      <p:sp>
        <p:nvSpPr>
          <p:cNvPr id="14345" name="TextBox 8"/>
          <p:cNvSpPr txBox="1">
            <a:spLocks noChangeArrowheads="1"/>
          </p:cNvSpPr>
          <p:nvPr/>
        </p:nvSpPr>
        <p:spPr bwMode="auto">
          <a:xfrm>
            <a:off x="5076825" y="1052513"/>
            <a:ext cx="1547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</a:rPr>
              <a:t>сера</a:t>
            </a:r>
          </a:p>
        </p:txBody>
      </p:sp>
      <p:pic>
        <p:nvPicPr>
          <p:cNvPr id="14346" name="Picture 10" descr="http://dic.academic.ru/pictures/wiki/files/67/Carbon-dioxide-3D-vdW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7150" y="5059363"/>
            <a:ext cx="2736850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TextBox 10"/>
          <p:cNvSpPr txBox="1">
            <a:spLocks noChangeArrowheads="1"/>
          </p:cNvSpPr>
          <p:nvPr/>
        </p:nvSpPr>
        <p:spPr bwMode="auto">
          <a:xfrm>
            <a:off x="6623050" y="4724400"/>
            <a:ext cx="2520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</a:rPr>
              <a:t>углекислый газ</a:t>
            </a:r>
          </a:p>
        </p:txBody>
      </p:sp>
      <p:pic>
        <p:nvPicPr>
          <p:cNvPr id="14348" name="Picture 12" descr="http://fr.academic.ru/pictures/frwiki/68/Dichloromethane-3D-vdW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850" y="4581525"/>
            <a:ext cx="2451100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9" name="TextBox 12"/>
          <p:cNvSpPr txBox="1">
            <a:spLocks noChangeArrowheads="1"/>
          </p:cNvSpPr>
          <p:nvPr/>
        </p:nvSpPr>
        <p:spPr bwMode="auto">
          <a:xfrm>
            <a:off x="827088" y="4221163"/>
            <a:ext cx="2089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</a:rPr>
              <a:t>дихлорметан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5576" y="188640"/>
            <a:ext cx="7143622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Простые и сложные вещества</a:t>
            </a:r>
          </a:p>
        </p:txBody>
      </p:sp>
      <p:sp>
        <p:nvSpPr>
          <p:cNvPr id="15" name="Загнутый угол 14"/>
          <p:cNvSpPr/>
          <p:nvPr/>
        </p:nvSpPr>
        <p:spPr>
          <a:xfrm>
            <a:off x="6586538" y="1341438"/>
            <a:ext cx="2557462" cy="3167062"/>
          </a:xfrm>
          <a:prstGeom prst="foldedCorner">
            <a:avLst/>
          </a:prstGeom>
          <a:solidFill>
            <a:srgbClr val="BDA9C3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1600" i="1">
                <a:solidFill>
                  <a:srgbClr val="262626"/>
                </a:solidFill>
              </a:rPr>
              <a:t>Вещества, состоящие из частиц, образованных атомами одного вида, называются </a:t>
            </a:r>
            <a:r>
              <a:rPr lang="ru-RU" sz="1600" b="1" i="1">
                <a:solidFill>
                  <a:srgbClr val="262626"/>
                </a:solidFill>
              </a:rPr>
              <a:t>простыми,</a:t>
            </a:r>
            <a:r>
              <a:rPr lang="ru-RU" sz="1600" i="1">
                <a:solidFill>
                  <a:srgbClr val="262626"/>
                </a:solidFill>
              </a:rPr>
              <a:t> а вещества, состоящие из частиц, образованных атомами разного  вида, называются </a:t>
            </a:r>
            <a:r>
              <a:rPr lang="ru-RU" sz="1600" b="1" i="1">
                <a:solidFill>
                  <a:srgbClr val="262626"/>
                </a:solidFill>
              </a:rPr>
              <a:t>сложными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332656"/>
            <a:ext cx="6710555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Получение нового вещества</a:t>
            </a:r>
          </a:p>
        </p:txBody>
      </p:sp>
      <p:pic>
        <p:nvPicPr>
          <p:cNvPr id="1536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7563"/>
            <a:ext cx="9144000" cy="295116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52513"/>
            <a:ext cx="1547813" cy="218281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1619250" y="1989138"/>
            <a:ext cx="6840538" cy="4000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В результате реакции можно получить новое вещество.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988840"/>
            <a:ext cx="4540217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Домашнее задание</a:t>
            </a:r>
          </a:p>
        </p:txBody>
      </p:sp>
      <p:sp>
        <p:nvSpPr>
          <p:cNvPr id="3" name="Загнутый угол 2"/>
          <p:cNvSpPr/>
          <p:nvPr/>
        </p:nvSpPr>
        <p:spPr>
          <a:xfrm>
            <a:off x="856780" y="2945904"/>
            <a:ext cx="7272808" cy="3312368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3200" b="1">
              <a:solidFill>
                <a:srgbClr val="7030A0"/>
              </a:solidFill>
            </a:endParaRPr>
          </a:p>
          <a:p>
            <a:pPr algn="ctr"/>
            <a:r>
              <a:rPr lang="ru-RU" sz="3200" b="1">
                <a:solidFill>
                  <a:srgbClr val="7030A0"/>
                </a:solidFill>
              </a:rPr>
              <a:t>Ответить на вопросы.</a:t>
            </a:r>
          </a:p>
          <a:p>
            <a:pPr algn="ctr"/>
            <a:endParaRPr lang="ru-RU" sz="3200" b="1">
              <a:solidFill>
                <a:srgbClr val="7030A0"/>
              </a:solidFill>
            </a:endParaRPr>
          </a:p>
          <a:p>
            <a:pPr algn="ctr"/>
            <a:r>
              <a:rPr lang="ru-RU" sz="3200" b="1">
                <a:solidFill>
                  <a:srgbClr val="7030A0"/>
                </a:solidFill>
              </a:rPr>
              <a:t>Придумать примеры простых и сложных веществ. </a:t>
            </a:r>
          </a:p>
        </p:txBody>
      </p:sp>
      <p:pic>
        <p:nvPicPr>
          <p:cNvPr id="16390" name="Picture 2" descr="C:\Users\user\Pictures\фоны для презентаций\girl_book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188" y="3429000"/>
            <a:ext cx="1066800" cy="14287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chemguru.ru/templates/chemguru/images/slider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708920"/>
            <a:ext cx="4896544" cy="3650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916238" y="188913"/>
            <a:ext cx="2952750" cy="649287"/>
          </a:xfrm>
          <a:ln>
            <a:solidFill>
              <a:srgbClr val="7030A0"/>
            </a:solidFill>
          </a:ln>
        </p:spPr>
        <p:txBody>
          <a:bodyPr/>
          <a:lstStyle/>
          <a:p>
            <a:pPr algn="ctr" eaLnBrk="1" hangingPunct="1"/>
            <a:r>
              <a:rPr lang="ru-RU" sz="3200" b="1" smtClean="0">
                <a:solidFill>
                  <a:srgbClr val="7030A0"/>
                </a:solidFill>
                <a:latin typeface="Tahoma" pitchFamily="34" charset="0"/>
              </a:rPr>
              <a:t>Вещества</a:t>
            </a:r>
            <a:endParaRPr lang="uk-UA" sz="3200" b="1" smtClean="0">
              <a:solidFill>
                <a:srgbClr val="7030A0"/>
              </a:solidFill>
              <a:latin typeface="Tahoma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2060848"/>
            <a:ext cx="7992888" cy="4581128"/>
          </a:xfrm>
          <a:solidFill>
            <a:schemeClr val="accent2">
              <a:lumMod val="20000"/>
              <a:lumOff val="80000"/>
            </a:schemeClr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/>
              <a:t>Мир, который окружает человека, очень разнообразен.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ko-KR" sz="1800" smtClean="0">
              <a:latin typeface="Verdana" pitchFamily="34" charset="0"/>
              <a:ea typeface="굴림" pitchFamily="34" charset="-127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Вы изучили строение Солнечной системы и знаете, что ее составляет Солнце, планеты, их спутники, астероиды, кометы, метеориты. Все они называются </a:t>
            </a:r>
            <a:r>
              <a:rPr lang="ru-RU" sz="1800" b="1" i="1" smtClean="0"/>
              <a:t>телами</a:t>
            </a:r>
            <a:r>
              <a:rPr lang="ru-RU" sz="1800" smtClean="0"/>
              <a:t>. Изучая строение Земли, вы тоже знакомитесь с телами — это куски горных пород, минералов. Растения, животные, человек — тоже тела.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Все, что нас окружает, — тела живой и неживой природы, изделия — состоит из </a:t>
            </a:r>
            <a:r>
              <a:rPr lang="ru-RU" sz="1800" b="1" i="1" smtClean="0"/>
              <a:t>веществ</a:t>
            </a:r>
            <a:r>
              <a:rPr lang="ru-RU" sz="1800" smtClean="0"/>
              <a:t>. Железо, стекло, соль, вода, полиэтилен — это вещества.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В настоящее время известно более </a:t>
            </a:r>
            <a:r>
              <a:rPr lang="ru-RU" sz="1800" b="1" i="1" smtClean="0"/>
              <a:t>7 млн. </a:t>
            </a:r>
            <a:r>
              <a:rPr lang="ru-RU" sz="1800" smtClean="0"/>
              <a:t>разных веществ,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каждый год люди синтезируют новые, ранее неизвестные. Ученые многих стран работают над созданием экологически чистого автомобильного топлива, высокоэффективных минеральных удобрений, лекарств от гриппа, СПИДа и многих других болезней.</a:t>
            </a:r>
          </a:p>
          <a:p>
            <a:pPr eaLnBrk="1" hangingPunct="1">
              <a:lnSpc>
                <a:spcPct val="80000"/>
              </a:lnSpc>
            </a:pPr>
            <a:endParaRPr lang="uk-UA" sz="180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Содержимое 2"/>
          <p:cNvSpPr>
            <a:spLocks noGrp="1"/>
          </p:cNvSpPr>
          <p:nvPr>
            <p:ph idx="1"/>
          </p:nvPr>
        </p:nvSpPr>
        <p:spPr>
          <a:xfrm>
            <a:off x="539750" y="260350"/>
            <a:ext cx="8353425" cy="1873250"/>
          </a:xfrm>
          <a:ln>
            <a:solidFill>
              <a:srgbClr val="7030A0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В природе вещества находятся в трех состояниях: твердом, жидком, газообразном. Вещества могут переходить из одного состояния в другое.</a:t>
            </a:r>
          </a:p>
        </p:txBody>
      </p:sp>
      <p:pic>
        <p:nvPicPr>
          <p:cNvPr id="5123" name="Picture 2" descr="http://cs10428.vkontakte.ru/u7762072/-6/x_a2b134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5038"/>
            <a:ext cx="3168650" cy="2376487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5124" name="Picture 4" descr="http://img0.liveinternet.ru/images/attach/c/1/73/990/73990630_mfwnvay5xcwbva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6238" y="3141663"/>
            <a:ext cx="3287712" cy="2465387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5125" name="Picture 6" descr="http://img-fotki.yandex.ru/get/4401/monisto69.137/0_45058_a6537956_X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2565400"/>
            <a:ext cx="2663825" cy="399891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539750" y="908050"/>
            <a:ext cx="7993063" cy="8318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 большинстве случаев вещества встречаются в виде</a:t>
            </a:r>
            <a:r>
              <a:rPr lang="ru-RU" sz="2400" b="1"/>
              <a:t> </a:t>
            </a:r>
            <a:r>
              <a:rPr lang="ru-RU" sz="2400" b="1" i="1">
                <a:solidFill>
                  <a:srgbClr val="7030A0"/>
                </a:solidFill>
              </a:rPr>
              <a:t>смесей</a:t>
            </a:r>
            <a:r>
              <a:rPr lang="ru-RU" sz="2400" b="1">
                <a:solidFill>
                  <a:srgbClr val="7030A0"/>
                </a:solidFill>
              </a:rPr>
              <a:t>.</a:t>
            </a:r>
            <a:endParaRPr lang="ru-RU" sz="2400">
              <a:solidFill>
                <a:srgbClr val="7030A0"/>
              </a:solidFill>
            </a:endParaRPr>
          </a:p>
        </p:txBody>
      </p:sp>
      <p:sp>
        <p:nvSpPr>
          <p:cNvPr id="6147" name="Прямоугольник 4"/>
          <p:cNvSpPr>
            <a:spLocks noChangeArrowheads="1"/>
          </p:cNvSpPr>
          <p:nvPr/>
        </p:nvSpPr>
        <p:spPr bwMode="auto">
          <a:xfrm>
            <a:off x="755650" y="5157788"/>
            <a:ext cx="7777163" cy="12001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/>
              <a:t>В однородном на вид молоке только под микроскопом можно различить капельки жира и белки, плавающие в жидкости (воде).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188640"/>
            <a:ext cx="1650131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Смеси</a:t>
            </a:r>
          </a:p>
        </p:txBody>
      </p:sp>
      <p:pic>
        <p:nvPicPr>
          <p:cNvPr id="6149" name="Picture 6" descr="http://im5-tub-ru.yandex.net/i?id=274977135-48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1989138"/>
            <a:ext cx="3332162" cy="2232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201736" name="Picture 8" descr="http://img1.liveinternet.ru/images/foto/b/3/25/2835025/f_16347326.jpg"/>
          <p:cNvPicPr>
            <a:picLocks noChangeAspect="1" noChangeArrowheads="1"/>
          </p:cNvPicPr>
          <p:nvPr/>
        </p:nvPicPr>
        <p:blipFill>
          <a:blip r:embed="rId4" cstate="print"/>
          <a:srcRect l="27302" t="16143" r="17301" b="8528"/>
          <a:stretch>
            <a:fillRect/>
          </a:stretch>
        </p:blipFill>
        <p:spPr bwMode="auto">
          <a:xfrm>
            <a:off x="5076056" y="1759482"/>
            <a:ext cx="1944216" cy="2016224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</p:pic>
      <p:pic>
        <p:nvPicPr>
          <p:cNvPr id="6151" name="Picture 10" descr="http://img1.liveinternet.ru/images/foto/b/3/25/2835025/f_163473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1628775"/>
            <a:ext cx="4103688" cy="30797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oaomkk.ru/images/product_brus/image_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313" y="1844675"/>
            <a:ext cx="3024187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http://img-fotki.yandex.ru/get/16/lara-golota.2/0_ca0d_6491b1f7_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4437063"/>
            <a:ext cx="2441575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 descr="http://www.catalogmineralov.ru/pic/1516471811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5175" y="4138613"/>
            <a:ext cx="1954213" cy="195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10" descr="http://photo.tcw.ru/i/430/200/1816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325" y="4292600"/>
            <a:ext cx="1300163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900113" y="3860800"/>
            <a:ext cx="8763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7030A0"/>
                </a:solidFill>
              </a:rPr>
              <a:t>Кварц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56100" y="4149725"/>
            <a:ext cx="96520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7030A0"/>
                </a:solidFill>
              </a:rPr>
              <a:t>Слюда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4888" y="4076700"/>
            <a:ext cx="192087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b="1" i="1">
                <a:solidFill>
                  <a:srgbClr val="7030A0"/>
                </a:solidFill>
              </a:rPr>
              <a:t>Полевой шпат</a:t>
            </a:r>
          </a:p>
        </p:txBody>
      </p:sp>
      <p:sp>
        <p:nvSpPr>
          <p:cNvPr id="12" name="Выгнутая влево стрелка 11"/>
          <p:cNvSpPr/>
          <p:nvPr/>
        </p:nvSpPr>
        <p:spPr>
          <a:xfrm rot="9965880">
            <a:off x="5788025" y="2851150"/>
            <a:ext cx="731838" cy="1216025"/>
          </a:xfrm>
          <a:prstGeom prst="curvedRight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rot="17395137">
            <a:off x="1416050" y="3063876"/>
            <a:ext cx="1309687" cy="792162"/>
          </a:xfrm>
          <a:prstGeom prst="curvedDownArrow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 вверх 15"/>
          <p:cNvSpPr/>
          <p:nvPr/>
        </p:nvSpPr>
        <p:spPr>
          <a:xfrm>
            <a:off x="4067175" y="3933825"/>
            <a:ext cx="357188" cy="428625"/>
          </a:xfrm>
          <a:prstGeom prst="up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7180" name="Прямоугольник 12"/>
          <p:cNvSpPr>
            <a:spLocks noChangeArrowheads="1"/>
          </p:cNvSpPr>
          <p:nvPr/>
        </p:nvSpPr>
        <p:spPr bwMode="auto">
          <a:xfrm>
            <a:off x="468313" y="692150"/>
            <a:ext cx="8280400" cy="12001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Например, глядя на кусочек гранита, можно увидеть, что он состоит из смеси веществ: кварца, слюды и полевого шпата.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165754" y="0"/>
            <a:ext cx="1755672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Гранит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684213" y="188913"/>
            <a:ext cx="7848600" cy="12001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/>
              <a:t>Примеси могут резко менять свойства веществ. Небольшая добавка соли или сахара изменит вкус воды, капля чернил — ее цвет.</a:t>
            </a:r>
          </a:p>
        </p:txBody>
      </p:sp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611188" y="5445125"/>
            <a:ext cx="8137525" cy="12001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/>
              <a:t>В смеси каждое вещество сохраняет свои свойства. Зная эти свойства, смеси можно разделять на составные части.</a:t>
            </a:r>
          </a:p>
        </p:txBody>
      </p:sp>
      <p:pic>
        <p:nvPicPr>
          <p:cNvPr id="8196" name="Picture 2" descr="http://h4x3d.com/feat/themes/glass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628775"/>
            <a:ext cx="2663825" cy="35496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8197" name="Picture 4" descr="http://images.tiu.ru/1294013_w640_h640_1258645040kolba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9875" y="1557338"/>
            <a:ext cx="3660775" cy="316706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aleks-7zklass.narod.ru/images/xim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2276475"/>
            <a:ext cx="1738313" cy="27368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9219" name="Picture 2" descr="http://aleks-7zklass.narod.ru/images/xim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8163" y="2276475"/>
            <a:ext cx="12192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http://aleks-7zklass.narod.ru/images/xim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65463" y="2133600"/>
            <a:ext cx="1371600" cy="28797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9221" name="Picture 6" descr="http://aleks-7zklass.narod.ru/images/xim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2276475"/>
            <a:ext cx="2897187" cy="27368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9222" name="Picture 8" descr="http://aleks-7zklass.narod.ru/images/xim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08850" y="1700213"/>
            <a:ext cx="1460500" cy="3313112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9223" name="Прямоугольник 10"/>
          <p:cNvSpPr>
            <a:spLocks noChangeArrowheads="1"/>
          </p:cNvSpPr>
          <p:nvPr/>
        </p:nvSpPr>
        <p:spPr bwMode="auto">
          <a:xfrm>
            <a:off x="1692275" y="1341438"/>
            <a:ext cx="5580063" cy="36830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ОСНОВНЫЕ СПОСОБЫ РАЗДЕЛЕНИЯ СМЕСЕЙ</a:t>
            </a:r>
            <a:endParaRPr lang="ru-RU"/>
          </a:p>
        </p:txBody>
      </p:sp>
      <p:sp>
        <p:nvSpPr>
          <p:cNvPr id="9224" name="TextBox 12"/>
          <p:cNvSpPr txBox="1">
            <a:spLocks noChangeArrowheads="1"/>
          </p:cNvSpPr>
          <p:nvPr/>
        </p:nvSpPr>
        <p:spPr bwMode="auto">
          <a:xfrm>
            <a:off x="287338" y="0"/>
            <a:ext cx="8569325" cy="101600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/>
              <a:t>Вещества без примесей называются </a:t>
            </a:r>
            <a:r>
              <a:rPr lang="ru-RU" sz="2000" b="1" i="1"/>
              <a:t>чистыми. </a:t>
            </a:r>
            <a:r>
              <a:rPr lang="ru-RU" sz="2000"/>
              <a:t>Чистые вещества используют в электронике, атомной промышленности, при производстве лекарственных препаратов.</a:t>
            </a:r>
            <a:endParaRPr lang="ru-RU" sz="2000" b="1" i="1"/>
          </a:p>
        </p:txBody>
      </p:sp>
      <p:sp>
        <p:nvSpPr>
          <p:cNvPr id="9225" name="Прямоугольник 13"/>
          <p:cNvSpPr>
            <a:spLocks noChangeArrowheads="1"/>
          </p:cNvSpPr>
          <p:nvPr/>
        </p:nvSpPr>
        <p:spPr bwMode="auto">
          <a:xfrm>
            <a:off x="250825" y="5805488"/>
            <a:ext cx="8642350" cy="4000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/>
              <a:t>Эти способы используются не только в промышленности, но и в быту.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00189" y="188640"/>
            <a:ext cx="7143622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Простые и сложные вещества</a:t>
            </a:r>
          </a:p>
        </p:txBody>
      </p:sp>
      <p:sp>
        <p:nvSpPr>
          <p:cNvPr id="10243" name="Прямоугольник 6"/>
          <p:cNvSpPr>
            <a:spLocks noChangeArrowheads="1"/>
          </p:cNvSpPr>
          <p:nvPr/>
        </p:nvSpPr>
        <p:spPr bwMode="auto">
          <a:xfrm>
            <a:off x="971550" y="2708275"/>
            <a:ext cx="7200900" cy="157003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 настоящее время известно, что все вещества состоят из мельчайших частиц: </a:t>
            </a:r>
            <a:r>
              <a:rPr lang="ru-RU" sz="2400" b="1" i="1">
                <a:solidFill>
                  <a:srgbClr val="7030A0"/>
                </a:solidFill>
              </a:rPr>
              <a:t>молекул</a:t>
            </a:r>
            <a:r>
              <a:rPr lang="ru-RU" sz="2400"/>
              <a:t>, </a:t>
            </a:r>
            <a:r>
              <a:rPr lang="ru-RU" sz="2400" b="1" i="1">
                <a:solidFill>
                  <a:srgbClr val="7030A0"/>
                </a:solidFill>
              </a:rPr>
              <a:t>атомов</a:t>
            </a:r>
            <a:r>
              <a:rPr lang="ru-RU" sz="2400"/>
              <a:t> или </a:t>
            </a:r>
            <a:r>
              <a:rPr lang="ru-RU" sz="2400" b="1" i="1"/>
              <a:t>ионов</a:t>
            </a:r>
            <a:r>
              <a:rPr lang="ru-RU" sz="2400"/>
              <a:t>. Они так малы, что увидеть их невооруженным глазом невозможно.</a:t>
            </a:r>
          </a:p>
        </p:txBody>
      </p:sp>
      <p:sp>
        <p:nvSpPr>
          <p:cNvPr id="10244" name="Прямоугольник 7"/>
          <p:cNvSpPr>
            <a:spLocks noChangeArrowheads="1"/>
          </p:cNvSpPr>
          <p:nvPr/>
        </p:nvSpPr>
        <p:spPr bwMode="auto">
          <a:xfrm>
            <a:off x="971550" y="1196975"/>
            <a:ext cx="7200900" cy="157003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Вещества бывают </a:t>
            </a:r>
            <a:r>
              <a:rPr lang="ru-RU" sz="2400" b="1" i="1"/>
              <a:t>простые</a:t>
            </a:r>
            <a:r>
              <a:rPr lang="ru-RU" sz="2400"/>
              <a:t> и </a:t>
            </a:r>
            <a:r>
              <a:rPr lang="ru-RU" sz="2400" b="1" i="1"/>
              <a:t>сложны</a:t>
            </a:r>
            <a:r>
              <a:rPr lang="ru-RU" sz="2400"/>
              <a:t>е. Для того, чтобы ответить на вопрос, чем они отличаются, нужно знать особенности строения вещества.</a:t>
            </a:r>
          </a:p>
        </p:txBody>
      </p:sp>
      <p:pic>
        <p:nvPicPr>
          <p:cNvPr id="220162" name="Picture 2" descr="http://aleks-7zklass.narod.ru/images/molekulasaxar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315673"/>
            <a:ext cx="2808312" cy="2542327"/>
          </a:xfrm>
          <a:prstGeom prst="ellipse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684213" y="1052513"/>
            <a:ext cx="7920037" cy="163195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/>
              <a:t>Изучая строение атомов, ученые установили,  что атомы отличаются друг от друга, т. е. в природе существуют разные виды атомов: один вид — атомы кислорода, другой — атомы водорода</a:t>
            </a:r>
            <a:r>
              <a:rPr lang="en-US" sz="2000"/>
              <a:t> </a:t>
            </a:r>
            <a:r>
              <a:rPr lang="ru-RU" sz="2000"/>
              <a:t> и т. д. Современной науке известно </a:t>
            </a:r>
            <a:r>
              <a:rPr lang="ru-RU" sz="2000" b="1" i="1">
                <a:solidFill>
                  <a:srgbClr val="7030A0"/>
                </a:solidFill>
              </a:rPr>
              <a:t>110 атомов </a:t>
            </a:r>
            <a:r>
              <a:rPr lang="ru-RU" sz="2000"/>
              <a:t>(элементов).</a:t>
            </a:r>
          </a:p>
        </p:txBody>
      </p:sp>
      <p:pic>
        <p:nvPicPr>
          <p:cNvPr id="11267" name="Picture 2" descr="http://www.home-edu.ru/user/uatml/00000542/Chemistry/picture/13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3400" y="2708275"/>
            <a:ext cx="6070600" cy="2754313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11268" name="Picture 4" descr="http://www.ostinter.info/elektronbook/atom_0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4508500"/>
            <a:ext cx="2857500" cy="197802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00127" y="188640"/>
            <a:ext cx="1743747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Атомы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gge">
  <a:themeElements>
    <a:clrScheme name="template 4">
      <a:dk1>
        <a:srgbClr val="4D4D4D"/>
      </a:dk1>
      <a:lt1>
        <a:srgbClr val="FFFFFF"/>
      </a:lt1>
      <a:dk2>
        <a:srgbClr val="4D4D4D"/>
      </a:dk2>
      <a:lt2>
        <a:srgbClr val="003399"/>
      </a:lt2>
      <a:accent1>
        <a:srgbClr val="33CCFF"/>
      </a:accent1>
      <a:accent2>
        <a:srgbClr val="6699FF"/>
      </a:accent2>
      <a:accent3>
        <a:srgbClr val="FFFFFF"/>
      </a:accent3>
      <a:accent4>
        <a:srgbClr val="404040"/>
      </a:accent4>
      <a:accent5>
        <a:srgbClr val="ADE2FF"/>
      </a:accent5>
      <a:accent6>
        <a:srgbClr val="5C8AE7"/>
      </a:accent6>
      <a:hlink>
        <a:srgbClr val="0066CC"/>
      </a:hlink>
      <a:folHlink>
        <a:srgbClr val="DDDDDD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4D4D4D"/>
        </a:dk2>
        <a:lt2>
          <a:srgbClr val="0099FF"/>
        </a:lt2>
        <a:accent1>
          <a:srgbClr val="003399"/>
        </a:accent1>
        <a:accent2>
          <a:srgbClr val="CCECFF"/>
        </a:accent2>
        <a:accent3>
          <a:srgbClr val="FFFFFF"/>
        </a:accent3>
        <a:accent4>
          <a:srgbClr val="404040"/>
        </a:accent4>
        <a:accent5>
          <a:srgbClr val="AAADCA"/>
        </a:accent5>
        <a:accent6>
          <a:srgbClr val="B9D6E7"/>
        </a:accent6>
        <a:hlink>
          <a:srgbClr val="66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6699FF"/>
        </a:accent1>
        <a:accent2>
          <a:srgbClr val="CCECFF"/>
        </a:accent2>
        <a:accent3>
          <a:srgbClr val="FFFFFF"/>
        </a:accent3>
        <a:accent4>
          <a:srgbClr val="404040"/>
        </a:accent4>
        <a:accent5>
          <a:srgbClr val="B8CAFF"/>
        </a:accent5>
        <a:accent6>
          <a:srgbClr val="B9D6E7"/>
        </a:accent6>
        <a:hlink>
          <a:srgbClr val="0099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33CCFF"/>
        </a:accent1>
        <a:accent2>
          <a:srgbClr val="6699FF"/>
        </a:accent2>
        <a:accent3>
          <a:srgbClr val="FFFFFF"/>
        </a:accent3>
        <a:accent4>
          <a:srgbClr val="404040"/>
        </a:accent4>
        <a:accent5>
          <a:srgbClr val="ADE2FF"/>
        </a:accent5>
        <a:accent6>
          <a:srgbClr val="5C8AE7"/>
        </a:accent6>
        <a:hlink>
          <a:srgbClr val="0099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4D4D4D"/>
        </a:dk2>
        <a:lt2>
          <a:srgbClr val="003399"/>
        </a:lt2>
        <a:accent1>
          <a:srgbClr val="33CCFF"/>
        </a:accent1>
        <a:accent2>
          <a:srgbClr val="6699FF"/>
        </a:accent2>
        <a:accent3>
          <a:srgbClr val="FFFFFF"/>
        </a:accent3>
        <a:accent4>
          <a:srgbClr val="404040"/>
        </a:accent4>
        <a:accent5>
          <a:srgbClr val="ADE2FF"/>
        </a:accent5>
        <a:accent6>
          <a:srgbClr val="5C8AE7"/>
        </a:accent6>
        <a:hlink>
          <a:srgbClr val="0066C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ggge</Template>
  <TotalTime>202</TotalTime>
  <Words>492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Tahoma</vt:lpstr>
      <vt:lpstr>Verdana</vt:lpstr>
      <vt:lpstr>굴림</vt:lpstr>
      <vt:lpstr>ggge</vt:lpstr>
      <vt:lpstr>Вещества и явления в окружающем мире</vt:lpstr>
      <vt:lpstr>Вещества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Вещества и явления в окружающем мире</dc:title>
  <dc:creator>user</dc:creator>
  <cp:lastModifiedBy>супер</cp:lastModifiedBy>
  <cp:revision>4</cp:revision>
  <dcterms:created xsi:type="dcterms:W3CDTF">2012-11-13T14:49:19Z</dcterms:created>
  <dcterms:modified xsi:type="dcterms:W3CDTF">2014-12-18T11:42:27Z</dcterms:modified>
</cp:coreProperties>
</file>