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7" r:id="rId5"/>
    <p:sldId id="276" r:id="rId6"/>
    <p:sldId id="258" r:id="rId7"/>
    <p:sldId id="271" r:id="rId8"/>
    <p:sldId id="262" r:id="rId9"/>
    <p:sldId id="275" r:id="rId10"/>
    <p:sldId id="267" r:id="rId11"/>
    <p:sldId id="263" r:id="rId12"/>
    <p:sldId id="272" r:id="rId13"/>
    <p:sldId id="264" r:id="rId14"/>
    <p:sldId id="265" r:id="rId15"/>
    <p:sldId id="270" r:id="rId16"/>
    <p:sldId id="266" r:id="rId17"/>
    <p:sldId id="273" r:id="rId18"/>
    <p:sldId id="268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F3F3F3"/>
    <a:srgbClr val="EEEEEE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68932040193793642"/>
          <c:y val="0.11627897884080549"/>
          <c:w val="0.31067961165048541"/>
          <c:h val="0.8837209302325581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918510076643657E-2"/>
          <c:y val="0.24310063803291618"/>
          <c:w val="0.48428904355062191"/>
          <c:h val="0.74697018506320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67323824578000024"/>
          <c:y val="7.1138036912850075E-2"/>
          <c:w val="0.32676175421999981"/>
          <c:h val="0.9288617853669061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12-4E9D-AC17-FD3A2DDF09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12-4E9D-AC17-FD3A2DDF09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12-4E9D-AC17-FD3A2DDF09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12-4E9D-AC17-FD3A2DDF09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12-4E9D-AC17-FD3A2DDF0905}"/>
              </c:ext>
            </c:extLst>
          </c:dPt>
          <c:dLbls>
            <c:dLbl>
              <c:idx val="3"/>
              <c:layout>
                <c:manualLayout>
                  <c:x val="2.8527432339476522E-2"/>
                  <c:y val="-8.8219084985998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12-4E9D-AC17-FD3A2DDF0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Студии раннего развития</c:v>
                </c:pt>
                <c:pt idx="1">
                  <c:v>Танцевальные школы</c:v>
                </c:pt>
                <c:pt idx="2">
                  <c:v>Языковые школы</c:v>
                </c:pt>
                <c:pt idx="3">
                  <c:v>Театральные студии</c:v>
                </c:pt>
                <c:pt idx="4">
                  <c:v>Танцевальная студия "Танцуем Вместе"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50</c:v>
                </c:pt>
                <c:pt idx="1">
                  <c:v>23</c:v>
                </c:pt>
                <c:pt idx="2">
                  <c:v>15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812-4E9D-AC17-FD3A2DDF0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5504245315989575E-2"/>
          <c:y val="0.16907051747542171"/>
          <c:w val="0.51496465269075087"/>
          <c:h val="0.7758531963881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61538626963242E-2"/>
          <c:y val="0"/>
          <c:w val="0.45498389497805275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91C-4CCD-B746-2A1C892C4E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1C-4CCD-B746-2A1C892C4E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1C-4CCD-B746-2A1C892C4EF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1C-4CCD-B746-2A1C892C4EFE}"/>
              </c:ext>
            </c:extLst>
          </c:dPt>
          <c:dLbls>
            <c:dLbl>
              <c:idx val="0"/>
              <c:layout>
                <c:manualLayout>
                  <c:x val="-0.11783696891061712"/>
                  <c:y val="-0.194417518254818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1C-4CCD-B746-2A1C892C4EFE}"/>
                </c:ext>
              </c:extLst>
            </c:dLbl>
            <c:dLbl>
              <c:idx val="1"/>
              <c:layout>
                <c:manualLayout>
                  <c:x val="3.564848997498226E-2"/>
                  <c:y val="1.2388986354110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1C-4CCD-B746-2A1C892C4EFE}"/>
                </c:ext>
              </c:extLst>
            </c:dLbl>
            <c:dLbl>
              <c:idx val="2"/>
              <c:layout>
                <c:manualLayout>
                  <c:x val="9.4363869554101143E-2"/>
                  <c:y val="-3.5862271402338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1C-4CCD-B746-2A1C892C4EFE}"/>
                </c:ext>
              </c:extLst>
            </c:dLbl>
            <c:dLbl>
              <c:idx val="3"/>
              <c:layout>
                <c:manualLayout>
                  <c:x val="5.1911067543123947E-2"/>
                  <c:y val="-5.255925847549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1C-4CCD-B746-2A1C892C4E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Мама+Малыш</c:v>
                </c:pt>
                <c:pt idx="1">
                  <c:v>ДЕТИ-3-4,5</c:v>
                </c:pt>
                <c:pt idx="2">
                  <c:v>ДЕТИ-5-6.5</c:v>
                </c:pt>
                <c:pt idx="3">
                  <c:v>Индивидуальные  занятия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10330</c:v>
                </c:pt>
                <c:pt idx="1">
                  <c:v>4780</c:v>
                </c:pt>
                <c:pt idx="2">
                  <c:v>5429</c:v>
                </c:pt>
                <c:pt idx="3">
                  <c:v>1211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1C-4CCD-B746-2A1C892C4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64633586856013"/>
          <c:y val="5.2719109023762555E-2"/>
          <c:w val="0.40238466032501552"/>
          <c:h val="0.84477672279350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951619723459524E-2"/>
          <c:y val="2.8822248282794439E-2"/>
          <c:w val="0.49756810977684091"/>
          <c:h val="0.9711777517172055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4A-48CF-B91C-D1A661918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4A-48CF-B91C-D1A6619181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D4A-48CF-B91C-D1A6619181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4A-48CF-B91C-D1A661918156}"/>
              </c:ext>
            </c:extLst>
          </c:dPt>
          <c:dLbls>
            <c:dLbl>
              <c:idx val="0"/>
              <c:layout>
                <c:manualLayout>
                  <c:x val="-0.1807386600281691"/>
                  <c:y val="3.17226503601943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4A-48CF-B91C-D1A661918156}"/>
                </c:ext>
              </c:extLst>
            </c:dLbl>
            <c:dLbl>
              <c:idx val="1"/>
              <c:layout>
                <c:manualLayout>
                  <c:x val="0.10699840078339362"/>
                  <c:y val="-0.22836320991790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4A-48CF-B91C-D1A661918156}"/>
                </c:ext>
              </c:extLst>
            </c:dLbl>
            <c:dLbl>
              <c:idx val="3"/>
              <c:layout>
                <c:manualLayout>
                  <c:x val="6.9002277105355114E-2"/>
                  <c:y val="-0.222078242711608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4A-48CF-B91C-D1A661918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Мама+Малыш</c:v>
                </c:pt>
                <c:pt idx="1">
                  <c:v>ДЕТИ-3-4,5</c:v>
                </c:pt>
                <c:pt idx="2">
                  <c:v>ДЕТИ-5-6.5</c:v>
                </c:pt>
                <c:pt idx="3">
                  <c:v>Индивидуальные  занятия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2066</c:v>
                </c:pt>
                <c:pt idx="1">
                  <c:v>956</c:v>
                </c:pt>
                <c:pt idx="2">
                  <c:v>1085.8</c:v>
                </c:pt>
                <c:pt idx="3">
                  <c:v>242.2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4A-48CF-B91C-D1A661918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073745144532164"/>
          <c:y val="0"/>
          <c:w val="0.4092625485546784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FAEB5-4C94-43E2-9389-EFB61E861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CC0842B-36F4-4FDA-B0D8-F5DDE6C9B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8B6E0D-E190-4DD2-A0B5-4837C431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272E3A-C2A2-490C-AA60-724B7186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67DFD-D2C2-484A-81A4-7FB99368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7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26791C-1C1E-47B6-816B-7206EA53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6237A4-918F-4264-AB35-ADD4BAA20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A53167-E6F4-40C4-BEA9-D89D031C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79B15A-1C2F-48C1-9815-5CDBAA0B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F9CF08-40A7-4E76-AF12-7EE9DCD0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0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F05F93C-B0D3-4C25-907F-87B97C041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7EFE57-C56E-4B84-BA2B-739CBA448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7BCBAB-0D6F-4F6F-B443-D68F1CB4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AF46A8-4E2E-4ACB-B2E4-D42864BF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999B74-1322-4534-BFDF-7ED8C84C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3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A908BB-9E4B-41AB-8565-ABBDC4B1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E32741-5C9A-4E79-8F6E-F6A733057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28B77B-AD65-4DFB-8D2A-845F0EB3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0DD9DE-A825-428B-9720-A529A454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AA2913-A73F-434A-AE52-BD201471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FFC11-E868-413C-B6B4-0D9AC557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E69732-97F6-4B4F-95D5-24F9FB3C3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8D020A-2B72-467D-970B-676FD87C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EC8A2F-B433-4CE7-8B6E-F90F4A8C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398C10-4139-43B2-ACEC-0E0E1858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9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6AD14-15EC-45AE-A3F5-FB939183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4B23C0-182A-4269-9031-3B6637ADB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4510C2-00CF-4FA6-9E92-4626AB091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D2A6E9-4212-4AD2-88F4-E6CFCDC5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A0E7C8-3939-4F3C-807F-5E7CBBA3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D1BE80-C554-4903-A538-176EB6CB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3D1F63-2B4B-411C-B9F3-1C10804D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4B9844-BB58-4A58-B2ED-9E9EC7E22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0C8811-1019-4EBE-AB5B-50D06310B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66E1D47-952D-4E04-872D-5EA56418B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D357C7-463F-4A42-96E8-EA41F705D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02A26D1-F45C-4104-9CDA-7F8DFE04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F2A2257-21B5-4B08-8260-102314E0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1E0483-3545-4508-A2B7-366BDB4D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8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54072-268D-4DC7-AD74-2DD16D04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FBDCFD-4DBD-4CDD-B3C0-06A08ED5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7ABDB9-62A9-4B50-9F4F-99A01BE9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800DA7-F3C4-4FD9-9712-46A689FA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2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E19FAC5-D3C5-4462-8C3C-AE7A42A5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9834C62-9433-4D79-877A-980346C4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498848-435A-464E-8B1A-2F2E3703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3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A2393E-B4CB-461B-8223-5AE3F7BC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824859-0306-4CAC-9061-3A50A072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CF706A-9C1D-4B5C-BF76-3C2FB3D49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B31D5E-5D98-437D-85D7-35A9074C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A9FA60-C128-4FE2-BBD2-F4C8DEA1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8FD977-267D-47F0-968A-9D7370BF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3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BCEBC-DD85-4C6C-AC94-297416E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7818BDA-7DCF-44C3-95B1-0206B7B46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C55E35-1724-41C6-8AAF-8CA7945C3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21AE3C-4590-4CD3-A9AB-590213A3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42F23C-283D-41D4-8899-46064721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6FA59D-B757-4609-B0B2-F143480B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9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7D5B18-0A1B-4D23-8F76-E814BF5A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4A5C29-0164-43A7-BFC1-1A47D48DD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A114CB-1912-4DC1-AA12-879B9AD11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87383-F518-419B-B6C0-BFE8BD6B3E7F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E4371D-D8CB-45DB-8EC0-E371BA175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AC0D73-8D12-4D96-ADA3-373E972FB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314C4-1763-4223-9F80-8B77990C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6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forms/d/110rd-fTEUtKsdzjZucprkFahSMNtPDVle_JmitGR05Y/viewform?edit_requested=true" TargetMode="External"/><Relationship Id="rId5" Type="http://schemas.openxmlformats.org/officeDocument/2006/relationships/hyperlink" Target="https://www.survio.com/survey/d/J1S3W5F8A0L9A6Z1S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ryansk.gks.ru/folder/2794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ales.ru/blogs/university/kak-postroit-smm-strategiy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ales.ru/blogs/university/pravila-oformleniya-rassylok" TargetMode="External"/><Relationship Id="rId4" Type="http://schemas.openxmlformats.org/officeDocument/2006/relationships/hyperlink" Target="https://www.insales.ru/blogs/university/kontekstnaya-reklama-internet-magazi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vk.com/public191566799" TargetMode="External"/><Relationship Id="rId7" Type="http://schemas.openxmlformats.org/officeDocument/2006/relationships/hyperlink" Target="https://vk.com/away.php?to=https://www.facebook.com/profile.php?id%3D100047241311413&amp;cc_key=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ww.instagram.com/dance_together_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FB82A9-7A49-46E1-A5AD-F95EA3DC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6FBE8B-D195-4F68-97AD-CC132521A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0560" y="145774"/>
            <a:ext cx="6374294" cy="799202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</a:t>
            </a:r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РинЛин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BA42C8-A5CC-4202-8C89-6B77DE994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842" y="5686460"/>
            <a:ext cx="7209183" cy="744675"/>
          </a:xfrm>
        </p:spPr>
        <p:txBody>
          <a:bodyPr>
            <a:normAutofit/>
          </a:bodyPr>
          <a:lstStyle/>
          <a:p>
            <a:r>
              <a:rPr lang="ru-RU" sz="4400" b="1" dirty="0"/>
              <a:t>Целевая аудитория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C5D6889-27AD-4519-A5F9-B31DFBB25E1D}"/>
              </a:ext>
            </a:extLst>
          </p:cNvPr>
          <p:cNvSpPr/>
          <p:nvPr/>
        </p:nvSpPr>
        <p:spPr>
          <a:xfrm>
            <a:off x="0" y="-26504"/>
            <a:ext cx="12192001" cy="2915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FEBF791-2067-477F-88EC-901EEFADD9AC}"/>
              </a:ext>
            </a:extLst>
          </p:cNvPr>
          <p:cNvSpPr/>
          <p:nvPr/>
        </p:nvSpPr>
        <p:spPr>
          <a:xfrm>
            <a:off x="0" y="799202"/>
            <a:ext cx="12192000" cy="2915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7533C3-6F06-4679-BDE4-E3273F8582F9}"/>
              </a:ext>
            </a:extLst>
          </p:cNvPr>
          <p:cNvSpPr txBox="1"/>
          <p:nvPr/>
        </p:nvSpPr>
        <p:spPr>
          <a:xfrm>
            <a:off x="2630560" y="1117254"/>
            <a:ext cx="708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Танцевальная студия «Танцуем Вместе»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9B5717-8EA8-45FD-B5F4-751686796666}"/>
              </a:ext>
            </a:extLst>
          </p:cNvPr>
          <p:cNvSpPr txBox="1"/>
          <p:nvPr/>
        </p:nvSpPr>
        <p:spPr>
          <a:xfrm>
            <a:off x="7540486" y="4572000"/>
            <a:ext cx="465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Борисенкова Ирина Владимировна</a:t>
            </a:r>
          </a:p>
          <a:p>
            <a:r>
              <a:rPr lang="ru-RU" sz="2000" b="1" i="1" dirty="0"/>
              <a:t>Ребус Алина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271754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AE5113-167E-4138-A0DE-8A1AB567E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0B4578-A909-401B-94A5-8574ECC24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5E59FD-4DCF-4CD8-9A86-6171C3D6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97"/>
            <a:ext cx="12192000" cy="68762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746E496-8342-4566-B6D6-6E751FF8F75F}"/>
              </a:ext>
            </a:extLst>
          </p:cNvPr>
          <p:cNvSpPr/>
          <p:nvPr/>
        </p:nvSpPr>
        <p:spPr>
          <a:xfrm>
            <a:off x="0" y="730621"/>
            <a:ext cx="12192000" cy="3180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9954B8-4E40-41A6-B2A6-9764DE97D0D6}"/>
              </a:ext>
            </a:extLst>
          </p:cNvPr>
          <p:cNvSpPr txBox="1"/>
          <p:nvPr/>
        </p:nvSpPr>
        <p:spPr>
          <a:xfrm>
            <a:off x="0" y="94318"/>
            <a:ext cx="1270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Коммуникационные приемы для определения целевой группы</a:t>
            </a:r>
            <a:endParaRPr lang="ru-RU" sz="3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5E1408-F8F3-4498-AFBC-4634FC448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9" t="17094" r="21418" b="7888"/>
          <a:stretch/>
        </p:blipFill>
        <p:spPr>
          <a:xfrm>
            <a:off x="515815" y="2716696"/>
            <a:ext cx="5103108" cy="40295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227AEB4-6447-4862-90A1-FDAF5205A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19834" r="24069" b="21963"/>
          <a:stretch/>
        </p:blipFill>
        <p:spPr>
          <a:xfrm>
            <a:off x="7036904" y="2835964"/>
            <a:ext cx="4639281" cy="29040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E269B-ADF4-4472-ADCA-1951F4981C2B}"/>
              </a:ext>
            </a:extLst>
          </p:cNvPr>
          <p:cNvSpPr txBox="1"/>
          <p:nvPr/>
        </p:nvSpPr>
        <p:spPr>
          <a:xfrm>
            <a:off x="212035" y="1338094"/>
            <a:ext cx="11767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5"/>
              </a:rPr>
              <a:t>https://www.survio.com/survey/d/J1S3W5F8A0L9A6Z1S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>
                <a:hlinkClick r:id="rId6"/>
              </a:rPr>
              <a:t>https://docs.google.com/forms/d/110rd-fTEUtKsdzjZucprkFahSMNtPDVle_JmitGR05Y/viewform?edit_requested=true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090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4C2AD3-BD6C-437E-B51C-A6714532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46806-0C1A-4746-9D3D-E4831523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591" y="0"/>
            <a:ext cx="4475921" cy="72155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6348A0E-9DF5-4C18-B2A9-12EAD68F1787}"/>
              </a:ext>
            </a:extLst>
          </p:cNvPr>
          <p:cNvSpPr/>
          <p:nvPr/>
        </p:nvSpPr>
        <p:spPr>
          <a:xfrm>
            <a:off x="0" y="681037"/>
            <a:ext cx="12192000" cy="3313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00527015-B63B-4084-A420-9531A182B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475" r="3678"/>
          <a:stretch/>
        </p:blipFill>
        <p:spPr>
          <a:xfrm>
            <a:off x="5946084" y="1256816"/>
            <a:ext cx="5967212" cy="5342779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71550D0-BA6E-454E-A5DF-47997FC4C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r="11353"/>
          <a:stretch/>
        </p:blipFill>
        <p:spPr>
          <a:xfrm>
            <a:off x="278704" y="1256816"/>
            <a:ext cx="5180821" cy="54980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7DAF7C7-54C4-4B2C-B3D8-5B372E4A455B}"/>
              </a:ext>
            </a:extLst>
          </p:cNvPr>
          <p:cNvSpPr/>
          <p:nvPr/>
        </p:nvSpPr>
        <p:spPr>
          <a:xfrm>
            <a:off x="10389703" y="5618922"/>
            <a:ext cx="622853" cy="19878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8C1E54-F579-427B-98C7-D68F4EC0F298}"/>
              </a:ext>
            </a:extLst>
          </p:cNvPr>
          <p:cNvSpPr/>
          <p:nvPr/>
        </p:nvSpPr>
        <p:spPr>
          <a:xfrm>
            <a:off x="10508974" y="5863396"/>
            <a:ext cx="410817" cy="198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582A63E-A261-4816-8291-70813A32EBD8}"/>
              </a:ext>
            </a:extLst>
          </p:cNvPr>
          <p:cNvSpPr/>
          <p:nvPr/>
        </p:nvSpPr>
        <p:spPr>
          <a:xfrm>
            <a:off x="10508974" y="6176963"/>
            <a:ext cx="410817" cy="12968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5BD75E-CB90-469E-B3BD-4D23FB9E1E30}"/>
              </a:ext>
            </a:extLst>
          </p:cNvPr>
          <p:cNvSpPr/>
          <p:nvPr/>
        </p:nvSpPr>
        <p:spPr>
          <a:xfrm>
            <a:off x="4028661" y="4625009"/>
            <a:ext cx="556591" cy="13252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6A1AC4E-735D-471F-8A89-AF13B3606258}"/>
              </a:ext>
            </a:extLst>
          </p:cNvPr>
          <p:cNvSpPr/>
          <p:nvPr/>
        </p:nvSpPr>
        <p:spPr>
          <a:xfrm>
            <a:off x="4187686" y="4803248"/>
            <a:ext cx="251791" cy="1987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6E64D95-A8B4-4639-875F-AF6961CE89DB}"/>
              </a:ext>
            </a:extLst>
          </p:cNvPr>
          <p:cNvSpPr/>
          <p:nvPr/>
        </p:nvSpPr>
        <p:spPr>
          <a:xfrm>
            <a:off x="4187686" y="5002004"/>
            <a:ext cx="251791" cy="19875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56E5EF4-2A68-4D3E-920C-818176A03345}"/>
              </a:ext>
            </a:extLst>
          </p:cNvPr>
          <p:cNvSpPr/>
          <p:nvPr/>
        </p:nvSpPr>
        <p:spPr>
          <a:xfrm>
            <a:off x="4187686" y="6306652"/>
            <a:ext cx="397566" cy="1325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9A08B72-1A72-49F2-A2CB-25DA7C63C398}"/>
              </a:ext>
            </a:extLst>
          </p:cNvPr>
          <p:cNvSpPr/>
          <p:nvPr/>
        </p:nvSpPr>
        <p:spPr>
          <a:xfrm>
            <a:off x="4187686" y="5863396"/>
            <a:ext cx="251791" cy="12759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2DF96AF-24E6-426A-827F-819B7664765A}"/>
              </a:ext>
            </a:extLst>
          </p:cNvPr>
          <p:cNvSpPr/>
          <p:nvPr/>
        </p:nvSpPr>
        <p:spPr>
          <a:xfrm>
            <a:off x="4187686" y="5459896"/>
            <a:ext cx="251791" cy="8783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9511B3F-5C3D-461F-A91B-8BB5F36012AB}"/>
              </a:ext>
            </a:extLst>
          </p:cNvPr>
          <p:cNvSpPr/>
          <p:nvPr/>
        </p:nvSpPr>
        <p:spPr>
          <a:xfrm>
            <a:off x="4187686" y="5224212"/>
            <a:ext cx="397565" cy="1325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6BBEFA0-C3B5-4BDD-80EF-894A7F25BE4E}"/>
              </a:ext>
            </a:extLst>
          </p:cNvPr>
          <p:cNvSpPr/>
          <p:nvPr/>
        </p:nvSpPr>
        <p:spPr>
          <a:xfrm>
            <a:off x="4187686" y="5618922"/>
            <a:ext cx="331305" cy="1722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A4BA478-1369-4CD9-B733-11C5FCE9F439}"/>
              </a:ext>
            </a:extLst>
          </p:cNvPr>
          <p:cNvSpPr/>
          <p:nvPr/>
        </p:nvSpPr>
        <p:spPr>
          <a:xfrm>
            <a:off x="4187686" y="6062178"/>
            <a:ext cx="251791" cy="1413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96559E5-DA3F-4111-B215-C058C6FCF2B2}"/>
              </a:ext>
            </a:extLst>
          </p:cNvPr>
          <p:cNvSpPr/>
          <p:nvPr/>
        </p:nvSpPr>
        <p:spPr>
          <a:xfrm>
            <a:off x="4187686" y="6497651"/>
            <a:ext cx="331305" cy="101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4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4C2AD3-BD6C-437E-B51C-A6714532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46806-0C1A-4746-9D3D-E4831523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591" y="0"/>
            <a:ext cx="4475921" cy="72155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6348A0E-9DF5-4C18-B2A9-12EAD68F1787}"/>
              </a:ext>
            </a:extLst>
          </p:cNvPr>
          <p:cNvSpPr/>
          <p:nvPr/>
        </p:nvSpPr>
        <p:spPr>
          <a:xfrm>
            <a:off x="0" y="681037"/>
            <a:ext cx="12192000" cy="3313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95491B-27CC-40B2-9622-369FBBD6A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2119" r="6125"/>
          <a:stretch/>
        </p:blipFill>
        <p:spPr>
          <a:xfrm>
            <a:off x="238539" y="1141419"/>
            <a:ext cx="5406887" cy="55875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485689-4FF5-4A36-B175-03C21F8E0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521" y="5989982"/>
            <a:ext cx="355762" cy="691959"/>
          </a:xfrm>
          <a:prstGeom prst="rect">
            <a:avLst/>
          </a:prstGeom>
          <a:solidFill>
            <a:srgbClr val="EEEEEE"/>
          </a:solidFill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ECF2F40-CA1F-475B-A3F7-6769345924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8994"/>
          <a:stretch/>
        </p:blipFill>
        <p:spPr>
          <a:xfrm>
            <a:off x="6269107" y="1058368"/>
            <a:ext cx="5684354" cy="562357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5D9E51B-3878-4ACC-8E2E-A05F9B208FB5}"/>
              </a:ext>
            </a:extLst>
          </p:cNvPr>
          <p:cNvSpPr/>
          <p:nvPr/>
        </p:nvSpPr>
        <p:spPr>
          <a:xfrm>
            <a:off x="4161183" y="5327374"/>
            <a:ext cx="569843" cy="14577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2134053-3F68-45FB-960D-2AF9ECF8A340}"/>
              </a:ext>
            </a:extLst>
          </p:cNvPr>
          <p:cNvSpPr/>
          <p:nvPr/>
        </p:nvSpPr>
        <p:spPr>
          <a:xfrm>
            <a:off x="4333461" y="5579165"/>
            <a:ext cx="397565" cy="1374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FDFCD4B-0E49-4739-A110-FDB2B5D70106}"/>
              </a:ext>
            </a:extLst>
          </p:cNvPr>
          <p:cNvSpPr/>
          <p:nvPr/>
        </p:nvSpPr>
        <p:spPr>
          <a:xfrm>
            <a:off x="4333461" y="5817704"/>
            <a:ext cx="397565" cy="17227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84F52DF-A6F1-4A83-9FA6-9AF2110CA2D3}"/>
              </a:ext>
            </a:extLst>
          </p:cNvPr>
          <p:cNvSpPr/>
          <p:nvPr/>
        </p:nvSpPr>
        <p:spPr>
          <a:xfrm>
            <a:off x="4333462" y="6091105"/>
            <a:ext cx="304800" cy="1722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1E44FAE-07EF-4F18-BB4D-21ECBE2FE528}"/>
              </a:ext>
            </a:extLst>
          </p:cNvPr>
          <p:cNvSpPr/>
          <p:nvPr/>
        </p:nvSpPr>
        <p:spPr>
          <a:xfrm>
            <a:off x="4333462" y="6361043"/>
            <a:ext cx="304800" cy="12655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8E223E8-B681-4721-B8EE-8A8427F2C56C}"/>
              </a:ext>
            </a:extLst>
          </p:cNvPr>
          <p:cNvSpPr/>
          <p:nvPr/>
        </p:nvSpPr>
        <p:spPr>
          <a:xfrm>
            <a:off x="10402957" y="5579165"/>
            <a:ext cx="597176" cy="13741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DA0C36F-84CC-42C4-8EDF-F46726A37DDE}"/>
              </a:ext>
            </a:extLst>
          </p:cNvPr>
          <p:cNvSpPr/>
          <p:nvPr/>
        </p:nvSpPr>
        <p:spPr>
          <a:xfrm>
            <a:off x="10402957" y="5762607"/>
            <a:ext cx="597176" cy="192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ED266F4-90E6-421C-B6F9-CA602C6490D8}"/>
              </a:ext>
            </a:extLst>
          </p:cNvPr>
          <p:cNvSpPr/>
          <p:nvPr/>
        </p:nvSpPr>
        <p:spPr>
          <a:xfrm>
            <a:off x="10535478" y="6001146"/>
            <a:ext cx="464655" cy="19251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9C7D3B7-C900-48EE-86A8-FEB5E81A7772}"/>
              </a:ext>
            </a:extLst>
          </p:cNvPr>
          <p:cNvSpPr/>
          <p:nvPr/>
        </p:nvSpPr>
        <p:spPr>
          <a:xfrm>
            <a:off x="10535478" y="6263383"/>
            <a:ext cx="464655" cy="192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2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4E1935-A5D0-40BD-AAAB-41B2C9EF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21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B4FB25-74CB-45FF-8E15-1DC26F55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878" y="0"/>
            <a:ext cx="4475922" cy="84082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07F68F-4ABB-43A7-BDB4-202299DF7BEA}"/>
              </a:ext>
            </a:extLst>
          </p:cNvPr>
          <p:cNvSpPr/>
          <p:nvPr/>
        </p:nvSpPr>
        <p:spPr>
          <a:xfrm>
            <a:off x="0" y="701675"/>
            <a:ext cx="12192000" cy="2782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3DBF86D-0EDC-40D9-86BF-DE55E517A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6029"/>
          <a:stretch/>
        </p:blipFill>
        <p:spPr>
          <a:xfrm>
            <a:off x="6704711" y="1139686"/>
            <a:ext cx="5254520" cy="560167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9CBB97-B7A6-43BB-B2D8-2B4DFC629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1327" r="9221" b="1875"/>
          <a:stretch/>
        </p:blipFill>
        <p:spPr>
          <a:xfrm>
            <a:off x="232769" y="1139686"/>
            <a:ext cx="5254520" cy="550562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CDFF4E1-3423-480F-BA8C-E9F48C8CDB28}"/>
              </a:ext>
            </a:extLst>
          </p:cNvPr>
          <p:cNvSpPr/>
          <p:nvPr/>
        </p:nvSpPr>
        <p:spPr>
          <a:xfrm>
            <a:off x="4108174" y="4903304"/>
            <a:ext cx="437322" cy="15902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9EA8853-74B7-4314-8954-29A365809673}"/>
              </a:ext>
            </a:extLst>
          </p:cNvPr>
          <p:cNvSpPr/>
          <p:nvPr/>
        </p:nvSpPr>
        <p:spPr>
          <a:xfrm flipV="1">
            <a:off x="4108174" y="5108048"/>
            <a:ext cx="437322" cy="1590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673A4E-68EB-4733-B450-8F4ACFAC3B23}"/>
              </a:ext>
            </a:extLst>
          </p:cNvPr>
          <p:cNvSpPr/>
          <p:nvPr/>
        </p:nvSpPr>
        <p:spPr>
          <a:xfrm>
            <a:off x="4267200" y="5312792"/>
            <a:ext cx="159026" cy="15902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E167190-F899-4F29-B3B7-EE3A73B709F5}"/>
              </a:ext>
            </a:extLst>
          </p:cNvPr>
          <p:cNvSpPr/>
          <p:nvPr/>
        </p:nvSpPr>
        <p:spPr>
          <a:xfrm>
            <a:off x="4267200" y="6056243"/>
            <a:ext cx="278296" cy="15902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80E9277-A30E-4CF8-92D0-488719B0C8B9}"/>
              </a:ext>
            </a:extLst>
          </p:cNvPr>
          <p:cNvSpPr/>
          <p:nvPr/>
        </p:nvSpPr>
        <p:spPr>
          <a:xfrm>
            <a:off x="4267200" y="5605670"/>
            <a:ext cx="278296" cy="1590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F401DFC-F82A-4C82-B218-B0C58C201B44}"/>
              </a:ext>
            </a:extLst>
          </p:cNvPr>
          <p:cNvSpPr/>
          <p:nvPr/>
        </p:nvSpPr>
        <p:spPr>
          <a:xfrm>
            <a:off x="4267200" y="6347791"/>
            <a:ext cx="278296" cy="15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81F29FC-1502-49E2-B052-DC02A6AD79F6}"/>
              </a:ext>
            </a:extLst>
          </p:cNvPr>
          <p:cNvSpPr/>
          <p:nvPr/>
        </p:nvSpPr>
        <p:spPr>
          <a:xfrm>
            <a:off x="10535478" y="5062330"/>
            <a:ext cx="477079" cy="20474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94A2D2C-D08C-4B43-B7E9-C78A5BE0109D}"/>
              </a:ext>
            </a:extLst>
          </p:cNvPr>
          <p:cNvSpPr/>
          <p:nvPr/>
        </p:nvSpPr>
        <p:spPr>
          <a:xfrm>
            <a:off x="10721009" y="5312792"/>
            <a:ext cx="159026" cy="2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016AAA2-DD3C-468F-AC96-2B9801EEC19E}"/>
              </a:ext>
            </a:extLst>
          </p:cNvPr>
          <p:cNvSpPr/>
          <p:nvPr/>
        </p:nvSpPr>
        <p:spPr>
          <a:xfrm>
            <a:off x="10628245" y="5662324"/>
            <a:ext cx="384312" cy="20474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0A26E1C-5BEC-46A9-BF3D-49F593B16E97}"/>
              </a:ext>
            </a:extLst>
          </p:cNvPr>
          <p:cNvSpPr/>
          <p:nvPr/>
        </p:nvSpPr>
        <p:spPr>
          <a:xfrm>
            <a:off x="10628245" y="5963478"/>
            <a:ext cx="384312" cy="92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B78D9BF-6586-4F6A-9FC7-C02216FE86A1}"/>
              </a:ext>
            </a:extLst>
          </p:cNvPr>
          <p:cNvSpPr/>
          <p:nvPr/>
        </p:nvSpPr>
        <p:spPr>
          <a:xfrm>
            <a:off x="10721009" y="6156325"/>
            <a:ext cx="159026" cy="1914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9A0A52C-FACC-4B91-B2ED-CECEB22CCC3D}"/>
              </a:ext>
            </a:extLst>
          </p:cNvPr>
          <p:cNvSpPr/>
          <p:nvPr/>
        </p:nvSpPr>
        <p:spPr>
          <a:xfrm>
            <a:off x="10628245" y="6414051"/>
            <a:ext cx="384312" cy="15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3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D4FB9D-5B1B-4A9E-95E1-6AC95F8D4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4E334-9A74-4CDD-B807-9434B397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591" y="0"/>
            <a:ext cx="4515678" cy="708301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2E60413-75D8-4FEF-8E3A-056286410616}"/>
              </a:ext>
            </a:extLst>
          </p:cNvPr>
          <p:cNvSpPr/>
          <p:nvPr/>
        </p:nvSpPr>
        <p:spPr>
          <a:xfrm>
            <a:off x="0" y="681037"/>
            <a:ext cx="12192000" cy="3578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5A6FF70-8E45-4131-8009-D2393F2DF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7813"/>
          <a:stretch/>
        </p:blipFill>
        <p:spPr>
          <a:xfrm>
            <a:off x="3273286" y="1138249"/>
            <a:ext cx="6076123" cy="5620346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37D8582-5683-41C3-99EB-FFA028FACB68}"/>
              </a:ext>
            </a:extLst>
          </p:cNvPr>
          <p:cNvSpPr/>
          <p:nvPr/>
        </p:nvSpPr>
        <p:spPr>
          <a:xfrm>
            <a:off x="7055126" y="5232259"/>
            <a:ext cx="1391478" cy="2120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96D3B24-946F-4DC6-A032-C4DFB3113306}"/>
              </a:ext>
            </a:extLst>
          </p:cNvPr>
          <p:cNvSpPr/>
          <p:nvPr/>
        </p:nvSpPr>
        <p:spPr>
          <a:xfrm>
            <a:off x="7855225" y="5885585"/>
            <a:ext cx="530087" cy="92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F5E55CA-30DD-4083-AA40-56B259215E8B}"/>
              </a:ext>
            </a:extLst>
          </p:cNvPr>
          <p:cNvSpPr/>
          <p:nvPr/>
        </p:nvSpPr>
        <p:spPr>
          <a:xfrm>
            <a:off x="7603433" y="6361775"/>
            <a:ext cx="516835" cy="2120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18DE23-0FC8-4D00-BF14-E69A8E6D0969}"/>
              </a:ext>
            </a:extLst>
          </p:cNvPr>
          <p:cNvSpPr/>
          <p:nvPr/>
        </p:nvSpPr>
        <p:spPr>
          <a:xfrm>
            <a:off x="7603434" y="4942390"/>
            <a:ext cx="652670" cy="157602"/>
          </a:xfrm>
          <a:prstGeom prst="rect">
            <a:avLst/>
          </a:pr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730C7E6-7FB3-43AD-923C-1131BFE82F9D}"/>
              </a:ext>
            </a:extLst>
          </p:cNvPr>
          <p:cNvSpPr/>
          <p:nvPr/>
        </p:nvSpPr>
        <p:spPr>
          <a:xfrm>
            <a:off x="7739269" y="5604769"/>
            <a:ext cx="516835" cy="17388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78ED8D2-784E-4E69-8A23-520EE21B0178}"/>
              </a:ext>
            </a:extLst>
          </p:cNvPr>
          <p:cNvSpPr/>
          <p:nvPr/>
        </p:nvSpPr>
        <p:spPr>
          <a:xfrm>
            <a:off x="7739269" y="6042809"/>
            <a:ext cx="516835" cy="212034"/>
          </a:xfrm>
          <a:prstGeom prst="rect">
            <a:avLst/>
          </a:prstGeom>
          <a:solidFill>
            <a:srgbClr val="F3F3F3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2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4E5BDB-9D3B-4EE9-B83F-7FAFD827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05868-A7FF-44E6-BB66-5D56561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1680"/>
            <a:ext cx="9467850" cy="681037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группы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A01B35-903D-465D-98E0-3FA2F5D5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8" y="1193833"/>
            <a:ext cx="11104492" cy="5813978"/>
          </a:xfrm>
        </p:spPr>
        <p:txBody>
          <a:bodyPr>
            <a:normAutofit/>
          </a:bodyPr>
          <a:lstStyle/>
          <a:p>
            <a:endParaRPr lang="ru-RU" sz="3200" dirty="0"/>
          </a:p>
          <a:p>
            <a:r>
              <a:rPr lang="ru-RU" b="1" dirty="0"/>
              <a:t>МАМА + МАЛЫШ ОТ 1,5 ЛЕТ </a:t>
            </a:r>
            <a:r>
              <a:rPr lang="ru-RU" dirty="0"/>
              <a:t>(обучение направлено на организацию полезного и радостного досуга и для мамы. Во время занятий малыш в игровой форме развивается физически, музыкально, при этом он спокоен, радостен, ему комфортно, не страшно, потому что мама с ним.)</a:t>
            </a:r>
          </a:p>
          <a:p>
            <a:r>
              <a:rPr lang="ru-RU" dirty="0"/>
              <a:t> </a:t>
            </a:r>
            <a:r>
              <a:rPr lang="ru-RU" b="1" dirty="0"/>
              <a:t>ДЕТИ 3-4,5 года </a:t>
            </a:r>
            <a:r>
              <a:rPr lang="ru-RU" dirty="0"/>
              <a:t>(работа по комплексной программе, включающееся в себя общую физическую подготовку, музыкальные игры, элементы гимнастики, основ танцев народов мира), </a:t>
            </a:r>
          </a:p>
          <a:p>
            <a:r>
              <a:rPr lang="ru-RU" dirty="0"/>
              <a:t> </a:t>
            </a:r>
            <a:r>
              <a:rPr lang="ru-RU" b="1" dirty="0"/>
              <a:t>ДЕТИ 5-6,5 лет </a:t>
            </a:r>
          </a:p>
          <a:p>
            <a:r>
              <a:rPr lang="ru-RU" b="1" dirty="0"/>
              <a:t>Трудоспособное население в возрасте от 20 до 35 лет </a:t>
            </a:r>
            <a:r>
              <a:rPr lang="ru-RU" dirty="0"/>
              <a:t>(Постановка танца)</a:t>
            </a:r>
          </a:p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2D3DB4E-80D4-4BCA-A6C9-55CC9A7D3F68}"/>
              </a:ext>
            </a:extLst>
          </p:cNvPr>
          <p:cNvSpPr/>
          <p:nvPr/>
        </p:nvSpPr>
        <p:spPr>
          <a:xfrm>
            <a:off x="0" y="681037"/>
            <a:ext cx="12192000" cy="3313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1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02B080-22F6-4DC5-907B-D3FA7F20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84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8A89F-A7F6-462A-ACDD-4E0253A5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13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типичного клиента танцевальной студии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470B47F-D6B1-4534-96EB-02C5E17F2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374" y="1255918"/>
            <a:ext cx="10979426" cy="26832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Женщины и мужчины в декретном отпуске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Домохозяйки с детьми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Замужняя женщина/мать одиночка  (с ребёнком от 1,5 до 9 лет)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Активные пользователи социальных сетей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Люди с доходом от 20000руб.(данный доход позволит оплачивать услуги)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Лица, увлекающиеся танцами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 Молодожены (постановка свадебного танца)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 Лица в преддверии юбилейных дат (постановка танца)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F6A9919-3028-45B4-8A4E-431EB34F817A}"/>
              </a:ext>
            </a:extLst>
          </p:cNvPr>
          <p:cNvSpPr/>
          <p:nvPr/>
        </p:nvSpPr>
        <p:spPr>
          <a:xfrm>
            <a:off x="0" y="761309"/>
            <a:ext cx="12192000" cy="3514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02B080-22F6-4DC5-907B-D3FA7F20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34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8A89F-A7F6-462A-ACDD-4E0253A5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130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сегмент на рынке услуг, %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F6A9919-3028-45B4-8A4E-431EB34F817A}"/>
              </a:ext>
            </a:extLst>
          </p:cNvPr>
          <p:cNvSpPr/>
          <p:nvPr/>
        </p:nvSpPr>
        <p:spPr>
          <a:xfrm>
            <a:off x="0" y="761309"/>
            <a:ext cx="12192000" cy="3514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A5D36ADF-9704-4E52-8563-11F699800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7248" y="1766745"/>
            <a:ext cx="40090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/>
              <a:t>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8B1166-18E2-47FA-913A-E1BF635C429C}"/>
              </a:ext>
            </a:extLst>
          </p:cNvPr>
          <p:cNvSpPr/>
          <p:nvPr/>
        </p:nvSpPr>
        <p:spPr>
          <a:xfrm>
            <a:off x="0" y="1165572"/>
            <a:ext cx="1191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платных услуг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1 января 2020 году по данным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Брянскстата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https://bryansk.gks.ru/folder/27942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 265,8 млн. руб. (</a:t>
            </a:r>
            <a:r>
              <a:rPr lang="ru-RU" sz="3200" dirty="0">
                <a:latin typeface="Times New Roman" panose="02020603050405020304" pitchFamily="18" charset="0"/>
              </a:rPr>
              <a:t>услуги населению, спорт, развлечения)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4BDE8C6-E9BD-463E-8CAA-71D086FC3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9">
            <a:extLst>
              <a:ext uri="{FF2B5EF4-FFF2-40B4-BE49-F238E27FC236}">
                <a16:creationId xmlns:a16="http://schemas.microsoft.com/office/drawing/2014/main" xmlns="" id="{0B50648E-E554-4B64-9291-18E0BCBC2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86270"/>
              </p:ext>
            </p:extLst>
          </p:nvPr>
        </p:nvGraphicFramePr>
        <p:xfrm>
          <a:off x="171449" y="2473152"/>
          <a:ext cx="11743047" cy="415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C0BE4DD4-BA65-474F-BE68-8489A902B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433767"/>
              </p:ext>
            </p:extLst>
          </p:nvPr>
        </p:nvGraphicFramePr>
        <p:xfrm>
          <a:off x="277503" y="2735232"/>
          <a:ext cx="11459571" cy="413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782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E783CD-C246-4205-983B-1D250C909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BC39AC1-3373-43A7-B3F5-93B839A0A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44483C-A33D-489D-967A-46E935E66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40"/>
            <a:ext cx="12192000" cy="68762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57E0089-509F-4076-AA3E-2CBF71F33A2C}"/>
              </a:ext>
            </a:extLst>
          </p:cNvPr>
          <p:cNvSpPr/>
          <p:nvPr/>
        </p:nvSpPr>
        <p:spPr>
          <a:xfrm>
            <a:off x="0" y="761309"/>
            <a:ext cx="12192000" cy="3514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251891-1640-44FD-A4DC-8FADF1489FB4}"/>
              </a:ext>
            </a:extLst>
          </p:cNvPr>
          <p:cNvSpPr txBox="1"/>
          <p:nvPr/>
        </p:nvSpPr>
        <p:spPr>
          <a:xfrm>
            <a:off x="550985" y="109916"/>
            <a:ext cx="1164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Целевая аудитория в количественном и стоимостном отношении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541CAD-6F3B-4A7A-A6DC-63A24309797D}"/>
              </a:ext>
            </a:extLst>
          </p:cNvPr>
          <p:cNvSpPr txBox="1"/>
          <p:nvPr/>
        </p:nvSpPr>
        <p:spPr>
          <a:xfrm>
            <a:off x="270124" y="1396431"/>
            <a:ext cx="579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/>
              <a:t>1.Количественное отношение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962F99-0BCD-467B-AFEA-AADCD7F4F67B}"/>
              </a:ext>
            </a:extLst>
          </p:cNvPr>
          <p:cNvSpPr txBox="1"/>
          <p:nvPr/>
        </p:nvSpPr>
        <p:spPr>
          <a:xfrm>
            <a:off x="6371492" y="1386490"/>
            <a:ext cx="579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/>
              <a:t>2.Стоимостные отношения 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ED5FA38E-979B-4F23-845D-1F21FF612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0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18">
            <a:extLst>
              <a:ext uri="{FF2B5EF4-FFF2-40B4-BE49-F238E27FC236}">
                <a16:creationId xmlns:a16="http://schemas.microsoft.com/office/drawing/2014/main" xmlns="" id="{4954B4CD-A97A-45BA-ACBE-01CDD8F6D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24018"/>
              </p:ext>
            </p:extLst>
          </p:nvPr>
        </p:nvGraphicFramePr>
        <p:xfrm>
          <a:off x="-161585" y="1742016"/>
          <a:ext cx="6696048" cy="351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10">
            <a:extLst>
              <a:ext uri="{FF2B5EF4-FFF2-40B4-BE49-F238E27FC236}">
                <a16:creationId xmlns:a16="http://schemas.microsoft.com/office/drawing/2014/main" xmlns="" id="{7F8772E0-8EE8-497E-AA77-A82D419BB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370" y="2661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4">
            <a:extLst>
              <a:ext uri="{FF2B5EF4-FFF2-40B4-BE49-F238E27FC236}">
                <a16:creationId xmlns:a16="http://schemas.microsoft.com/office/drawing/2014/main" xmlns="" id="{B31C813A-2CB8-44B2-B4A0-02D355DEB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254979"/>
              </p:ext>
            </p:extLst>
          </p:nvPr>
        </p:nvGraphicFramePr>
        <p:xfrm>
          <a:off x="5491556" y="2121877"/>
          <a:ext cx="6696048" cy="275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F804550-2945-4911-B0B4-CEE2DD8112E8}"/>
              </a:ext>
            </a:extLst>
          </p:cNvPr>
          <p:cNvSpPr/>
          <p:nvPr/>
        </p:nvSpPr>
        <p:spPr>
          <a:xfrm>
            <a:off x="550985" y="5148283"/>
            <a:ext cx="5716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целевой группы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студии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«Танцуем Вместе»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среднесрочном периоде, чел</a:t>
            </a:r>
            <a:endParaRPr lang="ru-RU" sz="2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67D8BAD-D1D4-4045-9446-89D027341BF9}"/>
              </a:ext>
            </a:extLst>
          </p:cNvPr>
          <p:cNvSpPr/>
          <p:nvPr/>
        </p:nvSpPr>
        <p:spPr>
          <a:xfrm>
            <a:off x="6065540" y="507364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целевой группы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студии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«Танцуем Вместе»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стоимостном виде,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61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02B080-22F6-4DC5-907B-D3FA7F20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8A89F-A7F6-462A-ACDD-4E0253A5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130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F6A9919-3028-45B4-8A4E-431EB34F817A}"/>
              </a:ext>
            </a:extLst>
          </p:cNvPr>
          <p:cNvSpPr/>
          <p:nvPr/>
        </p:nvSpPr>
        <p:spPr>
          <a:xfrm>
            <a:off x="0" y="761309"/>
            <a:ext cx="12192000" cy="3514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A0FB351B-26A4-4569-B7B9-6E3CAF92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3607" y="132522"/>
            <a:ext cx="427383" cy="628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149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4E5BDB-9D3B-4EE9-B83F-7FAFD827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05868-A7FF-44E6-BB66-5D56561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-12301"/>
            <a:ext cx="11816862" cy="681037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Важность определения целевой аудитории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A01B35-903D-465D-98E0-3FA2F5D5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8" y="1193833"/>
            <a:ext cx="5367129" cy="58139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/>
          </a:p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2D3DB4E-80D4-4BCA-A6C9-55CC9A7D3F68}"/>
              </a:ext>
            </a:extLst>
          </p:cNvPr>
          <p:cNvSpPr/>
          <p:nvPr/>
        </p:nvSpPr>
        <p:spPr>
          <a:xfrm>
            <a:off x="0" y="681037"/>
            <a:ext cx="12192000" cy="3313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473035-C3B4-407E-9D00-F881843B5E5C}"/>
              </a:ext>
            </a:extLst>
          </p:cNvPr>
          <p:cNvSpPr txBox="1"/>
          <p:nvPr/>
        </p:nvSpPr>
        <p:spPr>
          <a:xfrm>
            <a:off x="382658" y="1193833"/>
            <a:ext cx="38845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построение максимально успешной рекламной кампании (</a:t>
            </a:r>
            <a:r>
              <a:rPr lang="ru-RU" sz="2400" b="1" u="sng" dirty="0">
                <a:hlinkClick r:id="rId3"/>
              </a:rPr>
              <a:t>SMM</a:t>
            </a:r>
            <a:r>
              <a:rPr lang="ru-RU" sz="2400" b="1" dirty="0"/>
              <a:t>, баннерной, </a:t>
            </a:r>
            <a:r>
              <a:rPr lang="ru-RU" sz="2400" b="1" u="sng" dirty="0">
                <a:hlinkClick r:id="rId4"/>
              </a:rPr>
              <a:t>контекстной</a:t>
            </a:r>
            <a:r>
              <a:rPr lang="ru-RU" sz="2400" b="1" dirty="0"/>
              <a:t>, </a:t>
            </a:r>
            <a:r>
              <a:rPr lang="ru-RU" sz="2400" b="1" u="sng" dirty="0">
                <a:hlinkClick r:id="rId5"/>
              </a:rPr>
              <a:t>рассылок</a:t>
            </a:r>
            <a:r>
              <a:rPr lang="ru-RU" sz="2400" b="1" dirty="0"/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формирование оптимального для конкретной ЦА ассортимента;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общение с клиентами</a:t>
            </a:r>
            <a:r>
              <a:rPr lang="ru-RU" sz="2400" dirty="0"/>
              <a:t>,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ED1E48-A2F5-4147-9E24-1CD1E04D9C66}"/>
              </a:ext>
            </a:extLst>
          </p:cNvPr>
          <p:cNvSpPr txBox="1"/>
          <p:nvPr/>
        </p:nvSpPr>
        <p:spPr>
          <a:xfrm>
            <a:off x="8686800" y="1100000"/>
            <a:ext cx="350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проведение акций, распродаж и других маркетинговых кампаний, нацеленных на привлечение новых покупателей;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сокращение времени на развитие и продвижение студии;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подбор новых и уникальных услуг, которые будут интересны конкретной ЦА.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E6E890-EC52-4614-A3E4-7116D2CDDA83}"/>
              </a:ext>
            </a:extLst>
          </p:cNvPr>
          <p:cNvSpPr txBox="1"/>
          <p:nvPr/>
        </p:nvSpPr>
        <p:spPr>
          <a:xfrm>
            <a:off x="733425" y="898446"/>
            <a:ext cx="5083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/>
              <a:t>Причины:</a:t>
            </a:r>
          </a:p>
        </p:txBody>
      </p:sp>
    </p:spTree>
    <p:extLst>
      <p:ext uri="{BB962C8B-B14F-4D97-AF65-F5344CB8AC3E}">
        <p14:creationId xmlns:p14="http://schemas.microsoft.com/office/powerpoint/2010/main" val="394939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AA761D-7966-4D88-A3F1-6B54415DC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161614-7C58-4F9E-9D8A-9F066272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139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целевой группы к определенной сфере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4BA6E9-D55D-4792-9C7E-049075D4C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275" y="993913"/>
            <a:ext cx="5454925" cy="1004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Схема нашего бизнеса </a:t>
            </a:r>
            <a:r>
              <a:rPr lang="en-US" sz="3200" b="1" dirty="0"/>
              <a:t>B</a:t>
            </a:r>
            <a:r>
              <a:rPr lang="ru-RU" sz="3200" b="1" dirty="0"/>
              <a:t>2</a:t>
            </a:r>
            <a:r>
              <a:rPr lang="en-US" sz="3200" b="1" dirty="0"/>
              <a:t>C</a:t>
            </a:r>
            <a:endParaRPr lang="ru-RU" sz="32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584D4B7-062F-4497-AA64-F4485D7FEA61}"/>
              </a:ext>
            </a:extLst>
          </p:cNvPr>
          <p:cNvSpPr/>
          <p:nvPr/>
        </p:nvSpPr>
        <p:spPr>
          <a:xfrm>
            <a:off x="0" y="702366"/>
            <a:ext cx="12192000" cy="29154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44C25B-DFC0-4F61-B5BF-6B4F19275D46}"/>
              </a:ext>
            </a:extLst>
          </p:cNvPr>
          <p:cNvSpPr txBox="1"/>
          <p:nvPr/>
        </p:nvSpPr>
        <p:spPr>
          <a:xfrm>
            <a:off x="225288" y="1410528"/>
            <a:ext cx="56578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u="sng" dirty="0"/>
              <a:t>Бизнес-для-потребителя</a:t>
            </a:r>
            <a:r>
              <a:rPr lang="ru-RU" sz="2600" dirty="0"/>
              <a:t> </a:t>
            </a:r>
            <a:r>
              <a:rPr lang="ru-RU" sz="2600" i="1" dirty="0"/>
              <a:t> - наша студия оказывает услугу «конечным» потребителем (</a:t>
            </a:r>
            <a:r>
              <a:rPr lang="ru-RU" sz="2600" i="1" dirty="0" err="1"/>
              <a:t>Consumer</a:t>
            </a:r>
            <a:r>
              <a:rPr lang="ru-RU" sz="2600" i="1" dirty="0"/>
              <a:t>). </a:t>
            </a:r>
          </a:p>
          <a:p>
            <a:r>
              <a:rPr lang="ru-RU" sz="2600" i="1" dirty="0"/>
              <a:t>Клиенты нашей танцевальной студии пользуются услугой, с целью удовлетворения своих индивидуальных потребностей. Объектом взаимодействия является услуга, а субъектами: танцевальная студия «Танцуем вместе» (мы оказываем услугу), с одной стороны и наши клиенты, с другой стороны.</a:t>
            </a:r>
          </a:p>
        </p:txBody>
      </p:sp>
    </p:spTree>
    <p:extLst>
      <p:ext uri="{BB962C8B-B14F-4D97-AF65-F5344CB8AC3E}">
        <p14:creationId xmlns:p14="http://schemas.microsoft.com/office/powerpoint/2010/main" val="111900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598D98-5A73-47E6-AFCC-713DE2CD5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982F9-976B-409C-B523-048859F9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2" y="0"/>
            <a:ext cx="7420707" cy="681037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464C878-F3B8-44B8-8899-0B1CD9352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347852"/>
              </p:ext>
            </p:extLst>
          </p:nvPr>
        </p:nvGraphicFramePr>
        <p:xfrm>
          <a:off x="266700" y="1119309"/>
          <a:ext cx="11620500" cy="528303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32063">
                  <a:extLst>
                    <a:ext uri="{9D8B030D-6E8A-4147-A177-3AD203B41FA5}">
                      <a16:colId xmlns:a16="http://schemas.microsoft.com/office/drawing/2014/main" xmlns="" val="675157359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xmlns="" val="4054360129"/>
                    </a:ext>
                  </a:extLst>
                </a:gridCol>
                <a:gridCol w="983318">
                  <a:extLst>
                    <a:ext uri="{9D8B030D-6E8A-4147-A177-3AD203B41FA5}">
                      <a16:colId xmlns:a16="http://schemas.microsoft.com/office/drawing/2014/main" xmlns="" val="3432738733"/>
                    </a:ext>
                  </a:extLst>
                </a:gridCol>
                <a:gridCol w="983318">
                  <a:extLst>
                    <a:ext uri="{9D8B030D-6E8A-4147-A177-3AD203B41FA5}">
                      <a16:colId xmlns:a16="http://schemas.microsoft.com/office/drawing/2014/main" xmlns="" val="3513103985"/>
                    </a:ext>
                  </a:extLst>
                </a:gridCol>
                <a:gridCol w="763517">
                  <a:extLst>
                    <a:ext uri="{9D8B030D-6E8A-4147-A177-3AD203B41FA5}">
                      <a16:colId xmlns:a16="http://schemas.microsoft.com/office/drawing/2014/main" xmlns="" val="4258376457"/>
                    </a:ext>
                  </a:extLst>
                </a:gridCol>
                <a:gridCol w="983318">
                  <a:extLst>
                    <a:ext uri="{9D8B030D-6E8A-4147-A177-3AD203B41FA5}">
                      <a16:colId xmlns:a16="http://schemas.microsoft.com/office/drawing/2014/main" xmlns="" val="2645442381"/>
                    </a:ext>
                  </a:extLst>
                </a:gridCol>
                <a:gridCol w="990259">
                  <a:extLst>
                    <a:ext uri="{9D8B030D-6E8A-4147-A177-3AD203B41FA5}">
                      <a16:colId xmlns:a16="http://schemas.microsoft.com/office/drawing/2014/main" xmlns="" val="3661893087"/>
                    </a:ext>
                  </a:extLst>
                </a:gridCol>
                <a:gridCol w="895398">
                  <a:extLst>
                    <a:ext uri="{9D8B030D-6E8A-4147-A177-3AD203B41FA5}">
                      <a16:colId xmlns:a16="http://schemas.microsoft.com/office/drawing/2014/main" xmlns="" val="19810314"/>
                    </a:ext>
                  </a:extLst>
                </a:gridCol>
                <a:gridCol w="990259">
                  <a:extLst>
                    <a:ext uri="{9D8B030D-6E8A-4147-A177-3AD203B41FA5}">
                      <a16:colId xmlns:a16="http://schemas.microsoft.com/office/drawing/2014/main" xmlns="" val="129431184"/>
                    </a:ext>
                  </a:extLst>
                </a:gridCol>
                <a:gridCol w="965964">
                  <a:extLst>
                    <a:ext uri="{9D8B030D-6E8A-4147-A177-3AD203B41FA5}">
                      <a16:colId xmlns:a16="http://schemas.microsoft.com/office/drawing/2014/main" xmlns="" val="3040244913"/>
                    </a:ext>
                  </a:extLst>
                </a:gridCol>
                <a:gridCol w="965964">
                  <a:extLst>
                    <a:ext uri="{9D8B030D-6E8A-4147-A177-3AD203B41FA5}">
                      <a16:colId xmlns:a16="http://schemas.microsoft.com/office/drawing/2014/main" xmlns="" val="3348731713"/>
                    </a:ext>
                  </a:extLst>
                </a:gridCol>
              </a:tblGrid>
              <a:tr h="27417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5398093"/>
                  </a:ext>
                </a:extLst>
              </a:tr>
              <a:tr h="566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моложе трудоспособного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трудоспособном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трудоспособного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7410660"/>
                  </a:ext>
                </a:extLst>
              </a:tr>
              <a:tr h="566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 целевой сегмент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 целевой сегмент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 целевой сегмент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4106231"/>
                  </a:ext>
                </a:extLst>
              </a:tr>
              <a:tr h="27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уд.в</a:t>
                      </a: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0844989"/>
                  </a:ext>
                </a:extLst>
              </a:tr>
              <a:tr h="1152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Брянск в том числе  городские районы: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404793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225878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3526684"/>
                  </a:ext>
                </a:extLst>
              </a:tr>
              <a:tr h="5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Бежицкий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152866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18164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90512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3555888"/>
                  </a:ext>
                </a:extLst>
              </a:tr>
              <a:tr h="5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Володарский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69685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14374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37166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9402648"/>
                  </a:ext>
                </a:extLst>
              </a:tr>
              <a:tr h="5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Советский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112158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18854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9322137"/>
                  </a:ext>
                </a:extLst>
              </a:tr>
              <a:tr h="5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Фокинский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70084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11598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70084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226352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CF781F4-9B0B-4500-9C51-7746D0EE7DF3}"/>
              </a:ext>
            </a:extLst>
          </p:cNvPr>
          <p:cNvSpPr/>
          <p:nvPr/>
        </p:nvSpPr>
        <p:spPr>
          <a:xfrm>
            <a:off x="0" y="537851"/>
            <a:ext cx="12192000" cy="2863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4E5BDB-9D3B-4EE9-B83F-7FAFD827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05868-A7FF-44E6-BB66-5D56561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6626"/>
            <a:ext cx="12051323" cy="681037"/>
          </a:xfrm>
        </p:spPr>
        <p:txBody>
          <a:bodyPr>
            <a:noAutofit/>
          </a:bodyPr>
          <a:lstStyle/>
          <a:p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типичного клиента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A01B35-903D-465D-98E0-3FA2F5D5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738" y="1044022"/>
            <a:ext cx="3168262" cy="5813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u="sng" dirty="0"/>
              <a:t>Потребители</a:t>
            </a:r>
          </a:p>
          <a:p>
            <a:r>
              <a:rPr lang="ru-RU" sz="3200" b="1" dirty="0"/>
              <a:t>Дети 1,5+ лет</a:t>
            </a:r>
          </a:p>
          <a:p>
            <a:r>
              <a:rPr lang="ru-RU" sz="3200" b="1" dirty="0"/>
              <a:t>Дети 3-9лет</a:t>
            </a:r>
          </a:p>
          <a:p>
            <a:r>
              <a:rPr lang="ru-RU" sz="3200" b="1" dirty="0"/>
              <a:t>Дети 5-9 лет</a:t>
            </a:r>
          </a:p>
          <a:p>
            <a:r>
              <a:rPr lang="ru-RU" sz="3200" b="1" dirty="0"/>
              <a:t>Молодожены</a:t>
            </a:r>
          </a:p>
          <a:p>
            <a:r>
              <a:rPr lang="ru-RU" sz="3200" b="1" dirty="0"/>
              <a:t>Юбиляры</a:t>
            </a:r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2D3DB4E-80D4-4BCA-A6C9-55CC9A7D3F68}"/>
              </a:ext>
            </a:extLst>
          </p:cNvPr>
          <p:cNvSpPr/>
          <p:nvPr/>
        </p:nvSpPr>
        <p:spPr>
          <a:xfrm>
            <a:off x="0" y="681037"/>
            <a:ext cx="12192000" cy="3313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B9A01B35-903D-465D-98E0-3FA2F5D5C9BC}"/>
              </a:ext>
            </a:extLst>
          </p:cNvPr>
          <p:cNvSpPr txBox="1">
            <a:spLocks/>
          </p:cNvSpPr>
          <p:nvPr/>
        </p:nvSpPr>
        <p:spPr>
          <a:xfrm>
            <a:off x="0" y="1056673"/>
            <a:ext cx="5120640" cy="4323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b="1" i="1" u="sng" dirty="0"/>
              <a:t>Покупатели</a:t>
            </a:r>
            <a:endParaRPr kumimoji="0" lang="ru-RU" sz="32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Родители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Близкие родственники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(бабушки, дедушки….)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Молодожены/Родители молодоженов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Юбиляры/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b="1" dirty="0"/>
              <a:t>родственники друзья, юбиляра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79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4E5BDB-9D3B-4EE9-B83F-7FAFD827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05868-A7FF-44E6-BB66-5D56561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8" y="31680"/>
            <a:ext cx="11542642" cy="681037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определения типичного клиента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A01B35-903D-465D-98E0-3FA2F5D5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8" y="1193833"/>
            <a:ext cx="5367129" cy="58139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1" u="sng" dirty="0"/>
              <a:t>Определяется  по:</a:t>
            </a:r>
          </a:p>
          <a:p>
            <a:r>
              <a:rPr lang="ru-RU" sz="3200" b="1" dirty="0"/>
              <a:t>Возрасту</a:t>
            </a:r>
          </a:p>
          <a:p>
            <a:r>
              <a:rPr lang="ru-RU" sz="3200" b="1" dirty="0"/>
              <a:t>Семейному положению</a:t>
            </a:r>
          </a:p>
          <a:p>
            <a:r>
              <a:rPr lang="ru-RU" sz="3200" b="1" dirty="0"/>
              <a:t>Социальному статусу</a:t>
            </a:r>
          </a:p>
          <a:p>
            <a:r>
              <a:rPr lang="ru-RU" sz="3200" b="1" dirty="0"/>
              <a:t>Доходу в месяц</a:t>
            </a:r>
          </a:p>
          <a:p>
            <a:r>
              <a:rPr lang="ru-RU" sz="3200" b="1" dirty="0"/>
              <a:t>Наличию детей</a:t>
            </a:r>
          </a:p>
          <a:p>
            <a:r>
              <a:rPr lang="ru-RU" sz="3200" b="1" dirty="0"/>
              <a:t>Пользователь социальных сетей (регистрация в соц. сетях)</a:t>
            </a:r>
          </a:p>
          <a:p>
            <a:r>
              <a:rPr lang="ru-RU" sz="3200" b="1" dirty="0"/>
              <a:t>Хобби</a:t>
            </a:r>
          </a:p>
          <a:p>
            <a:r>
              <a:rPr lang="ru-RU" sz="3200" b="1" dirty="0"/>
              <a:t>Увлечение танцами</a:t>
            </a:r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2D3DB4E-80D4-4BCA-A6C9-55CC9A7D3F68}"/>
              </a:ext>
            </a:extLst>
          </p:cNvPr>
          <p:cNvSpPr/>
          <p:nvPr/>
        </p:nvSpPr>
        <p:spPr>
          <a:xfrm>
            <a:off x="0" y="681037"/>
            <a:ext cx="12192000" cy="3313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8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4E5BDB-9D3B-4EE9-B83F-7FAFD827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05868-A7FF-44E6-BB66-5D56561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8" y="31680"/>
            <a:ext cx="11542642" cy="681037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Шеррингтона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2D3DB4E-80D4-4BCA-A6C9-55CC9A7D3F68}"/>
              </a:ext>
            </a:extLst>
          </p:cNvPr>
          <p:cNvSpPr/>
          <p:nvPr/>
        </p:nvSpPr>
        <p:spPr>
          <a:xfrm>
            <a:off x="0" y="681037"/>
            <a:ext cx="12192000" cy="3313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265C2D4-7B27-42F7-B1B9-ECCF0793F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66462"/>
              </p:ext>
            </p:extLst>
          </p:nvPr>
        </p:nvGraphicFramePr>
        <p:xfrm>
          <a:off x="0" y="1012341"/>
          <a:ext cx="12192000" cy="674205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18618">
                  <a:extLst>
                    <a:ext uri="{9D8B030D-6E8A-4147-A177-3AD203B41FA5}">
                      <a16:colId xmlns:a16="http://schemas.microsoft.com/office/drawing/2014/main" xmlns="" val="1757370412"/>
                    </a:ext>
                  </a:extLst>
                </a:gridCol>
                <a:gridCol w="10673382">
                  <a:extLst>
                    <a:ext uri="{9D8B030D-6E8A-4147-A177-3AD203B41FA5}">
                      <a16:colId xmlns:a16="http://schemas.microsoft.com/office/drawing/2014/main" xmlns="" val="2200932882"/>
                    </a:ext>
                  </a:extLst>
                </a:gridCol>
              </a:tblGrid>
              <a:tr h="56314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Что 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Танцевальная студия, гимнастические коврики, офисное оборудование, музыкальное оборудование (колонки, ноутбук )</a:t>
                      </a:r>
                      <a:endParaRPr lang="ru-RU" sz="2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xmlns="" val="343929434"/>
                  </a:ext>
                </a:extLst>
              </a:tr>
              <a:tr h="28157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Кто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Мамы , папы , дети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xmlns="" val="4036725113"/>
                  </a:ext>
                </a:extLst>
              </a:tr>
              <a:tr h="198108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Почему</a:t>
                      </a:r>
                    </a:p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(Хореография для детей раннего и дошкольного возраста – замечательный способ развития музыкального слуха, координации, гибкости, ребенок сможет сформировать хорошую осанку, стать боле уверенным в себе, веселым и открытым. Всем детям нравятся движения под музыку. В танце ребенок самоутверждается. На паркете танцевальной студии актуализируется его внутреннее «Я», танец, лучше других сможет помочь в снятии физических зажимов и восстановлении эмоционального равновесия. А если малютка будет системно заниматься танцами, то ему будет представлено множество шансов для «психотерапии)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xmlns="" val="524413176"/>
                  </a:ext>
                </a:extLst>
              </a:tr>
              <a:tr h="148581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Когда</a:t>
                      </a:r>
                    </a:p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(Режим работы танцевальной студии «Танцуем Вместе» ежедневно с 9:00 до 18.00, для групп детей и родителей с 16.00 до 21:00 при проведении индивидуальных занятий (в том числе и по постановке свадебного танца. Режим работы танцевальной студии «Танцуем Вместе» ежедневно с 9:00 до 18.00, для групп детей и родителей с 16.00 до 21:00 при проведении индивидуальных занятий (в том числе и по постановке свадебного танца)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xmlns="" val="252875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Где</a:t>
                      </a:r>
                    </a:p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Советский район г. Брянска , в арендуемом помещении по адресу ул. Авиационная 24а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xmlns="" val="1202994713"/>
                  </a:ext>
                </a:extLst>
              </a:tr>
              <a:tr h="371733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xmlns="" val="4171467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94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06B015-06B8-48E9-A293-A3345247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6" y="0"/>
            <a:ext cx="1220821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D4C09F-B2F5-462A-A6B5-AAB24B89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65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Коммуникационные приемы для определения целевой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C9A075-87BC-464E-B86C-2AF50B56A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87" y="1311965"/>
            <a:ext cx="11741426" cy="1169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Социальный опрос в соц. сети </a:t>
            </a:r>
            <a:r>
              <a:rPr lang="en-US" dirty="0" err="1"/>
              <a:t>Vk</a:t>
            </a:r>
            <a:r>
              <a:rPr lang="ru-RU" dirty="0"/>
              <a:t>:</a:t>
            </a:r>
            <a:br>
              <a:rPr lang="ru-RU" dirty="0"/>
            </a:br>
            <a:endParaRPr lang="ru-RU" sz="18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7993588-051B-4BAB-8F4B-D0B183E804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3" y="1837054"/>
            <a:ext cx="5310108" cy="5079231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7ACA8D-C809-430A-AFAF-347CC90AE18C}"/>
              </a:ext>
            </a:extLst>
          </p:cNvPr>
          <p:cNvSpPr/>
          <p:nvPr/>
        </p:nvSpPr>
        <p:spPr>
          <a:xfrm>
            <a:off x="1" y="986597"/>
            <a:ext cx="12192000" cy="32536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CDB25F4-2D3C-4532-AE66-F54291B21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56" y="1637333"/>
            <a:ext cx="5371141" cy="50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690E28B-A6B5-4049-81DA-78921118A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8"/>
            <a:ext cx="12192000" cy="68762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7CCF2-CB08-4DA9-A0DB-36497E65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106804"/>
            <a:ext cx="11555895" cy="6923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Коммуникационные приемы для определения целевой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359259-0E77-4AE6-9CC1-9F7B8D130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9" y="2006506"/>
            <a:ext cx="3800061" cy="861363"/>
          </a:xfrm>
        </p:spPr>
        <p:txBody>
          <a:bodyPr/>
          <a:lstStyle/>
          <a:p>
            <a:r>
              <a:rPr lang="en-US" dirty="0" err="1"/>
              <a:t>Vk</a:t>
            </a:r>
            <a:r>
              <a:rPr lang="ru-RU" dirty="0"/>
              <a:t>: </a:t>
            </a:r>
            <a:r>
              <a:rPr lang="en-US" sz="1800" dirty="0">
                <a:hlinkClick r:id="rId3"/>
              </a:rPr>
              <a:t>https://vk.com/public191566799</a:t>
            </a:r>
            <a:r>
              <a:rPr lang="ru-RU" sz="1800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03E6A8-C774-4C19-AD83-F5119FB11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474" y="1320069"/>
            <a:ext cx="5153439" cy="756540"/>
          </a:xfrm>
        </p:spPr>
        <p:txBody>
          <a:bodyPr/>
          <a:lstStyle/>
          <a:p>
            <a:r>
              <a:rPr lang="en-US" dirty="0"/>
              <a:t>Instagram</a:t>
            </a:r>
            <a:r>
              <a:rPr lang="ru-RU" dirty="0"/>
              <a:t>: </a:t>
            </a:r>
            <a:r>
              <a:rPr lang="en-US" sz="1800" dirty="0">
                <a:hlinkClick r:id="rId4"/>
              </a:rPr>
              <a:t>https://www.instagram.com/dance_together_20</a:t>
            </a:r>
            <a:r>
              <a:rPr lang="ru-RU" sz="1800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CF05F71-66DA-4CF4-9C42-E7120739ABDD}"/>
              </a:ext>
            </a:extLst>
          </p:cNvPr>
          <p:cNvSpPr/>
          <p:nvPr/>
        </p:nvSpPr>
        <p:spPr>
          <a:xfrm>
            <a:off x="0" y="857046"/>
            <a:ext cx="12192000" cy="3180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B368AB6-EC61-4813-A850-48CA82154F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656" r="-830" b="35789"/>
          <a:stretch/>
        </p:blipFill>
        <p:spPr>
          <a:xfrm>
            <a:off x="3988008" y="2246154"/>
            <a:ext cx="3262560" cy="4064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D8107D-BDBA-4E8A-B512-482F2C641E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11976"/>
          <a:stretch/>
        </p:blipFill>
        <p:spPr>
          <a:xfrm>
            <a:off x="187947" y="2867869"/>
            <a:ext cx="2821732" cy="3971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BFA879-2F66-4783-A9E3-945A04C02737}"/>
              </a:ext>
            </a:extLst>
          </p:cNvPr>
          <p:cNvSpPr txBox="1"/>
          <p:nvPr/>
        </p:nvSpPr>
        <p:spPr>
          <a:xfrm>
            <a:off x="8040950" y="2088966"/>
            <a:ext cx="39631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Facebook</a:t>
            </a:r>
            <a:r>
              <a:rPr lang="ru-RU" sz="2800" dirty="0"/>
              <a:t>: </a:t>
            </a:r>
            <a:r>
              <a:rPr lang="en-US" sz="1600" dirty="0">
                <a:hlinkClick r:id="rId7"/>
              </a:rPr>
              <a:t>https://vk.com/away.php?to=https%3A%2F%2Fwww.facebook.com%2Fprofile.php%3Fid%3D100047241311413&amp;cc_key=</a:t>
            </a:r>
            <a:r>
              <a:rPr lang="ru-RU" sz="1600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9F90E5-1C65-4693-93B3-190F72590E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551" t="662" r="1551" b="7895"/>
          <a:stretch/>
        </p:blipFill>
        <p:spPr>
          <a:xfrm>
            <a:off x="9168344" y="3380530"/>
            <a:ext cx="1936977" cy="34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71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815</Words>
  <Application>Microsoft Office PowerPoint</Application>
  <PresentationFormat>Произвольный</PresentationFormat>
  <Paragraphs>176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Команда «РинЛин»</vt:lpstr>
      <vt:lpstr>Важность определения целевой аудитории </vt:lpstr>
      <vt:lpstr>Отношение целевой группы к определенной сфере </vt:lpstr>
      <vt:lpstr>Численность населения</vt:lpstr>
      <vt:lpstr>Определение типичного клиента</vt:lpstr>
      <vt:lpstr>Показатели определения типичного клиента</vt:lpstr>
      <vt:lpstr>5W Шеррингтона</vt:lpstr>
      <vt:lpstr>Коммуникационные приемы для определения целевой группы</vt:lpstr>
      <vt:lpstr>Коммуникационные приемы для определения целевой группы</vt:lpstr>
      <vt:lpstr>Презентация PowerPoint</vt:lpstr>
      <vt:lpstr>Социальный опрос</vt:lpstr>
      <vt:lpstr>Социальный опрос</vt:lpstr>
      <vt:lpstr>Социальный опрос</vt:lpstr>
      <vt:lpstr>Социальный опрос</vt:lpstr>
      <vt:lpstr>Целевые группы </vt:lpstr>
      <vt:lpstr>Образ типичного клиента танцевальной студии</vt:lpstr>
      <vt:lpstr>Целевой сегмент на рынке услуг, %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«РинЛин»</dc:title>
  <dc:creator>Admin</dc:creator>
  <cp:lastModifiedBy>RePack by Diakov</cp:lastModifiedBy>
  <cp:revision>212</cp:revision>
  <dcterms:created xsi:type="dcterms:W3CDTF">2020-02-07T11:27:25Z</dcterms:created>
  <dcterms:modified xsi:type="dcterms:W3CDTF">2020-02-20T18:40:11Z</dcterms:modified>
</cp:coreProperties>
</file>